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9.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0.xml" ContentType="application/vnd.openxmlformats-officedocument.presentationml.notesSlide+xml"/>
  <Override PartName="/ppt/charts/chart15.xml" ContentType="application/vnd.openxmlformats-officedocument.drawingml.chart+xml"/>
  <Override PartName="/ppt/notesSlides/notesSlide31.xml" ContentType="application/vnd.openxmlformats-officedocument.presentationml.notesSlide+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3.xml" ContentType="application/vnd.openxmlformats-officedocument.drawingml.chartshape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5" r:id="rId1"/>
  </p:sldMasterIdLst>
  <p:notesMasterIdLst>
    <p:notesMasterId r:id="rId44"/>
  </p:notesMasterIdLst>
  <p:handoutMasterIdLst>
    <p:handoutMasterId r:id="rId45"/>
  </p:handoutMasterIdLst>
  <p:sldIdLst>
    <p:sldId id="279" r:id="rId2"/>
    <p:sldId id="265" r:id="rId3"/>
    <p:sldId id="256" r:id="rId4"/>
    <p:sldId id="281" r:id="rId5"/>
    <p:sldId id="282" r:id="rId6"/>
    <p:sldId id="322" r:id="rId7"/>
    <p:sldId id="283" r:id="rId8"/>
    <p:sldId id="284" r:id="rId9"/>
    <p:sldId id="334" r:id="rId10"/>
    <p:sldId id="285" r:id="rId11"/>
    <p:sldId id="286" r:id="rId12"/>
    <p:sldId id="287" r:id="rId13"/>
    <p:sldId id="288" r:id="rId14"/>
    <p:sldId id="324" r:id="rId15"/>
    <p:sldId id="289" r:id="rId16"/>
    <p:sldId id="290" r:id="rId17"/>
    <p:sldId id="325" r:id="rId18"/>
    <p:sldId id="291" r:id="rId19"/>
    <p:sldId id="292" r:id="rId20"/>
    <p:sldId id="326" r:id="rId21"/>
    <p:sldId id="336" r:id="rId22"/>
    <p:sldId id="293" r:id="rId23"/>
    <p:sldId id="294" r:id="rId24"/>
    <p:sldId id="295" r:id="rId25"/>
    <p:sldId id="296" r:id="rId26"/>
    <p:sldId id="297" r:id="rId27"/>
    <p:sldId id="298" r:id="rId28"/>
    <p:sldId id="299" r:id="rId29"/>
    <p:sldId id="300" r:id="rId30"/>
    <p:sldId id="302" r:id="rId31"/>
    <p:sldId id="303" r:id="rId32"/>
    <p:sldId id="304" r:id="rId33"/>
    <p:sldId id="305" r:id="rId34"/>
    <p:sldId id="338" r:id="rId35"/>
    <p:sldId id="337" r:id="rId36"/>
    <p:sldId id="306" r:id="rId37"/>
    <p:sldId id="307" r:id="rId38"/>
    <p:sldId id="328" r:id="rId39"/>
    <p:sldId id="308" r:id="rId40"/>
    <p:sldId id="309" r:id="rId41"/>
    <p:sldId id="311" r:id="rId42"/>
    <p:sldId id="330" r:id="rId43"/>
  </p:sldIdLst>
  <p:sldSz cx="12192000" cy="6858000"/>
  <p:notesSz cx="6858000" cy="92964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Sonia" initials="CS" lastIdx="68" clrIdx="0">
    <p:extLst>
      <p:ext uri="{19B8F6BF-5375-455C-9EA6-DF929625EA0E}">
        <p15:presenceInfo xmlns:p15="http://schemas.microsoft.com/office/powerpoint/2012/main" userId="S-1-5-21-1715567821-1645522239-725345543-228257" providerId="AD"/>
      </p:ext>
    </p:extLst>
  </p:cmAuthor>
  <p:cmAuthor id="2" name="Schrank, Kelly S (Med Communications)" initials="SKS(C" lastIdx="12" clrIdx="1">
    <p:extLst>
      <p:ext uri="{19B8F6BF-5375-455C-9EA6-DF929625EA0E}">
        <p15:presenceInfo xmlns:p15="http://schemas.microsoft.com/office/powerpoint/2012/main" userId="S-1-5-21-1715567821-1645522239-725345543-303223" providerId="AD"/>
      </p:ext>
    </p:extLst>
  </p:cmAuthor>
  <p:cmAuthor id="3" name="Parikh, Bhavini" initials="PB" lastIdx="26" clrIdx="2">
    <p:extLst>
      <p:ext uri="{19B8F6BF-5375-455C-9EA6-DF929625EA0E}">
        <p15:presenceInfo xmlns:p15="http://schemas.microsoft.com/office/powerpoint/2012/main" userId="S-1-5-21-1715567821-1645522239-725345543-4648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1532" autoAdjust="0"/>
    <p:restoredTop sz="95407" autoAdjust="0"/>
  </p:normalViewPr>
  <p:slideViewPr>
    <p:cSldViewPr snapToGrid="0">
      <p:cViewPr varScale="1">
        <p:scale>
          <a:sx n="109" d="100"/>
          <a:sy n="109" d="100"/>
        </p:scale>
        <p:origin x="804" y="80"/>
      </p:cViewPr>
      <p:guideLst/>
    </p:cSldViewPr>
  </p:slideViewPr>
  <p:outlineViewPr>
    <p:cViewPr>
      <p:scale>
        <a:sx n="33" d="100"/>
        <a:sy n="33" d="100"/>
      </p:scale>
      <p:origin x="0" y="-21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6" d="100"/>
          <a:sy n="86" d="100"/>
        </p:scale>
        <p:origin x="3864"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oleObject" Target="file:///\\medc.udcsms.com\shared\iMed\Clients\AZ\Respiratory\4830%20-%20Benra%20HLR%20ph3%20slides\Figures_Benra%20HLR%20ph3%20slides_09Jun2016.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medc.udcsms.com\shared\iMed\Clients\AZ\Respiratory\4830%20-%20Benra%20HLR%20ph3%20slides\Figures_Benra%20HLR%20ph3%20slides_09Jun2016.xlsx" TargetMode="Externa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7204724409451E-2"/>
          <c:y val="2.5641296682487356E-2"/>
          <c:w val="0.93057529527559057"/>
          <c:h val="0.94871740663502524"/>
        </c:manualLayout>
      </c:layout>
      <c:barChart>
        <c:barDir val="col"/>
        <c:grouping val="clustered"/>
        <c:varyColors val="0"/>
        <c:ser>
          <c:idx val="0"/>
          <c:order val="0"/>
          <c:tx>
            <c:strRef>
              <c:f>Sheet1!$B$1</c:f>
              <c:strCache>
                <c:ptCount val="1"/>
                <c:pt idx="0">
                  <c:v>Placebo</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Sirocco</c:v>
                </c:pt>
                <c:pt idx="1">
                  <c:v>Calima</c:v>
                </c:pt>
              </c:strCache>
            </c:strRef>
          </c:cat>
          <c:val>
            <c:numRef>
              <c:f>Sheet1!$B$2:$B$3</c:f>
              <c:numCache>
                <c:formatCode>General</c:formatCode>
                <c:ptCount val="2"/>
                <c:pt idx="0">
                  <c:v>1.52</c:v>
                </c:pt>
                <c:pt idx="1">
                  <c:v>1.01</c:v>
                </c:pt>
              </c:numCache>
            </c:numRef>
          </c:val>
          <c:extLst>
            <c:ext xmlns:c16="http://schemas.microsoft.com/office/drawing/2014/chart" uri="{C3380CC4-5D6E-409C-BE32-E72D297353CC}">
              <c16:uniqueId val="{00000000-B7C1-401A-B9C6-3A5B4200C18E}"/>
            </c:ext>
          </c:extLst>
        </c:ser>
        <c:ser>
          <c:idx val="1"/>
          <c:order val="1"/>
          <c:tx>
            <c:strRef>
              <c:f>Sheet1!$C$1</c:f>
              <c:strCache>
                <c:ptCount val="1"/>
                <c:pt idx="0">
                  <c:v>Benralizumab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Sirocco</c:v>
                </c:pt>
                <c:pt idx="1">
                  <c:v>Calima</c:v>
                </c:pt>
              </c:strCache>
            </c:strRef>
          </c:cat>
          <c:val>
            <c:numRef>
              <c:f>Sheet1!$C$2:$C$3</c:f>
              <c:numCache>
                <c:formatCode>General</c:formatCode>
                <c:ptCount val="2"/>
                <c:pt idx="0">
                  <c:v>0.74</c:v>
                </c:pt>
                <c:pt idx="1">
                  <c:v>0.73</c:v>
                </c:pt>
              </c:numCache>
            </c:numRef>
          </c:val>
          <c:extLst>
            <c:ext xmlns:c16="http://schemas.microsoft.com/office/drawing/2014/chart" uri="{C3380CC4-5D6E-409C-BE32-E72D297353CC}">
              <c16:uniqueId val="{00000001-B7C1-401A-B9C6-3A5B4200C18E}"/>
            </c:ext>
          </c:extLst>
        </c:ser>
        <c:dLbls>
          <c:showLegendKey val="0"/>
          <c:showVal val="0"/>
          <c:showCatName val="0"/>
          <c:showSerName val="0"/>
          <c:showPercent val="0"/>
          <c:showBubbleSize val="0"/>
        </c:dLbls>
        <c:gapWidth val="120"/>
        <c:overlap val="-20"/>
        <c:axId val="401307160"/>
        <c:axId val="401311424"/>
      </c:barChart>
      <c:catAx>
        <c:axId val="401307160"/>
        <c:scaling>
          <c:orientation val="minMax"/>
        </c:scaling>
        <c:delete val="1"/>
        <c:axPos val="b"/>
        <c:numFmt formatCode="General" sourceLinked="1"/>
        <c:majorTickMark val="none"/>
        <c:minorTickMark val="none"/>
        <c:tickLblPos val="nextTo"/>
        <c:crossAx val="401311424"/>
        <c:crosses val="autoZero"/>
        <c:auto val="1"/>
        <c:lblAlgn val="ctr"/>
        <c:lblOffset val="100"/>
        <c:noMultiLvlLbl val="0"/>
      </c:catAx>
      <c:valAx>
        <c:axId val="401311424"/>
        <c:scaling>
          <c:orientation val="minMax"/>
          <c:max val="1.8"/>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01307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28055413654949"/>
          <c:y val="5.0430534476783105E-2"/>
          <c:w val="0.89571944586345054"/>
          <c:h val="0.89913893104643383"/>
        </c:manualLayout>
      </c:layout>
      <c:barChart>
        <c:barDir val="col"/>
        <c:grouping val="clustered"/>
        <c:varyColors val="0"/>
        <c:ser>
          <c:idx val="0"/>
          <c:order val="0"/>
          <c:tx>
            <c:strRef>
              <c:f>Sheet1!$B$1</c:f>
              <c:strCache>
                <c:ptCount val="1"/>
                <c:pt idx="0">
                  <c:v>Placebo</c:v>
                </c:pt>
              </c:strCache>
            </c:strRef>
          </c:tx>
          <c:spPr>
            <a:solidFill>
              <a:schemeClr val="accent2"/>
            </a:solidFill>
          </c:spPr>
          <c:invertIfNegative val="0"/>
          <c:dPt>
            <c:idx val="0"/>
            <c:invertIfNegative val="0"/>
            <c:bubble3D val="0"/>
            <c:spPr>
              <a:solidFill>
                <a:schemeClr val="tx2"/>
              </a:solidFill>
            </c:spPr>
            <c:extLst>
              <c:ext xmlns:c16="http://schemas.microsoft.com/office/drawing/2014/chart" uri="{C3380CC4-5D6E-409C-BE32-E72D297353CC}">
                <c16:uniqueId val="{00000000-C933-4E03-A421-06E78348D0E6}"/>
              </c:ext>
            </c:extLst>
          </c:dPt>
          <c:dLbls>
            <c:dLbl>
              <c:idx val="0"/>
              <c:tx>
                <c:rich>
                  <a:bodyPr/>
                  <a:lstStyle/>
                  <a:p>
                    <a:r>
                      <a:rPr lang="en-US" dirty="0"/>
                      <a:t>1.83</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33-4E03-A421-06E78348D0E6}"/>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AERR</c:v>
                </c:pt>
              </c:strCache>
            </c:strRef>
          </c:cat>
          <c:val>
            <c:numRef>
              <c:f>Sheet1!$B$2</c:f>
              <c:numCache>
                <c:formatCode>0.00</c:formatCode>
                <c:ptCount val="1"/>
                <c:pt idx="0">
                  <c:v>1.8</c:v>
                </c:pt>
              </c:numCache>
            </c:numRef>
          </c:val>
          <c:extLst>
            <c:ext xmlns:c16="http://schemas.microsoft.com/office/drawing/2014/chart" uri="{C3380CC4-5D6E-409C-BE32-E72D297353CC}">
              <c16:uniqueId val="{00000001-C933-4E03-A421-06E78348D0E6}"/>
            </c:ext>
          </c:extLst>
        </c:ser>
        <c:ser>
          <c:idx val="2"/>
          <c:order val="1"/>
          <c:tx>
            <c:strRef>
              <c:f>Sheet1!$D$1</c:f>
              <c:strCache>
                <c:ptCount val="1"/>
                <c:pt idx="0">
                  <c:v>FASENRA2</c:v>
                </c:pt>
              </c:strCache>
            </c:strRef>
          </c:tx>
          <c:spPr>
            <a:solidFill>
              <a:schemeClr val="accent2"/>
            </a:solidFill>
          </c:spPr>
          <c:invertIfNegative val="0"/>
          <c:dLbls>
            <c:dLbl>
              <c:idx val="0"/>
              <c:tx>
                <c:rich>
                  <a:bodyPr/>
                  <a:lstStyle/>
                  <a:p>
                    <a:r>
                      <a:rPr lang="en-US" dirty="0"/>
                      <a:t>0.54</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23-4A5E-AD84-CC8FEE557E39}"/>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AERR</c:v>
                </c:pt>
              </c:strCache>
            </c:strRef>
          </c:cat>
          <c:val>
            <c:numRef>
              <c:f>Sheet1!$D$2</c:f>
              <c:numCache>
                <c:formatCode>0.00</c:formatCode>
                <c:ptCount val="1"/>
                <c:pt idx="0">
                  <c:v>0.55000000000000004</c:v>
                </c:pt>
              </c:numCache>
            </c:numRef>
          </c:val>
          <c:extLst>
            <c:ext xmlns:c16="http://schemas.microsoft.com/office/drawing/2014/chart" uri="{C3380CC4-5D6E-409C-BE32-E72D297353CC}">
              <c16:uniqueId val="{00000004-C933-4E03-A421-06E78348D0E6}"/>
            </c:ext>
          </c:extLst>
        </c:ser>
        <c:dLbls>
          <c:dLblPos val="inEnd"/>
          <c:showLegendKey val="0"/>
          <c:showVal val="1"/>
          <c:showCatName val="0"/>
          <c:showSerName val="0"/>
          <c:showPercent val="0"/>
          <c:showBubbleSize val="0"/>
        </c:dLbls>
        <c:gapWidth val="100"/>
        <c:overlap val="-20"/>
        <c:axId val="554347168"/>
        <c:axId val="554344816"/>
      </c:barChart>
      <c:catAx>
        <c:axId val="554347168"/>
        <c:scaling>
          <c:orientation val="minMax"/>
        </c:scaling>
        <c:delete val="0"/>
        <c:axPos val="b"/>
        <c:numFmt formatCode="General" sourceLinked="0"/>
        <c:majorTickMark val="none"/>
        <c:minorTickMark val="none"/>
        <c:tickLblPos val="none"/>
        <c:spPr>
          <a:ln w="12700">
            <a:solidFill>
              <a:schemeClr val="tx1"/>
            </a:solidFill>
          </a:ln>
        </c:spPr>
        <c:crossAx val="554344816"/>
        <c:crosses val="autoZero"/>
        <c:auto val="1"/>
        <c:lblAlgn val="ctr"/>
        <c:lblOffset val="100"/>
        <c:noMultiLvlLbl val="0"/>
      </c:catAx>
      <c:valAx>
        <c:axId val="554344816"/>
        <c:scaling>
          <c:orientation val="minMax"/>
          <c:max val="2.5"/>
          <c:min val="0"/>
        </c:scaling>
        <c:delete val="0"/>
        <c:axPos val="l"/>
        <c:numFmt formatCode="#,##0.0" sourceLinked="0"/>
        <c:majorTickMark val="out"/>
        <c:minorTickMark val="none"/>
        <c:tickLblPos val="nextTo"/>
        <c:spPr>
          <a:ln w="28575">
            <a:solidFill>
              <a:schemeClr val="tx1"/>
            </a:solidFill>
          </a:ln>
        </c:spPr>
        <c:txPr>
          <a:bodyPr/>
          <a:lstStyle/>
          <a:p>
            <a:pPr>
              <a:defRPr sz="1400" b="0"/>
            </a:pPr>
            <a:endParaRPr lang="en-US"/>
          </a:p>
        </c:txPr>
        <c:crossAx val="554347168"/>
        <c:crosses val="autoZero"/>
        <c:crossBetween val="between"/>
      </c:valAx>
      <c:spPr>
        <a:solidFill>
          <a:schemeClr val="tx2">
            <a:alpha val="8000"/>
          </a:schemeClr>
        </a:solidFill>
      </c:spPr>
    </c:plotArea>
    <c:plotVisOnly val="1"/>
    <c:dispBlanksAs val="gap"/>
    <c:showDLblsOverMax val="0"/>
  </c:chart>
  <c:txPr>
    <a:bodyPr/>
    <a:lstStyle/>
    <a:p>
      <a:pPr>
        <a:defRPr sz="1800" b="1"/>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11301734848787E-2"/>
          <c:y val="6.6435519523795047E-2"/>
          <c:w val="0.9294711421106"/>
          <c:h val="0.90641066021611039"/>
        </c:manualLayout>
      </c:layout>
      <c:barChart>
        <c:barDir val="col"/>
        <c:grouping val="clustered"/>
        <c:varyColors val="0"/>
        <c:ser>
          <c:idx val="0"/>
          <c:order val="0"/>
          <c:tx>
            <c:strRef>
              <c:f>Overview!$B$9</c:f>
              <c:strCache>
                <c:ptCount val="1"/>
                <c:pt idx="0">
                  <c:v>Placebo</c:v>
                </c:pt>
              </c:strCache>
            </c:strRef>
          </c:tx>
          <c:spPr>
            <a:solidFill>
              <a:schemeClr val="tx2"/>
            </a:solidFill>
            <a:ln>
              <a:noFill/>
            </a:ln>
            <a:effectLst/>
          </c:spPr>
          <c:invertIfNegative val="0"/>
          <c:dLbls>
            <c:dLbl>
              <c:idx val="0"/>
              <c:tx>
                <c:rich>
                  <a:bodyPr/>
                  <a:lstStyle/>
                  <a:p>
                    <a:r>
                      <a:rPr lang="en-US" dirty="0">
                        <a:solidFill>
                          <a:schemeClr val="bg1"/>
                        </a:solidFill>
                      </a:rPr>
                      <a:t>215</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818-4BFD-BAA3-CDD26D622EB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CALIMA</c:v>
                </c:pt>
              </c:strCache>
            </c:strRef>
          </c:cat>
          <c:val>
            <c:numRef>
              <c:f>Overview!$C$9:$D$9</c:f>
              <c:numCache>
                <c:formatCode>General</c:formatCode>
                <c:ptCount val="1"/>
                <c:pt idx="0">
                  <c:v>0.22</c:v>
                </c:pt>
              </c:numCache>
            </c:numRef>
          </c:val>
          <c:extLst>
            <c:ext xmlns:c16="http://schemas.microsoft.com/office/drawing/2014/chart" uri="{C3380CC4-5D6E-409C-BE32-E72D297353CC}">
              <c16:uniqueId val="{00000001-A818-4BFD-BAA3-CDD26D622EB3}"/>
            </c:ext>
          </c:extLst>
        </c:ser>
        <c:ser>
          <c:idx val="2"/>
          <c:order val="1"/>
          <c:tx>
            <c:strRef>
              <c:f>Overview!$B$11</c:f>
              <c:strCache>
                <c:ptCount val="1"/>
                <c:pt idx="0">
                  <c:v>Benra Q8</c:v>
                </c:pt>
              </c:strCache>
            </c:strRef>
          </c:tx>
          <c:spPr>
            <a:solidFill>
              <a:schemeClr val="accent2"/>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b="1" dirty="0">
                        <a:solidFill>
                          <a:schemeClr val="bg1"/>
                        </a:solidFill>
                      </a:rPr>
                      <a:t>330</a:t>
                    </a: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818-4BFD-BAA3-CDD26D622EB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CALIMA</c:v>
                </c:pt>
              </c:strCache>
            </c:strRef>
          </c:cat>
          <c:val>
            <c:numRef>
              <c:f>Overview!$C$11:$D$11</c:f>
              <c:numCache>
                <c:formatCode>General</c:formatCode>
                <c:ptCount val="1"/>
                <c:pt idx="0">
                  <c:v>0.33</c:v>
                </c:pt>
              </c:numCache>
            </c:numRef>
          </c:val>
          <c:extLst>
            <c:ext xmlns:c16="http://schemas.microsoft.com/office/drawing/2014/chart" uri="{C3380CC4-5D6E-409C-BE32-E72D297353CC}">
              <c16:uniqueId val="{00000005-A818-4BFD-BAA3-CDD26D622EB3}"/>
            </c:ext>
          </c:extLst>
        </c:ser>
        <c:dLbls>
          <c:dLblPos val="inEnd"/>
          <c:showLegendKey val="0"/>
          <c:showVal val="1"/>
          <c:showCatName val="0"/>
          <c:showSerName val="0"/>
          <c:showPercent val="0"/>
          <c:showBubbleSize val="0"/>
        </c:dLbls>
        <c:gapWidth val="100"/>
        <c:overlap val="-20"/>
        <c:axId val="864346920"/>
        <c:axId val="864343392"/>
      </c:barChart>
      <c:catAx>
        <c:axId val="864346920"/>
        <c:scaling>
          <c:orientation val="minMax"/>
        </c:scaling>
        <c:delete val="0"/>
        <c:axPos val="b"/>
        <c:numFmt formatCode="General" sourceLinked="1"/>
        <c:majorTickMark val="none"/>
        <c:minorTickMark val="none"/>
        <c:tickLblPos val="none"/>
        <c:spPr>
          <a:noFill/>
          <a:ln w="12700" cap="sq" cmpd="sng" algn="ctr">
            <a:noFill/>
            <a:miter lim="800000"/>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864343392"/>
        <c:crosses val="autoZero"/>
        <c:auto val="1"/>
        <c:lblAlgn val="ctr"/>
        <c:lblOffset val="100"/>
        <c:noMultiLvlLbl val="0"/>
      </c:catAx>
      <c:valAx>
        <c:axId val="864343392"/>
        <c:scaling>
          <c:orientation val="minMax"/>
          <c:max val="0.5"/>
        </c:scaling>
        <c:delete val="1"/>
        <c:axPos val="l"/>
        <c:majorGridlines>
          <c:spPr>
            <a:ln w="9525" cap="flat" cmpd="sng" algn="ctr">
              <a:noFill/>
              <a:round/>
            </a:ln>
            <a:effectLst/>
          </c:spPr>
        </c:majorGridlines>
        <c:numFmt formatCode="General" sourceLinked="1"/>
        <c:majorTickMark val="out"/>
        <c:minorTickMark val="none"/>
        <c:tickLblPos val="none"/>
        <c:crossAx val="864346920"/>
        <c:crosses val="autoZero"/>
        <c:crossBetween val="between"/>
        <c:majorUnit val="0.1"/>
      </c:valAx>
      <c:spPr>
        <a:noFill/>
        <a:ln>
          <a:noFill/>
        </a:ln>
        <a:effectLst/>
      </c:spPr>
    </c:plotArea>
    <c:plotVisOnly val="1"/>
    <c:dispBlanksAs val="gap"/>
    <c:showDLblsOverMax val="0"/>
  </c:chart>
  <c:spPr>
    <a:noFill/>
    <a:ln>
      <a:noFill/>
    </a:ln>
    <a:effectLst/>
  </c:spPr>
  <c:txPr>
    <a:bodyPr anchor="t" anchorCtr="0"/>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Overview!$B$9</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15AD-4DFA-B704-A3E421F80E14}"/>
              </c:ext>
            </c:extLst>
          </c:dPt>
          <c:dLbls>
            <c:dLbl>
              <c:idx val="0"/>
              <c:tx>
                <c:rich>
                  <a:bodyPr/>
                  <a:lstStyle/>
                  <a:p>
                    <a:r>
                      <a:rPr lang="en-US" dirty="0">
                        <a:solidFill>
                          <a:schemeClr val="bg1"/>
                        </a:solidFill>
                      </a:rPr>
                      <a:t>239</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5AD-4DFA-B704-A3E421F80E1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SIROCCO</c:v>
                </c:pt>
              </c:strCache>
            </c:strRef>
          </c:cat>
          <c:val>
            <c:numRef>
              <c:f>Overview!$C$9:$D$9</c:f>
              <c:numCache>
                <c:formatCode>General</c:formatCode>
                <c:ptCount val="1"/>
                <c:pt idx="0">
                  <c:v>0.24</c:v>
                </c:pt>
              </c:numCache>
            </c:numRef>
          </c:val>
          <c:extLst>
            <c:ext xmlns:c16="http://schemas.microsoft.com/office/drawing/2014/chart" uri="{C3380CC4-5D6E-409C-BE32-E72D297353CC}">
              <c16:uniqueId val="{00000001-15AD-4DFA-B704-A3E421F80E14}"/>
            </c:ext>
          </c:extLst>
        </c:ser>
        <c:ser>
          <c:idx val="2"/>
          <c:order val="1"/>
          <c:tx>
            <c:strRef>
              <c:f>Overview!$B$11</c:f>
              <c:strCache>
                <c:ptCount val="1"/>
                <c:pt idx="0">
                  <c:v>Benra Q8</c:v>
                </c:pt>
              </c:strCache>
            </c:strRef>
          </c:tx>
          <c:spPr>
            <a:solidFill>
              <a:schemeClr val="accent1"/>
            </a:soli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5-15AD-4DFA-B704-A3E421F80E14}"/>
              </c:ext>
            </c:extLst>
          </c:dPt>
          <c:dLbls>
            <c:dLbl>
              <c:idx val="0"/>
              <c:tx>
                <c:rich>
                  <a:bodyPr/>
                  <a:lstStyle/>
                  <a:p>
                    <a:r>
                      <a:rPr lang="en-US" dirty="0">
                        <a:solidFill>
                          <a:schemeClr val="bg1"/>
                        </a:solidFill>
                      </a:rPr>
                      <a:t>398</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5AD-4DFA-B704-A3E421F80E1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SIROCCO</c:v>
                </c:pt>
              </c:strCache>
            </c:strRef>
          </c:cat>
          <c:val>
            <c:numRef>
              <c:f>Overview!$C$11:$D$11</c:f>
              <c:numCache>
                <c:formatCode>0.00</c:formatCode>
                <c:ptCount val="1"/>
                <c:pt idx="0">
                  <c:v>0.4</c:v>
                </c:pt>
              </c:numCache>
            </c:numRef>
          </c:val>
          <c:extLst>
            <c:ext xmlns:c16="http://schemas.microsoft.com/office/drawing/2014/chart" uri="{C3380CC4-5D6E-409C-BE32-E72D297353CC}">
              <c16:uniqueId val="{00000006-15AD-4DFA-B704-A3E421F80E14}"/>
            </c:ext>
          </c:extLst>
        </c:ser>
        <c:dLbls>
          <c:dLblPos val="inEnd"/>
          <c:showLegendKey val="0"/>
          <c:showVal val="1"/>
          <c:showCatName val="0"/>
          <c:showSerName val="0"/>
          <c:showPercent val="0"/>
          <c:showBubbleSize val="0"/>
        </c:dLbls>
        <c:gapWidth val="100"/>
        <c:overlap val="-20"/>
        <c:axId val="864331240"/>
        <c:axId val="864353192"/>
      </c:barChart>
      <c:catAx>
        <c:axId val="864331240"/>
        <c:scaling>
          <c:orientation val="minMax"/>
        </c:scaling>
        <c:delete val="1"/>
        <c:axPos val="b"/>
        <c:numFmt formatCode="General" sourceLinked="1"/>
        <c:majorTickMark val="none"/>
        <c:minorTickMark val="none"/>
        <c:tickLblPos val="none"/>
        <c:crossAx val="864353192"/>
        <c:crosses val="autoZero"/>
        <c:auto val="1"/>
        <c:lblAlgn val="ctr"/>
        <c:lblOffset val="100"/>
        <c:noMultiLvlLbl val="0"/>
      </c:catAx>
      <c:valAx>
        <c:axId val="864353192"/>
        <c:scaling>
          <c:orientation val="minMax"/>
          <c:max val="0.5"/>
        </c:scaling>
        <c:delete val="1"/>
        <c:axPos val="l"/>
        <c:majorGridlines>
          <c:spPr>
            <a:ln w="9525" cap="flat" cmpd="sng" algn="ctr">
              <a:noFill/>
              <a:round/>
            </a:ln>
            <a:effectLst/>
          </c:spPr>
        </c:majorGridlines>
        <c:numFmt formatCode="General" sourceLinked="1"/>
        <c:majorTickMark val="out"/>
        <c:minorTickMark val="none"/>
        <c:tickLblPos val="nextTo"/>
        <c:crossAx val="864331240"/>
        <c:crosses val="autoZero"/>
        <c:crossBetween val="between"/>
        <c:majorUnit val="0.1"/>
      </c:valAx>
      <c:spPr>
        <a:noFill/>
        <a:ln>
          <a:noFill/>
        </a:ln>
        <a:effectLst/>
      </c:spPr>
    </c:plotArea>
    <c:plotVisOnly val="1"/>
    <c:dispBlanksAs val="gap"/>
    <c:showDLblsOverMax val="0"/>
  </c:chart>
  <c:spPr>
    <a:noFill/>
    <a:ln>
      <a:noFill/>
    </a:ln>
    <a:effectLst/>
  </c:spPr>
  <c:txPr>
    <a:bodyPr anchor="t" anchorCtr="0"/>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86493036401614E-2"/>
          <c:y val="2.7856716077065653E-2"/>
          <c:w val="0.92167436784245182"/>
          <c:h val="0.87845481519250823"/>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 ≥0</c:v>
                </c:pt>
                <c:pt idx="1">
                  <c:v>EOS ≥150</c:v>
                </c:pt>
                <c:pt idx="2">
                  <c:v>EOS ≥300</c:v>
                </c:pt>
                <c:pt idx="3">
                  <c:v>EOS ≥450</c:v>
                </c:pt>
              </c:strCache>
            </c:strRef>
          </c:cat>
          <c:val>
            <c:numRef>
              <c:f>Sheet1!$B$2:$B$5</c:f>
              <c:numCache>
                <c:formatCode>General</c:formatCode>
                <c:ptCount val="4"/>
                <c:pt idx="0">
                  <c:v>99</c:v>
                </c:pt>
                <c:pt idx="1">
                  <c:v>120</c:v>
                </c:pt>
                <c:pt idx="2">
                  <c:v>146</c:v>
                </c:pt>
                <c:pt idx="3">
                  <c:v>239</c:v>
                </c:pt>
              </c:numCache>
            </c:numRef>
          </c:val>
          <c:extLst>
            <c:ext xmlns:c16="http://schemas.microsoft.com/office/drawing/2014/chart" uri="{C3380CC4-5D6E-409C-BE32-E72D297353CC}">
              <c16:uniqueId val="{00000000-6F78-4B3D-A5EE-CE4D9DABC033}"/>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3101-4F5F-B70A-E8F3E762951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1-3101-4F5F-B70A-E8F3E762951D}"/>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0-3101-4F5F-B70A-E8F3E762951D}"/>
              </c:ext>
            </c:extLst>
          </c:dPt>
          <c:dLbls>
            <c:dLbl>
              <c:idx val="1"/>
              <c:tx>
                <c:rich>
                  <a:bodyPr/>
                  <a:lstStyle/>
                  <a:p>
                    <a:r>
                      <a:rPr lang="en-US"/>
                      <a:t>146</a:t>
                    </a:r>
                    <a:r>
                      <a:rPr lang="en-US" baseline="30000"/>
                      <a:t>a</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101-4F5F-B70A-E8F3E762951D}"/>
                </c:ext>
              </c:extLst>
            </c:dLbl>
            <c:dLbl>
              <c:idx val="2"/>
              <c:tx>
                <c:rich>
                  <a:bodyPr/>
                  <a:lstStyle/>
                  <a:p>
                    <a:r>
                      <a:rPr lang="en-US"/>
                      <a:t>252</a:t>
                    </a:r>
                    <a:r>
                      <a:rPr lang="en-US" baseline="30000"/>
                      <a:t>a</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101-4F5F-B70A-E8F3E762951D}"/>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c:v>
                </c:pt>
                <c:pt idx="1">
                  <c:v>≥2</c:v>
                </c:pt>
                <c:pt idx="2">
                  <c:v>≥3</c:v>
                </c:pt>
              </c:strCache>
            </c:strRef>
          </c:cat>
          <c:val>
            <c:numRef>
              <c:f>Sheet1!$B$2:$B$4</c:f>
              <c:numCache>
                <c:formatCode>General</c:formatCode>
                <c:ptCount val="3"/>
                <c:pt idx="0">
                  <c:v>70</c:v>
                </c:pt>
                <c:pt idx="1">
                  <c:v>146</c:v>
                </c:pt>
                <c:pt idx="2">
                  <c:v>252</c:v>
                </c:pt>
              </c:numCache>
            </c:numRef>
          </c:val>
          <c:extLst>
            <c:ext xmlns:c16="http://schemas.microsoft.com/office/drawing/2014/chart" uri="{C3380CC4-5D6E-409C-BE32-E72D297353CC}">
              <c16:uniqueId val="{00000000-B373-4A49-BC6C-4EC8A1CDAB7F}"/>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536201345486214E-2"/>
          <c:y val="2.2742211121335613E-2"/>
          <c:w val="0.9331438132400095"/>
          <c:h val="0.83902388962405972"/>
        </c:manualLayout>
      </c:layout>
      <c:barChart>
        <c:barDir val="col"/>
        <c:grouping val="clustered"/>
        <c:varyColors val="0"/>
        <c:ser>
          <c:idx val="0"/>
          <c:order val="0"/>
          <c:tx>
            <c:strRef>
              <c:f>Sheet1!$B$1</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E97F-4D04-AA8E-1474A5C9215D}"/>
              </c:ext>
            </c:extLst>
          </c:dPt>
          <c:dLbls>
            <c:dLbl>
              <c:idx val="0"/>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7F-4D04-AA8E-1474A5C9215D}"/>
                </c:ext>
              </c:extLst>
            </c:dLbl>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ext>
            </c:extLst>
          </c:dLbls>
          <c:cat>
            <c:numRef>
              <c:f>Sheet1!$A$2</c:f>
              <c:numCache>
                <c:formatCode>General</c:formatCode>
                <c:ptCount val="1"/>
              </c:numCache>
            </c:numRef>
          </c:cat>
          <c:val>
            <c:numRef>
              <c:f>Sheet1!$B$2</c:f>
              <c:numCache>
                <c:formatCode>General</c:formatCode>
                <c:ptCount val="1"/>
                <c:pt idx="0">
                  <c:v>126</c:v>
                </c:pt>
              </c:numCache>
            </c:numRef>
          </c:val>
          <c:extLst>
            <c:ext xmlns:c16="http://schemas.microsoft.com/office/drawing/2014/chart" uri="{C3380CC4-5D6E-409C-BE32-E72D297353CC}">
              <c16:uniqueId val="{00000001-E97F-4D04-AA8E-1474A5C9215D}"/>
            </c:ext>
          </c:extLst>
        </c:ser>
        <c:ser>
          <c:idx val="2"/>
          <c:order val="1"/>
          <c:tx>
            <c:strRef>
              <c:f>Sheet1!$D$1</c:f>
              <c:strCache>
                <c:ptCount val="1"/>
                <c:pt idx="0">
                  <c:v>Benra 30 mg Q8</c:v>
                </c:pt>
              </c:strCache>
            </c:strRef>
          </c:tx>
          <c:spPr>
            <a:solidFill>
              <a:schemeClr val="accent2"/>
            </a:solidFill>
            <a:ln>
              <a:noFill/>
            </a:ln>
            <a:effectLst/>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c:f>
              <c:numCache>
                <c:formatCode>General</c:formatCode>
                <c:ptCount val="1"/>
              </c:numCache>
            </c:numRef>
          </c:cat>
          <c:val>
            <c:numRef>
              <c:f>Sheet1!$D$2</c:f>
              <c:numCache>
                <c:formatCode>General</c:formatCode>
                <c:ptCount val="1"/>
                <c:pt idx="0">
                  <c:v>239</c:v>
                </c:pt>
              </c:numCache>
            </c:numRef>
          </c:val>
          <c:extLst>
            <c:ext xmlns:c16="http://schemas.microsoft.com/office/drawing/2014/chart" uri="{C3380CC4-5D6E-409C-BE32-E72D297353CC}">
              <c16:uniqueId val="{00000004-E97F-4D04-AA8E-1474A5C9215D}"/>
            </c:ext>
          </c:extLst>
        </c:ser>
        <c:dLbls>
          <c:showLegendKey val="0"/>
          <c:showVal val="0"/>
          <c:showCatName val="0"/>
          <c:showSerName val="0"/>
          <c:showPercent val="0"/>
          <c:showBubbleSize val="0"/>
        </c:dLbls>
        <c:gapWidth val="100"/>
        <c:overlap val="-40"/>
        <c:axId val="554333056"/>
        <c:axId val="554338544"/>
      </c:barChart>
      <c:catAx>
        <c:axId val="554333056"/>
        <c:scaling>
          <c:orientation val="minMax"/>
        </c:scaling>
        <c:delete val="1"/>
        <c:axPos val="b"/>
        <c:numFmt formatCode="General" sourceLinked="1"/>
        <c:majorTickMark val="none"/>
        <c:minorTickMark val="none"/>
        <c:tickLblPos val="nextTo"/>
        <c:crossAx val="554338544"/>
        <c:crosses val="autoZero"/>
        <c:auto val="1"/>
        <c:lblAlgn val="ctr"/>
        <c:lblOffset val="100"/>
        <c:noMultiLvlLbl val="0"/>
      </c:catAx>
      <c:valAx>
        <c:axId val="554338544"/>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ln>
                  <a:noFill/>
                </a:ln>
                <a:solidFill>
                  <a:schemeClr val="tx1"/>
                </a:solidFill>
                <a:latin typeface="+mn-lt"/>
                <a:ea typeface="+mn-ea"/>
                <a:cs typeface="+mn-cs"/>
              </a:defRPr>
            </a:pPr>
            <a:endParaRPr lang="en-US"/>
          </a:p>
        </c:txPr>
        <c:crossAx val="554333056"/>
        <c:crosses val="autoZero"/>
        <c:crossBetween val="between"/>
      </c:valAx>
      <c:spPr>
        <a:noFill/>
        <a:ln>
          <a:noFill/>
        </a:ln>
        <a:effectLst/>
      </c:spPr>
    </c:plotArea>
    <c:plotVisOnly val="1"/>
    <c:dispBlanksAs val="gap"/>
    <c:showDLblsOverMax val="0"/>
  </c:chart>
  <c:spPr>
    <a:noFill/>
    <a:ln>
      <a:noFill/>
    </a:ln>
    <a:effectLst/>
  </c:spPr>
  <c:txPr>
    <a:bodyPr/>
    <a:lstStyle/>
    <a:p>
      <a:pPr>
        <a:defRPr b="1"/>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424827755905514E-2"/>
          <c:y val="0.1251968616419496"/>
          <c:w val="0.91395017224409447"/>
          <c:h val="0.76499339247437603"/>
        </c:manualLayout>
      </c:layout>
      <c:lineChart>
        <c:grouping val="standard"/>
        <c:varyColors val="0"/>
        <c:ser>
          <c:idx val="1"/>
          <c:order val="0"/>
          <c:tx>
            <c:strRef>
              <c:f>Sheet1!$C$1</c:f>
              <c:strCache>
                <c:ptCount val="1"/>
                <c:pt idx="0">
                  <c:v>Benralizumab Q8W</c:v>
                </c:pt>
              </c:strCache>
            </c:strRef>
          </c:tx>
          <c:spPr>
            <a:ln w="28575" cap="rnd">
              <a:solidFill>
                <a:schemeClr val="accent2"/>
              </a:solidFill>
              <a:round/>
            </a:ln>
            <a:effectLst/>
          </c:spPr>
          <c:marker>
            <c:symbol val="circle"/>
            <c:size val="5"/>
            <c:spPr>
              <a:solidFill>
                <a:srgbClr val="0D3759"/>
              </a:solidFill>
              <a:ln w="9525">
                <a:solidFill>
                  <a:schemeClr val="accent2"/>
                </a:solidFill>
              </a:ln>
              <a:effectLst/>
            </c:spPr>
          </c:marker>
          <c:cat>
            <c:numRef>
              <c:f>Sheet1!$A$2:$A$8</c:f>
              <c:numCache>
                <c:formatCode>General</c:formatCode>
                <c:ptCount val="7"/>
                <c:pt idx="0">
                  <c:v>4</c:v>
                </c:pt>
                <c:pt idx="1">
                  <c:v>8</c:v>
                </c:pt>
                <c:pt idx="2">
                  <c:v>12</c:v>
                </c:pt>
                <c:pt idx="3">
                  <c:v>16</c:v>
                </c:pt>
                <c:pt idx="4">
                  <c:v>20</c:v>
                </c:pt>
                <c:pt idx="5">
                  <c:v>24</c:v>
                </c:pt>
                <c:pt idx="6">
                  <c:v>28</c:v>
                </c:pt>
              </c:numCache>
            </c:numRef>
          </c:cat>
          <c:val>
            <c:numRef>
              <c:f>Sheet1!$C$2:$C$8</c:f>
              <c:numCache>
                <c:formatCode>General</c:formatCode>
                <c:ptCount val="7"/>
                <c:pt idx="0">
                  <c:v>0.22500000000000001</c:v>
                </c:pt>
                <c:pt idx="1">
                  <c:v>0.217</c:v>
                </c:pt>
                <c:pt idx="2">
                  <c:v>0.26200000000000001</c:v>
                </c:pt>
                <c:pt idx="3">
                  <c:v>0.218</c:v>
                </c:pt>
                <c:pt idx="4">
                  <c:v>0.24199999999999999</c:v>
                </c:pt>
                <c:pt idx="5">
                  <c:v>0.219</c:v>
                </c:pt>
                <c:pt idx="6">
                  <c:v>0.23899999999999999</c:v>
                </c:pt>
              </c:numCache>
            </c:numRef>
          </c:val>
          <c:smooth val="0"/>
          <c:extLst>
            <c:ext xmlns:c16="http://schemas.microsoft.com/office/drawing/2014/chart" uri="{C3380CC4-5D6E-409C-BE32-E72D297353CC}">
              <c16:uniqueId val="{00000001-9F69-492B-88D2-464ED5B0E506}"/>
            </c:ext>
          </c:extLst>
        </c:ser>
        <c:ser>
          <c:idx val="2"/>
          <c:order val="1"/>
          <c:tx>
            <c:strRef>
              <c:f>Sheet1!$D$1</c:f>
              <c:strCache>
                <c:ptCount val="1"/>
                <c:pt idx="0">
                  <c:v>Placebo</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errBars>
            <c:errDir val="y"/>
            <c:errBarType val="both"/>
            <c:errValType val="percentage"/>
            <c:noEndCap val="0"/>
            <c:val val="5"/>
            <c:spPr>
              <a:noFill/>
              <a:ln w="9525" cap="flat" cmpd="sng" algn="ctr">
                <a:solidFill>
                  <a:schemeClr val="tx1">
                    <a:lumMod val="65000"/>
                    <a:lumOff val="35000"/>
                  </a:schemeClr>
                </a:solidFill>
                <a:round/>
              </a:ln>
              <a:effectLst/>
            </c:spPr>
          </c:errBars>
          <c:cat>
            <c:numRef>
              <c:f>Sheet1!$A$2:$A$8</c:f>
              <c:numCache>
                <c:formatCode>General</c:formatCode>
                <c:ptCount val="7"/>
                <c:pt idx="0">
                  <c:v>4</c:v>
                </c:pt>
                <c:pt idx="1">
                  <c:v>8</c:v>
                </c:pt>
                <c:pt idx="2">
                  <c:v>12</c:v>
                </c:pt>
                <c:pt idx="3">
                  <c:v>16</c:v>
                </c:pt>
                <c:pt idx="4">
                  <c:v>20</c:v>
                </c:pt>
                <c:pt idx="5">
                  <c:v>24</c:v>
                </c:pt>
                <c:pt idx="6">
                  <c:v>28</c:v>
                </c:pt>
              </c:numCache>
            </c:numRef>
          </c:cat>
          <c:val>
            <c:numRef>
              <c:f>Sheet1!$D$2:$D$8</c:f>
              <c:numCache>
                <c:formatCode>General</c:formatCode>
                <c:ptCount val="7"/>
                <c:pt idx="0">
                  <c:v>4.7E-2</c:v>
                </c:pt>
                <c:pt idx="1">
                  <c:v>-3.0000000000000001E-3</c:v>
                </c:pt>
                <c:pt idx="2">
                  <c:v>5.5E-2</c:v>
                </c:pt>
                <c:pt idx="3">
                  <c:v>5.1999999999999998E-2</c:v>
                </c:pt>
                <c:pt idx="4">
                  <c:v>0.02</c:v>
                </c:pt>
                <c:pt idx="5">
                  <c:v>6.6000000000000003E-2</c:v>
                </c:pt>
                <c:pt idx="6">
                  <c:v>0.126</c:v>
                </c:pt>
              </c:numCache>
            </c:numRef>
          </c:val>
          <c:smooth val="0"/>
          <c:extLst>
            <c:ext xmlns:c16="http://schemas.microsoft.com/office/drawing/2014/chart" uri="{C3380CC4-5D6E-409C-BE32-E72D297353CC}">
              <c16:uniqueId val="{00000002-9F69-492B-88D2-464ED5B0E506}"/>
            </c:ext>
          </c:extLst>
        </c:ser>
        <c:dLbls>
          <c:showLegendKey val="0"/>
          <c:showVal val="0"/>
          <c:showCatName val="0"/>
          <c:showSerName val="0"/>
          <c:showPercent val="0"/>
          <c:showBubbleSize val="0"/>
        </c:dLbls>
        <c:marker val="1"/>
        <c:smooth val="0"/>
        <c:axId val="554345992"/>
        <c:axId val="554356184"/>
      </c:lineChart>
      <c:catAx>
        <c:axId val="554345992"/>
        <c:scaling>
          <c:orientation val="minMax"/>
        </c:scaling>
        <c:delete val="1"/>
        <c:axPos val="b"/>
        <c:numFmt formatCode="General" sourceLinked="1"/>
        <c:majorTickMark val="out"/>
        <c:minorTickMark val="none"/>
        <c:tickLblPos val="low"/>
        <c:crossAx val="554356184"/>
        <c:crosses val="autoZero"/>
        <c:auto val="1"/>
        <c:lblAlgn val="ctr"/>
        <c:lblOffset val="100"/>
        <c:noMultiLvlLbl val="0"/>
      </c:catAx>
      <c:valAx>
        <c:axId val="554356184"/>
        <c:scaling>
          <c:orientation val="minMax"/>
          <c:max val="0.5"/>
          <c:min val="-0.2"/>
        </c:scaling>
        <c:delete val="0"/>
        <c:axPos val="l"/>
        <c:numFmt formatCode="#,##0.00" sourceLinked="0"/>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54345992"/>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08233786629451E-2"/>
          <c:y val="3.3012859443079287E-2"/>
          <c:w val="0.89615772695461526"/>
          <c:h val="0.89044231723299372"/>
        </c:manualLayout>
      </c:layout>
      <c:barChart>
        <c:barDir val="col"/>
        <c:grouping val="clustered"/>
        <c:varyColors val="0"/>
        <c:ser>
          <c:idx val="0"/>
          <c:order val="0"/>
          <c:tx>
            <c:strRef>
              <c:f>Sheet1!$B$1</c:f>
              <c:strCache>
                <c:ptCount val="1"/>
                <c:pt idx="0">
                  <c:v>PBO/Q4W</c:v>
                </c:pt>
              </c:strCache>
            </c:strRef>
          </c:tx>
          <c:spPr>
            <a:solidFill>
              <a:schemeClr val="bg1">
                <a:lumMod val="65000"/>
              </a:schemeClr>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F37E-4A40-AD7A-1DBCE00F83DD}"/>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New to benra</c:v>
                </c:pt>
                <c:pt idx="1">
                  <c:v>Continued on benra</c:v>
                </c:pt>
              </c:strCache>
            </c:strRef>
          </c:cat>
          <c:val>
            <c:numRef>
              <c:f>Sheet1!$B$2:$B$3</c:f>
              <c:numCache>
                <c:formatCode>General</c:formatCode>
                <c:ptCount val="2"/>
                <c:pt idx="0">
                  <c:v>0.56999999999999995</c:v>
                </c:pt>
                <c:pt idx="1">
                  <c:v>0.46</c:v>
                </c:pt>
              </c:numCache>
            </c:numRef>
          </c:val>
          <c:extLst>
            <c:ext xmlns:c16="http://schemas.microsoft.com/office/drawing/2014/chart" uri="{C3380CC4-5D6E-409C-BE32-E72D297353CC}">
              <c16:uniqueId val="{00000000-F37E-4A40-AD7A-1DBCE00F83DD}"/>
            </c:ext>
          </c:extLst>
        </c:ser>
        <c:dLbls>
          <c:showLegendKey val="0"/>
          <c:showVal val="0"/>
          <c:showCatName val="0"/>
          <c:showSerName val="0"/>
          <c:showPercent val="0"/>
          <c:showBubbleSize val="0"/>
        </c:dLbls>
        <c:gapWidth val="240"/>
        <c:overlap val="-26"/>
        <c:axId val="1183171184"/>
        <c:axId val="827541616"/>
      </c:barChart>
      <c:catAx>
        <c:axId val="1183171184"/>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27541616"/>
        <c:crosses val="autoZero"/>
        <c:auto val="1"/>
        <c:lblAlgn val="ctr"/>
        <c:lblOffset val="100"/>
        <c:noMultiLvlLbl val="0"/>
      </c:catAx>
      <c:valAx>
        <c:axId val="827541616"/>
        <c:scaling>
          <c:orientation val="minMax"/>
          <c:max val="1.6"/>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8317118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PBO</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1"/>
                <c:pt idx="0">
                  <c:v>PBO</c:v>
                </c:pt>
              </c:strCache>
            </c:strRef>
          </c:cat>
          <c:val>
            <c:numRef>
              <c:f>Sheet1!$B$2:$B$3</c:f>
              <c:numCache>
                <c:formatCode>General</c:formatCode>
                <c:ptCount val="2"/>
                <c:pt idx="0">
                  <c:v>1.53</c:v>
                </c:pt>
                <c:pt idx="1">
                  <c:v>1.03</c:v>
                </c:pt>
              </c:numCache>
            </c:numRef>
          </c:val>
          <c:extLst>
            <c:ext xmlns:c16="http://schemas.microsoft.com/office/drawing/2014/chart" uri="{C3380CC4-5D6E-409C-BE32-E72D297353CC}">
              <c16:uniqueId val="{00000000-EF79-45EE-A3E4-E111DCC5BD3D}"/>
            </c:ext>
          </c:extLst>
        </c:ser>
        <c:ser>
          <c:idx val="1"/>
          <c:order val="1"/>
          <c:tx>
            <c:strRef>
              <c:f>Sheet1!$C$1</c:f>
              <c:strCache>
                <c:ptCount val="1"/>
                <c:pt idx="0">
                  <c:v>Q4W</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1"/>
                <c:pt idx="0">
                  <c:v>PBO</c:v>
                </c:pt>
              </c:strCache>
            </c:strRef>
          </c:cat>
          <c:val>
            <c:numRef>
              <c:f>Sheet1!$C$2:$C$3</c:f>
              <c:numCache>
                <c:formatCode>General</c:formatCode>
                <c:ptCount val="2"/>
                <c:pt idx="0">
                  <c:v>0.66</c:v>
                </c:pt>
                <c:pt idx="1">
                  <c:v>0.66</c:v>
                </c:pt>
              </c:numCache>
            </c:numRef>
          </c:val>
          <c:extLst>
            <c:ext xmlns:c16="http://schemas.microsoft.com/office/drawing/2014/chart" uri="{C3380CC4-5D6E-409C-BE32-E72D297353CC}">
              <c16:uniqueId val="{00000000-A144-4E85-89DF-444FB887B3CA}"/>
            </c:ext>
          </c:extLst>
        </c:ser>
        <c:dLbls>
          <c:showLegendKey val="0"/>
          <c:showVal val="0"/>
          <c:showCatName val="0"/>
          <c:showSerName val="0"/>
          <c:showPercent val="0"/>
          <c:showBubbleSize val="0"/>
        </c:dLbls>
        <c:gapWidth val="88"/>
        <c:overlap val="-19"/>
        <c:axId val="1183171184"/>
        <c:axId val="827541616"/>
      </c:barChart>
      <c:catAx>
        <c:axId val="1183171184"/>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827541616"/>
        <c:crosses val="autoZero"/>
        <c:auto val="1"/>
        <c:lblAlgn val="ctr"/>
        <c:lblOffset val="100"/>
        <c:noMultiLvlLbl val="0"/>
      </c:catAx>
      <c:valAx>
        <c:axId val="827541616"/>
        <c:scaling>
          <c:orientation val="minMax"/>
          <c:max val="1.6"/>
          <c:min val="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83171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35837014137747E-2"/>
          <c:y val="4.592806254139406E-2"/>
          <c:w val="0.92605841799576594"/>
          <c:h val="0.92779638146288923"/>
        </c:manualLayout>
      </c:layout>
      <c:barChart>
        <c:barDir val="col"/>
        <c:grouping val="clustered"/>
        <c:varyColors val="0"/>
        <c:ser>
          <c:idx val="0"/>
          <c:order val="0"/>
          <c:tx>
            <c:strRef>
              <c:f>Sheet1!$B$1</c:f>
              <c:strCache>
                <c:ptCount val="1"/>
                <c:pt idx="0">
                  <c:v>FASENRA</c:v>
                </c:pt>
              </c:strCache>
            </c:strRef>
          </c:tx>
          <c:spPr>
            <a:solidFill>
              <a:schemeClr val="accent2"/>
            </a:solidFill>
            <a:ln>
              <a:noFill/>
            </a:ln>
            <a:effectLst/>
          </c:spPr>
          <c:invertIfNegative val="0"/>
          <c:dLbls>
            <c:dLbl>
              <c:idx val="3"/>
              <c:numFmt formatCode="#,##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12CB-4628-9253-350C01B35DA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 ≥0</c:v>
                </c:pt>
                <c:pt idx="1">
                  <c:v>EOS ≥150</c:v>
                </c:pt>
                <c:pt idx="2">
                  <c:v>EOS ≥300</c:v>
                </c:pt>
                <c:pt idx="3">
                  <c:v>EOS ≥450</c:v>
                </c:pt>
              </c:strCache>
            </c:strRef>
          </c:cat>
          <c:val>
            <c:numRef>
              <c:f>Sheet1!$B$2:$B$5</c:f>
              <c:numCache>
                <c:formatCode>General</c:formatCode>
                <c:ptCount val="4"/>
                <c:pt idx="0">
                  <c:v>0.36</c:v>
                </c:pt>
                <c:pt idx="1">
                  <c:v>0.37</c:v>
                </c:pt>
                <c:pt idx="2">
                  <c:v>0.43</c:v>
                </c:pt>
                <c:pt idx="3">
                  <c:v>0.5</c:v>
                </c:pt>
              </c:numCache>
            </c:numRef>
          </c:val>
          <c:extLst>
            <c:ext xmlns:c16="http://schemas.microsoft.com/office/drawing/2014/chart" uri="{C3380CC4-5D6E-409C-BE32-E72D297353CC}">
              <c16:uniqueId val="{00000000-FFD3-475B-8545-E1FB53D41E58}"/>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1"/>
        <c:axPos val="b"/>
        <c:numFmt formatCode="General" sourceLinked="1"/>
        <c:majorTickMark val="out"/>
        <c:minorTickMark val="none"/>
        <c:tickLblPos val="nextTo"/>
        <c:crossAx val="1005226248"/>
        <c:crosses val="autoZero"/>
        <c:auto val="1"/>
        <c:lblAlgn val="ctr"/>
        <c:lblOffset val="100"/>
        <c:noMultiLvlLbl val="0"/>
      </c:catAx>
      <c:valAx>
        <c:axId val="1005226248"/>
        <c:scaling>
          <c:orientation val="minMax"/>
          <c:max val="1"/>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5163029994385"/>
          <c:y val="5.5835017802716859E-2"/>
          <c:w val="0.89348369700056152"/>
          <c:h val="0.8553044764115052"/>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2-D669-4C4F-9386-078AABDF316F}"/>
                </c:ext>
              </c:extLst>
            </c:dLbl>
            <c:dLbl>
              <c:idx val="1"/>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a:t>43</a:t>
                    </a:r>
                    <a:r>
                      <a:rPr lang="en-US" sz="1400" baseline="30000"/>
                      <a:t>a</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69-4C4F-9386-078AABDF316F}"/>
                </c:ext>
              </c:extLst>
            </c:dLbl>
            <c:dLbl>
              <c:idx val="2"/>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a:t>55</a:t>
                    </a:r>
                    <a:r>
                      <a:rPr lang="en-US" sz="1400" baseline="30000"/>
                      <a:t>a</a:t>
                    </a:r>
                    <a:endParaRPr lang="en-US" sz="1400" baseline="30000" dirty="0"/>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69-4C4F-9386-078AABDF316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c:v>
                </c:pt>
                <c:pt idx="1">
                  <c:v> ≥2</c:v>
                </c:pt>
                <c:pt idx="2">
                  <c:v>≥3</c:v>
                </c:pt>
              </c:strCache>
            </c:strRef>
          </c:cat>
          <c:val>
            <c:numRef>
              <c:f>Sheet1!$B$2:$B$4</c:f>
              <c:numCache>
                <c:formatCode>General</c:formatCode>
                <c:ptCount val="3"/>
                <c:pt idx="0">
                  <c:v>27</c:v>
                </c:pt>
                <c:pt idx="1">
                  <c:v>43</c:v>
                </c:pt>
                <c:pt idx="2">
                  <c:v>55</c:v>
                </c:pt>
              </c:numCache>
            </c:numRef>
          </c:val>
          <c:extLst>
            <c:ext xmlns:c16="http://schemas.microsoft.com/office/drawing/2014/chart" uri="{C3380CC4-5D6E-409C-BE32-E72D297353CC}">
              <c16:uniqueId val="{00000000-9983-4DD1-BB2D-05F0A4B57541}"/>
            </c:ext>
          </c:extLst>
        </c:ser>
        <c:dLbls>
          <c:showLegendKey val="0"/>
          <c:showVal val="0"/>
          <c:showCatName val="0"/>
          <c:showSerName val="0"/>
          <c:showPercent val="0"/>
          <c:showBubbleSize val="0"/>
        </c:dLbls>
        <c:gapWidth val="10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04749015748033E-2"/>
          <c:y val="3.6769137898833494E-2"/>
          <c:w val="0.92950775098425198"/>
          <c:h val="0.7009997951674421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r>
                      <a:rPr lang="en-US"/>
                      <a:t>62</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6DB-4293-85BB-CE10883E7718}"/>
                </c:ext>
              </c:extLst>
            </c:dLbl>
            <c:dLbl>
              <c:idx val="1"/>
              <c:tx>
                <c:rich>
                  <a:bodyPr/>
                  <a:lstStyle/>
                  <a:p>
                    <a:r>
                      <a:rPr lang="en-US"/>
                      <a:t>54</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DB-4293-85BB-CE10883E7718}"/>
                </c:ext>
              </c:extLst>
            </c:dLbl>
            <c:dLbl>
              <c:idx val="2"/>
              <c:tx>
                <c:rich>
                  <a:bodyPr/>
                  <a:lstStyle/>
                  <a:p>
                    <a:r>
                      <a:rPr lang="en-US"/>
                      <a:t>54</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DB-4293-85BB-CE10883E7718}"/>
                </c:ext>
              </c:extLst>
            </c:dLbl>
            <c:dLbl>
              <c:idx val="3"/>
              <c:tx>
                <c:rich>
                  <a:bodyPr/>
                  <a:lstStyle/>
                  <a:p>
                    <a:r>
                      <a:rPr lang="en-US"/>
                      <a:t>55</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6DB-4293-85BB-CE10883E7718}"/>
                </c:ext>
              </c:extLst>
            </c:dLbl>
            <c:dLbl>
              <c:idx val="4"/>
              <c:tx>
                <c:rich>
                  <a:bodyPr/>
                  <a:lstStyle/>
                  <a:p>
                    <a:r>
                      <a:rPr lang="en-US"/>
                      <a:t>50</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6DB-4293-85BB-CE10883E771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Sheet1!$B$2:$B$6</c:f>
              <c:numCache>
                <c:formatCode>General</c:formatCode>
                <c:ptCount val="5"/>
                <c:pt idx="0">
                  <c:v>62</c:v>
                </c:pt>
                <c:pt idx="1">
                  <c:v>54</c:v>
                </c:pt>
                <c:pt idx="2">
                  <c:v>54</c:v>
                </c:pt>
                <c:pt idx="3">
                  <c:v>55</c:v>
                </c:pt>
                <c:pt idx="4">
                  <c:v>50</c:v>
                </c:pt>
              </c:numCache>
            </c:numRef>
          </c:val>
          <c:extLst>
            <c:ext xmlns:c16="http://schemas.microsoft.com/office/drawing/2014/chart" uri="{C3380CC4-5D6E-409C-BE32-E72D297353CC}">
              <c16:uniqueId val="{00000000-0D29-4BCA-864E-F3C2352D81DC}"/>
            </c:ext>
          </c:extLst>
        </c:ser>
        <c:ser>
          <c:idx val="1"/>
          <c:order val="1"/>
          <c:tx>
            <c:strRef>
              <c:f>Sheet1!$C$1</c:f>
              <c:strCache>
                <c:ptCount val="1"/>
                <c:pt idx="0">
                  <c:v>Series 2</c:v>
                </c:pt>
              </c:strCache>
            </c:strRef>
          </c:tx>
          <c:spPr>
            <a:solidFill>
              <a:schemeClr val="accent2"/>
            </a:solidFill>
            <a:ln>
              <a:noFill/>
            </a:ln>
            <a:effectLst/>
          </c:spPr>
          <c:invertIfNegative val="0"/>
          <c:dLbls>
            <c:dLbl>
              <c:idx val="0"/>
              <c:tx>
                <c:rich>
                  <a:bodyPr/>
                  <a:lstStyle/>
                  <a:p>
                    <a:r>
                      <a:rPr lang="en-US"/>
                      <a:t>38</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6DB-4293-85BB-CE10883E7718}"/>
                </c:ext>
              </c:extLst>
            </c:dLbl>
            <c:dLbl>
              <c:idx val="1"/>
              <c:tx>
                <c:rich>
                  <a:bodyPr/>
                  <a:lstStyle/>
                  <a:p>
                    <a:r>
                      <a:rPr lang="en-US"/>
                      <a:t>38</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DB-4293-85BB-CE10883E7718}"/>
                </c:ext>
              </c:extLst>
            </c:dLbl>
            <c:dLbl>
              <c:idx val="2"/>
              <c:layout>
                <c:manualLayout>
                  <c:x val="-1.0427210526418377E-16"/>
                  <c:y val="-8.6043224412246863E-3"/>
                </c:manualLayout>
              </c:layout>
              <c:tx>
                <c:rich>
                  <a:bodyPr/>
                  <a:lstStyle/>
                  <a:p>
                    <a:r>
                      <a:rPr lang="en-US"/>
                      <a:t>37</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DB-4293-85BB-CE10883E7718}"/>
                </c:ext>
              </c:extLst>
            </c:dLbl>
            <c:dLbl>
              <c:idx val="3"/>
              <c:tx>
                <c:rich>
                  <a:bodyPr/>
                  <a:lstStyle/>
                  <a:p>
                    <a:r>
                      <a:rPr lang="en-US"/>
                      <a:t>27</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DB-4293-85BB-CE10883E771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Sheet1!$C$2:$C$6</c:f>
              <c:numCache>
                <c:formatCode>General</c:formatCode>
                <c:ptCount val="5"/>
                <c:pt idx="0">
                  <c:v>38</c:v>
                </c:pt>
                <c:pt idx="1">
                  <c:v>38</c:v>
                </c:pt>
                <c:pt idx="2">
                  <c:v>37</c:v>
                </c:pt>
                <c:pt idx="3">
                  <c:v>27</c:v>
                </c:pt>
                <c:pt idx="4">
                  <c:v>21</c:v>
                </c:pt>
              </c:numCache>
            </c:numRef>
          </c:val>
          <c:extLst>
            <c:ext xmlns:c16="http://schemas.microsoft.com/office/drawing/2014/chart" uri="{C3380CC4-5D6E-409C-BE32-E72D297353CC}">
              <c16:uniqueId val="{00000001-0D29-4BCA-864E-F3C2352D81DC}"/>
            </c:ext>
          </c:extLst>
        </c:ser>
        <c:dLbls>
          <c:showLegendKey val="0"/>
          <c:showVal val="0"/>
          <c:showCatName val="0"/>
          <c:showSerName val="0"/>
          <c:showPercent val="0"/>
          <c:showBubbleSize val="0"/>
        </c:dLbls>
        <c:gapWidth val="78"/>
        <c:overlap val="-4"/>
        <c:axId val="119601087"/>
        <c:axId val="119599119"/>
      </c:barChart>
      <c:catAx>
        <c:axId val="119601087"/>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0" spcFirstLastPara="1" vertOverflow="ellipsis" wrap="square" anchor="b" anchorCtr="0"/>
          <a:lstStyle/>
          <a:p>
            <a:pPr>
              <a:defRPr sz="1400" b="1" i="0" u="none" strike="noStrike" kern="1200" baseline="0">
                <a:solidFill>
                  <a:schemeClr val="tx1"/>
                </a:solidFill>
                <a:latin typeface="+mn-lt"/>
                <a:ea typeface="+mn-ea"/>
                <a:cs typeface="+mn-cs"/>
              </a:defRPr>
            </a:pPr>
            <a:endParaRPr lang="en-US"/>
          </a:p>
        </c:txPr>
        <c:crossAx val="119599119"/>
        <c:crosses val="autoZero"/>
        <c:auto val="1"/>
        <c:lblAlgn val="ctr"/>
        <c:lblOffset val="100"/>
        <c:noMultiLvlLbl val="0"/>
      </c:catAx>
      <c:valAx>
        <c:axId val="119599119"/>
        <c:scaling>
          <c:orientation val="minMax"/>
          <c:max val="7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9601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04749015748033E-2"/>
          <c:y val="3.6769137898833494E-2"/>
          <c:w val="0.92950775098425198"/>
          <c:h val="0.7009997951674421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r>
                      <a:rPr lang="en-US"/>
                      <a:t>56</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09-41F4-A7EF-3A5FD23D6B35}"/>
                </c:ext>
              </c:extLst>
            </c:dLbl>
            <c:dLbl>
              <c:idx val="2"/>
              <c:tx>
                <c:rich>
                  <a:bodyPr/>
                  <a:lstStyle/>
                  <a:p>
                    <a:r>
                      <a:rPr lang="en-US"/>
                      <a:t>43</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09-41F4-A7EF-3A5FD23D6B35}"/>
                </c:ext>
              </c:extLst>
            </c:dLbl>
            <c:dLbl>
              <c:idx val="4"/>
              <c:tx>
                <c:rich>
                  <a:bodyPr/>
                  <a:lstStyle/>
                  <a:p>
                    <a:r>
                      <a:rPr lang="en-US"/>
                      <a:t>31</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09-41F4-A7EF-3A5FD23D6B3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Sheet1!$B$2:$B$6</c:f>
              <c:numCache>
                <c:formatCode>General</c:formatCode>
                <c:ptCount val="5"/>
                <c:pt idx="0">
                  <c:v>56</c:v>
                </c:pt>
                <c:pt idx="1">
                  <c:v>51</c:v>
                </c:pt>
                <c:pt idx="2">
                  <c:v>43</c:v>
                </c:pt>
                <c:pt idx="3">
                  <c:v>31</c:v>
                </c:pt>
                <c:pt idx="4">
                  <c:v>31</c:v>
                </c:pt>
              </c:numCache>
            </c:numRef>
          </c:val>
          <c:extLst>
            <c:ext xmlns:c16="http://schemas.microsoft.com/office/drawing/2014/chart" uri="{C3380CC4-5D6E-409C-BE32-E72D297353CC}">
              <c16:uniqueId val="{00000000-0D29-4BCA-864E-F3C2352D81DC}"/>
            </c:ext>
          </c:extLst>
        </c:ser>
        <c:ser>
          <c:idx val="1"/>
          <c:order val="1"/>
          <c:tx>
            <c:strRef>
              <c:f>Sheet1!$C$1</c:f>
              <c:strCache>
                <c:ptCount val="1"/>
                <c:pt idx="0">
                  <c:v>Series 2</c:v>
                </c:pt>
              </c:strCache>
            </c:strRef>
          </c:tx>
          <c:spPr>
            <a:solidFill>
              <a:schemeClr val="accent2"/>
            </a:solidFill>
            <a:ln>
              <a:noFill/>
            </a:ln>
            <a:effectLst/>
          </c:spPr>
          <c:invertIfNegative val="0"/>
          <c:dLbls>
            <c:dLbl>
              <c:idx val="1"/>
              <c:tx>
                <c:rich>
                  <a:bodyPr/>
                  <a:lstStyle/>
                  <a:p>
                    <a:r>
                      <a:rPr lang="en-US"/>
                      <a:t>29</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09-41F4-A7EF-3A5FD23D6B3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Sheet1!$C$2:$C$6</c:f>
              <c:numCache>
                <c:formatCode>General</c:formatCode>
                <c:ptCount val="5"/>
                <c:pt idx="0">
                  <c:v>23</c:v>
                </c:pt>
                <c:pt idx="1">
                  <c:v>29</c:v>
                </c:pt>
                <c:pt idx="2">
                  <c:v>23</c:v>
                </c:pt>
                <c:pt idx="3">
                  <c:v>25</c:v>
                </c:pt>
                <c:pt idx="4">
                  <c:v>31</c:v>
                </c:pt>
              </c:numCache>
            </c:numRef>
          </c:val>
          <c:extLst>
            <c:ext xmlns:c16="http://schemas.microsoft.com/office/drawing/2014/chart" uri="{C3380CC4-5D6E-409C-BE32-E72D297353CC}">
              <c16:uniqueId val="{00000001-0D29-4BCA-864E-F3C2352D81DC}"/>
            </c:ext>
          </c:extLst>
        </c:ser>
        <c:dLbls>
          <c:showLegendKey val="0"/>
          <c:showVal val="0"/>
          <c:showCatName val="0"/>
          <c:showSerName val="0"/>
          <c:showPercent val="0"/>
          <c:showBubbleSize val="0"/>
        </c:dLbls>
        <c:gapWidth val="78"/>
        <c:overlap val="-4"/>
        <c:axId val="119601087"/>
        <c:axId val="119599119"/>
      </c:barChart>
      <c:catAx>
        <c:axId val="119601087"/>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0" spcFirstLastPara="1" vertOverflow="ellipsis" wrap="square" anchor="b" anchorCtr="0"/>
          <a:lstStyle/>
          <a:p>
            <a:pPr>
              <a:defRPr sz="1400" b="1" i="0" u="none" strike="noStrike" kern="1200" baseline="0">
                <a:solidFill>
                  <a:schemeClr val="tx1"/>
                </a:solidFill>
                <a:latin typeface="+mn-lt"/>
                <a:ea typeface="+mn-ea"/>
                <a:cs typeface="+mn-cs"/>
              </a:defRPr>
            </a:pPr>
            <a:endParaRPr lang="en-US"/>
          </a:p>
        </c:txPr>
        <c:crossAx val="119599119"/>
        <c:crosses val="autoZero"/>
        <c:auto val="1"/>
        <c:lblAlgn val="ctr"/>
        <c:lblOffset val="100"/>
        <c:noMultiLvlLbl val="0"/>
      </c:catAx>
      <c:valAx>
        <c:axId val="119599119"/>
        <c:scaling>
          <c:orientation val="minMax"/>
          <c:max val="7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9601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565325617847994E-2"/>
          <c:y val="0.16384981052038297"/>
          <c:w val="0.89888908636618403"/>
          <c:h val="0.75537913154775627"/>
        </c:manualLayout>
      </c:layout>
      <c:barChart>
        <c:barDir val="col"/>
        <c:grouping val="clustered"/>
        <c:varyColors val="0"/>
        <c:ser>
          <c:idx val="0"/>
          <c:order val="0"/>
          <c:tx>
            <c:strRef>
              <c:f>Sheet1!$B$1</c:f>
              <c:strCache>
                <c:ptCount val="1"/>
                <c:pt idx="0">
                  <c:v>Placebo</c:v>
                </c:pt>
              </c:strCache>
            </c:strRef>
          </c:tx>
          <c:spPr>
            <a:solidFill>
              <a:schemeClr val="accent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2FF4-417B-BCC8-508CD1355BB4}"/>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-25</c:v>
                </c:pt>
              </c:numCache>
            </c:numRef>
          </c:val>
          <c:extLst>
            <c:ext xmlns:c16="http://schemas.microsoft.com/office/drawing/2014/chart" uri="{C3380CC4-5D6E-409C-BE32-E72D297353CC}">
              <c16:uniqueId val="{00000000-610E-47D3-B456-A4BAB551BE75}"/>
            </c:ext>
          </c:extLst>
        </c:ser>
        <c:ser>
          <c:idx val="1"/>
          <c:order val="1"/>
          <c:tx>
            <c:strRef>
              <c:f>Sheet1!$C$1</c:f>
              <c:strCache>
                <c:ptCount val="1"/>
                <c:pt idx="0">
                  <c:v>Benralizumab 30 mg</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A9FD-48A2-AB69-53784EDBD791}"/>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-75</c:v>
                </c:pt>
              </c:numCache>
            </c:numRef>
          </c:val>
          <c:extLst>
            <c:ext xmlns:c16="http://schemas.microsoft.com/office/drawing/2014/chart" uri="{C3380CC4-5D6E-409C-BE32-E72D297353CC}">
              <c16:uniqueId val="{00000001-610E-47D3-B456-A4BAB551BE75}"/>
            </c:ext>
          </c:extLst>
        </c:ser>
        <c:dLbls>
          <c:showLegendKey val="0"/>
          <c:showVal val="0"/>
          <c:showCatName val="0"/>
          <c:showSerName val="0"/>
          <c:showPercent val="0"/>
          <c:showBubbleSize val="0"/>
        </c:dLbls>
        <c:gapWidth val="100"/>
        <c:overlap val="-20"/>
        <c:axId val="554338152"/>
        <c:axId val="554337760"/>
      </c:barChart>
      <c:catAx>
        <c:axId val="554338152"/>
        <c:scaling>
          <c:orientation val="minMax"/>
        </c:scaling>
        <c:delete val="0"/>
        <c:axPos val="b"/>
        <c:numFmt formatCode="General" sourceLinked="1"/>
        <c:majorTickMark val="none"/>
        <c:minorTickMark val="none"/>
        <c:tickLblPos val="high"/>
        <c:spPr>
          <a:noFill/>
          <a:ln w="12700"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54337760"/>
        <c:crosses val="autoZero"/>
        <c:auto val="1"/>
        <c:lblAlgn val="ctr"/>
        <c:lblOffset val="100"/>
        <c:noMultiLvlLbl val="0"/>
      </c:catAx>
      <c:valAx>
        <c:axId val="554337760"/>
        <c:scaling>
          <c:orientation val="minMax"/>
          <c:min val="-10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lgn="l">
              <a:defRPr sz="1400" b="0" i="0" u="none" strike="noStrike" kern="1200" baseline="0">
                <a:solidFill>
                  <a:schemeClr val="tx1"/>
                </a:solidFill>
                <a:latin typeface="+mn-lt"/>
                <a:ea typeface="+mn-ea"/>
                <a:cs typeface="+mn-cs"/>
              </a:defRPr>
            </a:pPr>
            <a:endParaRPr lang="en-US"/>
          </a:p>
        </c:txPr>
        <c:crossAx val="554338152"/>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90499967655066E-2"/>
          <c:y val="3.9538086447201866E-2"/>
          <c:w val="0.88070939089241651"/>
          <c:h val="0.90869214924083841"/>
        </c:manualLayout>
      </c:layout>
      <c:barChart>
        <c:barDir val="col"/>
        <c:grouping val="clustered"/>
        <c:varyColors val="0"/>
        <c:ser>
          <c:idx val="0"/>
          <c:order val="0"/>
          <c:tx>
            <c:strRef>
              <c:f>Sheet1!$B$1</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9158-4F9C-A9B8-C0D0E1D9CB57}"/>
              </c:ext>
            </c:extLst>
          </c:dPt>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158-4F9C-A9B8-C0D0E1D9CB57}"/>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ext>
            </c:extLst>
          </c:dLbls>
          <c:cat>
            <c:numRef>
              <c:f>Sheet1!$A$2</c:f>
              <c:numCache>
                <c:formatCode>General</c:formatCode>
                <c:ptCount val="1"/>
              </c:numCache>
            </c:numRef>
          </c:cat>
          <c:val>
            <c:numRef>
              <c:f>Sheet1!$B$2</c:f>
              <c:numCache>
                <c:formatCode>General</c:formatCode>
                <c:ptCount val="1"/>
                <c:pt idx="0">
                  <c:v>0.32</c:v>
                </c:pt>
              </c:numCache>
            </c:numRef>
          </c:val>
          <c:extLst>
            <c:ext xmlns:c16="http://schemas.microsoft.com/office/drawing/2014/chart" uri="{C3380CC4-5D6E-409C-BE32-E72D297353CC}">
              <c16:uniqueId val="{00000001-9158-4F9C-A9B8-C0D0E1D9CB57}"/>
            </c:ext>
          </c:extLst>
        </c:ser>
        <c:ser>
          <c:idx val="1"/>
          <c:order val="1"/>
          <c:tx>
            <c:strRef>
              <c:f>Sheet1!$C$1</c:f>
              <c:strCache>
                <c:ptCount val="1"/>
                <c:pt idx="0">
                  <c:v>Benra 30 mg Q8</c:v>
                </c:pt>
              </c:strCache>
            </c:strRef>
          </c:tx>
          <c:spPr>
            <a:solidFill>
              <a:schemeClr val="accent2"/>
            </a:solidFill>
            <a:ln>
              <a:noFill/>
            </a:ln>
            <a:effectLst/>
          </c:spPr>
          <c:invertIfNegative val="0"/>
          <c:dLbls>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c:f>
              <c:numCache>
                <c:formatCode>General</c:formatCode>
                <c:ptCount val="1"/>
              </c:numCache>
            </c:numRef>
          </c:cat>
          <c:val>
            <c:numRef>
              <c:f>Sheet1!$C$2</c:f>
              <c:numCache>
                <c:formatCode>General</c:formatCode>
                <c:ptCount val="1"/>
                <c:pt idx="0">
                  <c:v>0.02</c:v>
                </c:pt>
              </c:numCache>
            </c:numRef>
          </c:val>
          <c:extLst>
            <c:ext xmlns:c16="http://schemas.microsoft.com/office/drawing/2014/chart" uri="{C3380CC4-5D6E-409C-BE32-E72D297353CC}">
              <c16:uniqueId val="{00000002-9158-4F9C-A9B8-C0D0E1D9CB57}"/>
            </c:ext>
          </c:extLst>
        </c:ser>
        <c:dLbls>
          <c:showLegendKey val="0"/>
          <c:showVal val="0"/>
          <c:showCatName val="0"/>
          <c:showSerName val="0"/>
          <c:showPercent val="0"/>
          <c:showBubbleSize val="0"/>
        </c:dLbls>
        <c:gapWidth val="100"/>
        <c:overlap val="-20"/>
        <c:axId val="554345600"/>
        <c:axId val="554360104"/>
      </c:barChart>
      <c:catAx>
        <c:axId val="5543456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554360104"/>
        <c:crosses val="autoZero"/>
        <c:auto val="1"/>
        <c:lblAlgn val="ctr"/>
        <c:lblOffset val="100"/>
        <c:noMultiLvlLbl val="0"/>
      </c:catAx>
      <c:valAx>
        <c:axId val="554360104"/>
        <c:scaling>
          <c:orientation val="minMax"/>
          <c:max val="0.4"/>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ln>
                  <a:noFill/>
                </a:ln>
                <a:solidFill>
                  <a:schemeClr val="tx1"/>
                </a:solidFill>
                <a:latin typeface="+mn-lt"/>
                <a:ea typeface="+mn-ea"/>
                <a:cs typeface="+mn-cs"/>
              </a:defRPr>
            </a:pPr>
            <a:endParaRPr lang="en-US"/>
          </a:p>
        </c:txPr>
        <c:crossAx val="554345600"/>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b="1"/>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0.0815</cdr:x>
      <cdr:y>0.75589</cdr:y>
    </cdr:from>
    <cdr:to>
      <cdr:x>0.95586</cdr:x>
      <cdr:y>0.81427</cdr:y>
    </cdr:to>
    <cdr:grpSp>
      <cdr:nvGrpSpPr>
        <cdr:cNvPr id="16" name="Group 15">
          <a:extLst xmlns:a="http://schemas.openxmlformats.org/drawingml/2006/main">
            <a:ext uri="{FF2B5EF4-FFF2-40B4-BE49-F238E27FC236}">
              <a16:creationId xmlns:a16="http://schemas.microsoft.com/office/drawing/2014/main" id="{F86FA028-4750-4BF6-991A-41BA65627942}"/>
            </a:ext>
          </a:extLst>
        </cdr:cNvPr>
        <cdr:cNvGrpSpPr/>
      </cdr:nvGrpSpPr>
      <cdr:grpSpPr>
        <a:xfrm xmlns:a="http://schemas.openxmlformats.org/drawingml/2006/main">
          <a:off x="727930" y="3347086"/>
          <a:ext cx="7809483" cy="258507"/>
          <a:chOff x="656336" y="3393980"/>
          <a:chExt cx="7809506" cy="258532"/>
        </a:xfrm>
      </cdr:grpSpPr>
      <cdr:sp macro="" textlink="">
        <cdr:nvSpPr>
          <cdr:cNvPr id="2" name="TextBox 1">
            <a:extLst xmlns:a="http://schemas.openxmlformats.org/drawingml/2006/main">
              <a:ext uri="{FF2B5EF4-FFF2-40B4-BE49-F238E27FC236}">
                <a16:creationId xmlns:a16="http://schemas.microsoft.com/office/drawing/2014/main" id="{31483953-BAD0-49FA-92AA-28F3268FE6BC}"/>
              </a:ext>
            </a:extLst>
          </cdr:cNvPr>
          <cdr:cNvSpPr txBox="1"/>
        </cdr:nvSpPr>
        <cdr:spPr>
          <a:xfrm xmlns:a="http://schemas.openxmlformats.org/drawingml/2006/main">
            <a:off x="656336" y="3393980"/>
            <a:ext cx="466344" cy="25853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3" name="TextBox 1">
            <a:extLst xmlns:a="http://schemas.openxmlformats.org/drawingml/2006/main">
              <a:ext uri="{FF2B5EF4-FFF2-40B4-BE49-F238E27FC236}">
                <a16:creationId xmlns:a16="http://schemas.microsoft.com/office/drawing/2014/main" id="{20B90823-1D26-4F66-A841-1AAC39BB6939}"/>
              </a:ext>
            </a:extLst>
          </cdr:cNvPr>
          <cdr:cNvSpPr txBox="1"/>
        </cdr:nvSpPr>
        <cdr:spPr>
          <a:xfrm xmlns:a="http://schemas.openxmlformats.org/drawingml/2006/main">
            <a:off x="1362014"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4" name="TextBox 1">
            <a:extLst xmlns:a="http://schemas.openxmlformats.org/drawingml/2006/main">
              <a:ext uri="{FF2B5EF4-FFF2-40B4-BE49-F238E27FC236}">
                <a16:creationId xmlns:a16="http://schemas.microsoft.com/office/drawing/2014/main" id="{8A5835F5-F51B-4264-B15A-D5DC5C8CA38B}"/>
              </a:ext>
            </a:extLst>
          </cdr:cNvPr>
          <cdr:cNvSpPr txBox="1"/>
        </cdr:nvSpPr>
        <cdr:spPr>
          <a:xfrm xmlns:a="http://schemas.openxmlformats.org/drawingml/2006/main">
            <a:off x="2316701"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5" name="TextBox 1">
            <a:extLst xmlns:a="http://schemas.openxmlformats.org/drawingml/2006/main">
              <a:ext uri="{FF2B5EF4-FFF2-40B4-BE49-F238E27FC236}">
                <a16:creationId xmlns:a16="http://schemas.microsoft.com/office/drawing/2014/main" id="{190E3197-7C59-4E97-B54A-7E70308B591A}"/>
              </a:ext>
            </a:extLst>
          </cdr:cNvPr>
          <cdr:cNvSpPr txBox="1"/>
        </cdr:nvSpPr>
        <cdr:spPr>
          <a:xfrm xmlns:a="http://schemas.openxmlformats.org/drawingml/2006/main">
            <a:off x="3041462"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6"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3965148" y="3393980"/>
            <a:ext cx="63906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&lt;65%</a:t>
            </a:r>
          </a:p>
        </cdr:txBody>
      </cdr:sp>
      <cdr:sp macro="" textlink="">
        <cdr:nvSpPr>
          <cdr:cNvPr id="7"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4600316" y="3393980"/>
            <a:ext cx="661416"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≥65%</a:t>
            </a:r>
          </a:p>
        </cdr:txBody>
      </cdr:sp>
      <cdr:sp macro="" textlink="">
        <cdr:nvSpPr>
          <cdr:cNvPr id="8"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5737559"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≥3</a:t>
            </a:r>
          </a:p>
        </cdr:txBody>
      </cdr:sp>
      <cdr:sp macro="" textlink="">
        <cdr:nvSpPr>
          <cdr:cNvPr id="9"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6333714"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2</a:t>
            </a:r>
          </a:p>
        </cdr:txBody>
      </cdr:sp>
      <cdr:sp macro="" textlink="">
        <cdr:nvSpPr>
          <cdr:cNvPr id="10"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7359462"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≥18</a:t>
            </a:r>
          </a:p>
        </cdr:txBody>
      </cdr:sp>
      <cdr:sp macro="" textlink="">
        <cdr:nvSpPr>
          <cdr:cNvPr id="11"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7999498"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&lt;18</a:t>
            </a:r>
          </a:p>
        </cdr:txBody>
      </cdr:sp>
    </cdr:grpSp>
  </cdr:relSizeAnchor>
  <cdr:relSizeAnchor xmlns:cdr="http://schemas.openxmlformats.org/drawingml/2006/chartDrawing">
    <cdr:from>
      <cdr:x>0.43954</cdr:x>
      <cdr:y>0.8075</cdr:y>
    </cdr:from>
    <cdr:to>
      <cdr:x>0.60186</cdr:x>
      <cdr:y>0.91593</cdr:y>
    </cdr:to>
    <cdr:sp macro="" textlink="">
      <cdr:nvSpPr>
        <cdr:cNvPr id="14"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3925820" y="3575616"/>
          <a:ext cx="1449786" cy="4801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solidFill>
                <a:schemeClr val="tx1"/>
              </a:solidFill>
            </a:rPr>
            <a:t>Pre-BD FVC</a:t>
          </a:r>
        </a:p>
        <a:p xmlns:a="http://schemas.openxmlformats.org/drawingml/2006/main">
          <a:pPr algn="ctr">
            <a:lnSpc>
              <a:spcPct val="90000"/>
            </a:lnSpc>
            <a:buClr>
              <a:schemeClr val="accent1"/>
            </a:buClr>
          </a:pPr>
          <a:r>
            <a:rPr lang="en-US" sz="1400" b="1" dirty="0"/>
            <a:t>% </a:t>
          </a:r>
          <a:r>
            <a:rPr lang="en-US" sz="1400" b="1" dirty="0" err="1"/>
            <a:t>pred</a:t>
          </a:r>
          <a:endParaRPr lang="en-US" sz="1400" b="1" dirty="0">
            <a:solidFill>
              <a:schemeClr val="tx1"/>
            </a:solidFill>
          </a:endParaRPr>
        </a:p>
      </cdr:txBody>
    </cdr:sp>
  </cdr:relSizeAnchor>
  <cdr:relSizeAnchor xmlns:cdr="http://schemas.openxmlformats.org/drawingml/2006/chartDrawing">
    <cdr:from>
      <cdr:x>0.62124</cdr:x>
      <cdr:y>0.8075</cdr:y>
    </cdr:from>
    <cdr:to>
      <cdr:x>0.80469</cdr:x>
      <cdr:y>0.87214</cdr:y>
    </cdr:to>
    <cdr:sp macro="" textlink="">
      <cdr:nvSpPr>
        <cdr:cNvPr id="15"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5548664" y="3575631"/>
          <a:ext cx="1638510" cy="2862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solidFill>
                <a:schemeClr val="tx1"/>
              </a:solidFill>
            </a:rPr>
            <a:t>Exacerbations </a:t>
          </a:r>
        </a:p>
      </cdr:txBody>
    </cdr:sp>
  </cdr:relSizeAnchor>
</c:userShapes>
</file>

<file path=ppt/drawings/drawing2.xml><?xml version="1.0" encoding="utf-8"?>
<c:userShapes xmlns:c="http://schemas.openxmlformats.org/drawingml/2006/chart">
  <cdr:relSizeAnchor xmlns:cdr="http://schemas.openxmlformats.org/drawingml/2006/chartDrawing">
    <cdr:from>
      <cdr:x>0.06242</cdr:x>
      <cdr:y>0.10907</cdr:y>
    </cdr:from>
    <cdr:to>
      <cdr:x>0.60577</cdr:x>
      <cdr:y>0.95185</cdr:y>
    </cdr:to>
    <cdr:sp macro="" textlink="">
      <cdr:nvSpPr>
        <cdr:cNvPr id="12" name="Rectangle: Rounded Corners 11">
          <a:extLst xmlns:a="http://schemas.openxmlformats.org/drawingml/2006/main">
            <a:ext uri="{FF2B5EF4-FFF2-40B4-BE49-F238E27FC236}">
              <a16:creationId xmlns:a16="http://schemas.microsoft.com/office/drawing/2014/main" id="{BF142D8B-E95D-4452-9179-0CD3CC5C6524}"/>
            </a:ext>
          </a:extLst>
        </cdr:cNvPr>
        <cdr:cNvSpPr/>
      </cdr:nvSpPr>
      <cdr:spPr>
        <a:xfrm xmlns:a="http://schemas.openxmlformats.org/drawingml/2006/main">
          <a:off x="557514" y="482963"/>
          <a:ext cx="4853015" cy="3731832"/>
        </a:xfrm>
        <a:prstGeom xmlns:a="http://schemas.openxmlformats.org/drawingml/2006/main" prst="roundRect">
          <a:avLst/>
        </a:prstGeom>
        <a:solidFill xmlns:a="http://schemas.openxmlformats.org/drawingml/2006/main">
          <a:schemeClr val="bg1">
            <a:lumMod val="65000"/>
            <a:alpha val="14902"/>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0.44326</cdr:x>
      <cdr:y>0.82727</cdr:y>
    </cdr:from>
    <cdr:to>
      <cdr:x>0.81334</cdr:x>
      <cdr:y>0.93579</cdr:y>
    </cdr:to>
    <cdr:grpSp>
      <cdr:nvGrpSpPr>
        <cdr:cNvPr id="18" name="Group 17">
          <a:extLst xmlns:a="http://schemas.openxmlformats.org/drawingml/2006/main">
            <a:ext uri="{FF2B5EF4-FFF2-40B4-BE49-F238E27FC236}">
              <a16:creationId xmlns:a16="http://schemas.microsoft.com/office/drawing/2014/main" id="{07DBE115-8242-41F3-8291-C09B3050C18A}"/>
            </a:ext>
          </a:extLst>
        </cdr:cNvPr>
        <cdr:cNvGrpSpPr/>
      </cdr:nvGrpSpPr>
      <cdr:grpSpPr>
        <a:xfrm xmlns:a="http://schemas.openxmlformats.org/drawingml/2006/main">
          <a:off x="3959046" y="3663157"/>
          <a:ext cx="3305427" cy="480528"/>
          <a:chOff x="4777841" y="3710503"/>
          <a:chExt cx="2918641" cy="480537"/>
        </a:xfrm>
      </cdr:grpSpPr>
      <cdr:sp macro="" textlink="">
        <cdr:nvSpPr>
          <cdr:cNvPr id="14"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4777841" y="3710901"/>
            <a:ext cx="1280160" cy="48013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t>Pre-BD FVC</a:t>
            </a:r>
          </a:p>
          <a:p xmlns:a="http://schemas.openxmlformats.org/drawingml/2006/main">
            <a:pPr algn="ctr">
              <a:lnSpc>
                <a:spcPct val="90000"/>
              </a:lnSpc>
              <a:buClr>
                <a:schemeClr val="accent1"/>
              </a:buClr>
            </a:pPr>
            <a:r>
              <a:rPr lang="en-US" sz="1400" b="1" dirty="0"/>
              <a:t>% </a:t>
            </a:r>
            <a:r>
              <a:rPr lang="en-US" sz="1400" b="1" dirty="0" err="1"/>
              <a:t>pred</a:t>
            </a:r>
            <a:endParaRPr lang="en-US" sz="1400" b="1" dirty="0"/>
          </a:p>
        </cdr:txBody>
      </cdr:sp>
      <cdr:sp macro="" textlink="">
        <cdr:nvSpPr>
          <cdr:cNvPr id="15"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6249698" y="3710503"/>
            <a:ext cx="1446784" cy="2862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t>Exacerbations </a:t>
            </a:r>
          </a:p>
        </cdr:txBody>
      </cdr:sp>
    </cdr:grpSp>
  </cdr:relSizeAnchor>
  <cdr:relSizeAnchor xmlns:cdr="http://schemas.openxmlformats.org/drawingml/2006/chartDrawing">
    <cdr:from>
      <cdr:x>0.0815</cdr:x>
      <cdr:y>0.75521</cdr:y>
    </cdr:from>
    <cdr:to>
      <cdr:x>0.95586</cdr:x>
      <cdr:y>0.81442</cdr:y>
    </cdr:to>
    <cdr:grpSp>
      <cdr:nvGrpSpPr>
        <cdr:cNvPr id="13" name="Group 12">
          <a:extLst xmlns:a="http://schemas.openxmlformats.org/drawingml/2006/main">
            <a:ext uri="{FF2B5EF4-FFF2-40B4-BE49-F238E27FC236}">
              <a16:creationId xmlns:a16="http://schemas.microsoft.com/office/drawing/2014/main" id="{16E3FB12-8A06-4DEA-AB04-BB93F745780B}"/>
            </a:ext>
          </a:extLst>
        </cdr:cNvPr>
        <cdr:cNvGrpSpPr/>
      </cdr:nvGrpSpPr>
      <cdr:grpSpPr>
        <a:xfrm xmlns:a="http://schemas.openxmlformats.org/drawingml/2006/main">
          <a:off x="727930" y="3344075"/>
          <a:ext cx="7809483" cy="262182"/>
          <a:chOff x="727930" y="3344078"/>
          <a:chExt cx="7809483" cy="262182"/>
        </a:xfrm>
      </cdr:grpSpPr>
      <cdr:sp macro="" textlink="">
        <cdr:nvSpPr>
          <cdr:cNvPr id="2" name="TextBox 1">
            <a:extLst xmlns:a="http://schemas.openxmlformats.org/drawingml/2006/main">
              <a:ext uri="{FF2B5EF4-FFF2-40B4-BE49-F238E27FC236}">
                <a16:creationId xmlns:a16="http://schemas.microsoft.com/office/drawing/2014/main" id="{31483953-BAD0-49FA-92AA-28F3268FE6BC}"/>
              </a:ext>
            </a:extLst>
          </cdr:cNvPr>
          <cdr:cNvSpPr txBox="1"/>
        </cdr:nvSpPr>
        <cdr:spPr>
          <a:xfrm xmlns:a="http://schemas.openxmlformats.org/drawingml/2006/main">
            <a:off x="727930" y="3347086"/>
            <a:ext cx="466343" cy="25850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3" name="TextBox 1">
            <a:extLst xmlns:a="http://schemas.openxmlformats.org/drawingml/2006/main">
              <a:ext uri="{FF2B5EF4-FFF2-40B4-BE49-F238E27FC236}">
                <a16:creationId xmlns:a16="http://schemas.microsoft.com/office/drawing/2014/main" id="{20B90823-1D26-4F66-A841-1AAC39BB6939}"/>
              </a:ext>
            </a:extLst>
          </cdr:cNvPr>
          <cdr:cNvSpPr txBox="1"/>
        </cdr:nvSpPr>
        <cdr:spPr>
          <a:xfrm xmlns:a="http://schemas.openxmlformats.org/drawingml/2006/main">
            <a:off x="1433606"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4" name="TextBox 1">
            <a:extLst xmlns:a="http://schemas.openxmlformats.org/drawingml/2006/main">
              <a:ext uri="{FF2B5EF4-FFF2-40B4-BE49-F238E27FC236}">
                <a16:creationId xmlns:a16="http://schemas.microsoft.com/office/drawing/2014/main" id="{8A5835F5-F51B-4264-B15A-D5DC5C8CA38B}"/>
              </a:ext>
            </a:extLst>
          </cdr:cNvPr>
          <cdr:cNvSpPr txBox="1"/>
        </cdr:nvSpPr>
        <cdr:spPr>
          <a:xfrm xmlns:a="http://schemas.openxmlformats.org/drawingml/2006/main">
            <a:off x="2388290"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5" name="TextBox 1">
            <a:extLst xmlns:a="http://schemas.openxmlformats.org/drawingml/2006/main">
              <a:ext uri="{FF2B5EF4-FFF2-40B4-BE49-F238E27FC236}">
                <a16:creationId xmlns:a16="http://schemas.microsoft.com/office/drawing/2014/main" id="{190E3197-7C59-4E97-B54A-7E70308B591A}"/>
              </a:ext>
            </a:extLst>
          </cdr:cNvPr>
          <cdr:cNvSpPr txBox="1"/>
        </cdr:nvSpPr>
        <cdr:spPr>
          <a:xfrm xmlns:a="http://schemas.openxmlformats.org/drawingml/2006/main">
            <a:off x="3113049"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6"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4036732" y="3347086"/>
            <a:ext cx="639062"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&lt;65%</a:t>
            </a:r>
          </a:p>
        </cdr:txBody>
      </cdr:sp>
      <cdr:sp macro="" textlink="">
        <cdr:nvSpPr>
          <cdr:cNvPr id="7"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4671898" y="3347086"/>
            <a:ext cx="661414"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≥65%</a:t>
            </a:r>
          </a:p>
        </cdr:txBody>
      </cdr:sp>
      <cdr:sp macro="" textlink="">
        <cdr:nvSpPr>
          <cdr:cNvPr id="8"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5745281" y="3347753"/>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≥3</a:t>
            </a:r>
          </a:p>
        </cdr:txBody>
      </cdr:sp>
      <cdr:sp macro="" textlink="">
        <cdr:nvSpPr>
          <cdr:cNvPr id="10"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7431036"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≥18</a:t>
            </a:r>
          </a:p>
        </cdr:txBody>
      </cdr:sp>
      <cdr:sp macro="" textlink="">
        <cdr:nvSpPr>
          <cdr:cNvPr id="11"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8071070"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&lt;18</a:t>
            </a:r>
          </a:p>
        </cdr:txBody>
      </cdr:sp>
      <cdr:sp macro="" textlink="">
        <cdr:nvSpPr>
          <cdr:cNvPr id="17" name="TextBox 1">
            <a:extLst xmlns:a="http://schemas.openxmlformats.org/drawingml/2006/main">
              <a:ext uri="{FF2B5EF4-FFF2-40B4-BE49-F238E27FC236}">
                <a16:creationId xmlns:a16="http://schemas.microsoft.com/office/drawing/2014/main" id="{43E0CCF0-4E38-4D91-84A7-6D03B37C6B89}"/>
              </a:ext>
            </a:extLst>
          </cdr:cNvPr>
          <cdr:cNvSpPr txBox="1"/>
        </cdr:nvSpPr>
        <cdr:spPr>
          <a:xfrm xmlns:a="http://schemas.openxmlformats.org/drawingml/2006/main">
            <a:off x="6407283" y="3344078"/>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2</a:t>
            </a:r>
          </a:p>
        </cdr:txBody>
      </cdr:sp>
    </cdr:grpSp>
  </cdr:relSizeAnchor>
</c:userShapes>
</file>

<file path=ppt/drawings/drawing3.xml><?xml version="1.0" encoding="utf-8"?>
<c:userShapes xmlns:c="http://schemas.openxmlformats.org/drawingml/2006/chart">
  <cdr:relSizeAnchor xmlns:cdr="http://schemas.openxmlformats.org/drawingml/2006/chartDrawing">
    <cdr:from>
      <cdr:x>0.1311</cdr:x>
      <cdr:y>0.49127</cdr:y>
    </cdr:from>
    <cdr:to>
      <cdr:x>0.14235</cdr:x>
      <cdr:y>0.70541</cdr:y>
    </cdr:to>
    <cdr:grpSp>
      <cdr:nvGrpSpPr>
        <cdr:cNvPr id="5" name="Group 4">
          <a:extLst xmlns:a="http://schemas.openxmlformats.org/drawingml/2006/main">
            <a:ext uri="{FF2B5EF4-FFF2-40B4-BE49-F238E27FC236}">
              <a16:creationId xmlns:a16="http://schemas.microsoft.com/office/drawing/2014/main" id="{F0AA0530-4B10-48BF-9647-83259AD5E618}"/>
            </a:ext>
          </a:extLst>
        </cdr:cNvPr>
        <cdr:cNvGrpSpPr/>
      </cdr:nvGrpSpPr>
      <cdr:grpSpPr>
        <a:xfrm xmlns:a="http://schemas.openxmlformats.org/drawingml/2006/main">
          <a:off x="1065581" y="2097787"/>
          <a:ext cx="91440" cy="914406"/>
          <a:chOff x="2377422" y="1370070"/>
          <a:chExt cx="103271" cy="590568"/>
        </a:xfrm>
      </cdr:grpSpPr>
      <cdr:cxnSp macro="">
        <cdr:nvCxnSpPr>
          <cdr:cNvPr id="6" name="Straight Connector 5">
            <a:extLst xmlns:a="http://schemas.openxmlformats.org/drawingml/2006/main">
              <a:ext uri="{FF2B5EF4-FFF2-40B4-BE49-F238E27FC236}">
                <a16:creationId xmlns:a16="http://schemas.microsoft.com/office/drawing/2014/main" id="{397B6E35-05CA-4B73-9EC9-0128A66C2DF0}"/>
              </a:ext>
            </a:extLst>
          </cdr:cNvPr>
          <cdr:cNvCxnSpPr/>
        </cdr:nvCxnSpPr>
        <cdr:spPr>
          <a:xfrm xmlns:a="http://schemas.openxmlformats.org/drawingml/2006/main" rot="5400000">
            <a:off x="2130265" y="1665354"/>
            <a:ext cx="590568"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7" name="Straight Connector 6">
            <a:extLst xmlns:a="http://schemas.openxmlformats.org/drawingml/2006/main">
              <a:ext uri="{FF2B5EF4-FFF2-40B4-BE49-F238E27FC236}">
                <a16:creationId xmlns:a16="http://schemas.microsoft.com/office/drawing/2014/main" id="{AAC2BBC8-0C87-476D-968A-F5F7B5A8CC73}"/>
              </a:ext>
            </a:extLst>
          </cdr:cNvPr>
          <cdr:cNvCxnSpPr/>
        </cdr:nvCxnSpPr>
        <cdr:spPr>
          <a:xfrm xmlns:a="http://schemas.openxmlformats.org/drawingml/2006/main">
            <a:off x="2377422" y="1380117"/>
            <a:ext cx="96253"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8" name="Straight Connector 7">
            <a:extLst xmlns:a="http://schemas.openxmlformats.org/drawingml/2006/main">
              <a:ext uri="{FF2B5EF4-FFF2-40B4-BE49-F238E27FC236}">
                <a16:creationId xmlns:a16="http://schemas.microsoft.com/office/drawing/2014/main" id="{A8F1C320-C3C5-4E51-9612-E0C4705D25D3}"/>
              </a:ext>
            </a:extLst>
          </cdr:cNvPr>
          <cdr:cNvCxnSpPr/>
        </cdr:nvCxnSpPr>
        <cdr:spPr>
          <a:xfrm xmlns:a="http://schemas.openxmlformats.org/drawingml/2006/main">
            <a:off x="2384440" y="1960638"/>
            <a:ext cx="96253"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0.13184</cdr:x>
      <cdr:y>0.31087</cdr:y>
    </cdr:from>
    <cdr:to>
      <cdr:x>0.14369</cdr:x>
      <cdr:y>0.49429</cdr:y>
    </cdr:to>
    <cdr:grpSp>
      <cdr:nvGrpSpPr>
        <cdr:cNvPr id="9" name="Group 8">
          <a:extLst xmlns:a="http://schemas.openxmlformats.org/drawingml/2006/main">
            <a:ext uri="{FF2B5EF4-FFF2-40B4-BE49-F238E27FC236}">
              <a16:creationId xmlns:a16="http://schemas.microsoft.com/office/drawing/2014/main" id="{7F7915C6-F814-4D3F-8B21-51C4332EA5EB}"/>
            </a:ext>
          </a:extLst>
        </cdr:cNvPr>
        <cdr:cNvGrpSpPr/>
      </cdr:nvGrpSpPr>
      <cdr:grpSpPr>
        <a:xfrm xmlns:a="http://schemas.openxmlformats.org/drawingml/2006/main">
          <a:off x="1071596" y="1327456"/>
          <a:ext cx="96316" cy="783227"/>
          <a:chOff x="2402221" y="259971"/>
          <a:chExt cx="96253" cy="562059"/>
        </a:xfrm>
      </cdr:grpSpPr>
      <cdr:cxnSp macro="">
        <cdr:nvCxnSpPr>
          <cdr:cNvPr id="10" name="Straight Connector 9">
            <a:extLst xmlns:a="http://schemas.openxmlformats.org/drawingml/2006/main">
              <a:ext uri="{FF2B5EF4-FFF2-40B4-BE49-F238E27FC236}">
                <a16:creationId xmlns:a16="http://schemas.microsoft.com/office/drawing/2014/main" id="{6C2BC73B-4424-43E0-B345-C00685CDFAF5}"/>
              </a:ext>
            </a:extLst>
          </cdr:cNvPr>
          <cdr:cNvCxnSpPr/>
        </cdr:nvCxnSpPr>
        <cdr:spPr>
          <a:xfrm xmlns:a="http://schemas.openxmlformats.org/drawingml/2006/main" rot="5400000">
            <a:off x="2176029" y="539382"/>
            <a:ext cx="548640"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11" name="Straight Connector 10">
            <a:extLst xmlns:a="http://schemas.openxmlformats.org/drawingml/2006/main">
              <a:ext uri="{FF2B5EF4-FFF2-40B4-BE49-F238E27FC236}">
                <a16:creationId xmlns:a16="http://schemas.microsoft.com/office/drawing/2014/main" id="{8BA84740-2038-45B5-8C9D-2706B2F65C1F}"/>
              </a:ext>
            </a:extLst>
          </cdr:cNvPr>
          <cdr:cNvCxnSpPr/>
        </cdr:nvCxnSpPr>
        <cdr:spPr>
          <a:xfrm xmlns:a="http://schemas.openxmlformats.org/drawingml/2006/main">
            <a:off x="2402221" y="259971"/>
            <a:ext cx="96253"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12" name="Straight Connector 11">
            <a:extLst xmlns:a="http://schemas.openxmlformats.org/drawingml/2006/main">
              <a:ext uri="{FF2B5EF4-FFF2-40B4-BE49-F238E27FC236}">
                <a16:creationId xmlns:a16="http://schemas.microsoft.com/office/drawing/2014/main" id="{C7824E87-C836-4B3E-8CEC-1DE69285A20A}"/>
              </a:ext>
            </a:extLst>
          </cdr:cNvPr>
          <cdr:cNvCxnSpPr/>
        </cdr:nvCxnSpPr>
        <cdr:spPr>
          <a:xfrm xmlns:a="http://schemas.openxmlformats.org/drawingml/2006/main">
            <a:off x="2402221" y="822030"/>
            <a:ext cx="96253"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7820F313-442B-4592-8D61-1BBD85CB607E}" type="datetimeFigureOut">
              <a:rPr lang="en-US" smtClean="0"/>
              <a:t>7/9/2019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4E24877B-247C-4CDB-B827-9729DC6464F3}" type="slidenum">
              <a:rPr lang="en-US" smtClean="0"/>
              <a:t>‹#›</a:t>
            </a:fld>
            <a:endParaRPr lang="en-US" dirty="0"/>
          </a:p>
        </p:txBody>
      </p:sp>
    </p:spTree>
    <p:extLst>
      <p:ext uri="{BB962C8B-B14F-4D97-AF65-F5344CB8AC3E}">
        <p14:creationId xmlns:p14="http://schemas.microsoft.com/office/powerpoint/2010/main" val="338165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74168" y="813435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74168" y="7438735"/>
            <a:ext cx="2971800" cy="466434"/>
          </a:xfrm>
          <a:prstGeom prst="rect">
            <a:avLst/>
          </a:prstGeom>
        </p:spPr>
        <p:txBody>
          <a:bodyPr vert="horz" lIns="91440" tIns="45720" rIns="91440" bIns="45720" rtlCol="0"/>
          <a:lstStyle>
            <a:lvl1pPr algn="r">
              <a:defRPr sz="1200"/>
            </a:lvl1pPr>
          </a:lstStyle>
          <a:p>
            <a:fld id="{58087141-04D6-47C7-9B30-CFBA82E50253}" type="datetimeFigureOut">
              <a:rPr lang="en-US" smtClean="0"/>
              <a:t>7/9/2019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3874168" y="8829966"/>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376737" y="8829967"/>
            <a:ext cx="479676" cy="466433"/>
          </a:xfrm>
          <a:prstGeom prst="rect">
            <a:avLst/>
          </a:prstGeom>
        </p:spPr>
        <p:txBody>
          <a:bodyPr vert="horz" lIns="91440" tIns="45720" rIns="91440" bIns="45720" rtlCol="0" anchor="b"/>
          <a:lstStyle>
            <a:lvl1pPr algn="r">
              <a:defRPr sz="1000"/>
            </a:lvl1pPr>
          </a:lstStyle>
          <a:p>
            <a:fld id="{50487F27-F4AC-478C-A07B-A71CA0B86259}" type="slidenum">
              <a:rPr lang="en-US" smtClean="0"/>
              <a:pPr/>
              <a:t>‹#›</a:t>
            </a:fld>
            <a:endParaRPr lang="en-US" dirty="0"/>
          </a:p>
        </p:txBody>
      </p:sp>
    </p:spTree>
    <p:extLst>
      <p:ext uri="{BB962C8B-B14F-4D97-AF65-F5344CB8AC3E}">
        <p14:creationId xmlns:p14="http://schemas.microsoft.com/office/powerpoint/2010/main" val="485681250"/>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spcBef>
        <a:spcPts val="300"/>
      </a:spcBef>
      <a:buClr>
        <a:schemeClr val="accent1"/>
      </a:buClr>
      <a:buSzPct val="100000"/>
      <a:buFont typeface="Arial" panose="020B0604020202020204" pitchFamily="34" charset="0"/>
      <a:buChar char="•"/>
      <a:defRPr sz="1000" b="0" kern="1200">
        <a:solidFill>
          <a:schemeClr val="tx1"/>
        </a:solidFill>
        <a:latin typeface="+mn-lt"/>
        <a:ea typeface="+mn-ea"/>
        <a:cs typeface="+mn-cs"/>
      </a:defRPr>
    </a:lvl1pPr>
    <a:lvl2pPr marL="1714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2pPr>
    <a:lvl3pPr marL="4000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3pPr>
    <a:lvl4pPr marL="6286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4pPr>
    <a:lvl5pPr marL="857250" indent="-171450" algn="l" defTabSz="914400" rtl="0" eaLnBrk="1" latinLnBrk="0" hangingPunct="1">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x.doi.org/10.1056/NEJMoa1703501"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280988"/>
            <a:ext cx="5575300" cy="3136900"/>
          </a:xfrm>
        </p:spPr>
      </p:sp>
      <p:sp>
        <p:nvSpPr>
          <p:cNvPr id="3" name="Notes Placeholder 2"/>
          <p:cNvSpPr>
            <a:spLocks noGrp="1"/>
          </p:cNvSpPr>
          <p:nvPr>
            <p:ph type="body" idx="1"/>
          </p:nvPr>
        </p:nvSpPr>
        <p:spPr>
          <a:xfrm>
            <a:off x="641350" y="3504208"/>
            <a:ext cx="5638800" cy="5792193"/>
          </a:xfrm>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None/>
              <a:tabLst/>
              <a:defRPr/>
            </a:pPr>
            <a:endParaRPr lang="en-US" sz="1000" b="0" i="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0</a:t>
            </a:fld>
            <a:endParaRPr lang="en-US" dirty="0"/>
          </a:p>
        </p:txBody>
      </p:sp>
    </p:spTree>
    <p:extLst>
      <p:ext uri="{BB962C8B-B14F-4D97-AF65-F5344CB8AC3E}">
        <p14:creationId xmlns:p14="http://schemas.microsoft.com/office/powerpoint/2010/main" val="160549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In a small substudy of ZONDA, benralizumab 30 mg depleted mature sputum eosinophils and reduced sputum eosinophil progenitors and ILC2 cells compared to placebo. </a:t>
            </a:r>
          </a:p>
          <a:p>
            <a:pPr marL="0" indent="0">
              <a:buNone/>
            </a:pPr>
            <a:endParaRPr lang="en-US" dirty="0"/>
          </a:p>
          <a:p>
            <a:pPr marL="0" indent="0">
              <a:buNone/>
            </a:pPr>
            <a:endParaRPr lang="en-US" dirty="0"/>
          </a:p>
          <a:p>
            <a:pPr marL="0" indent="0">
              <a:buNone/>
            </a:pPr>
            <a:r>
              <a:rPr lang="en-US" b="1" dirty="0"/>
              <a:t>Reference:</a:t>
            </a:r>
          </a:p>
          <a:p>
            <a:pPr marL="0" indent="0">
              <a:buNone/>
            </a:pPr>
            <a:r>
              <a:rPr lang="en-US" dirty="0"/>
              <a:t>Sehmi R, Lim HF, Mukherjee M, et al. Benralizumab attenuates airway eosinophilia in prednisone-dependent asthma. </a:t>
            </a:r>
            <a:r>
              <a:rPr lang="en-US" i="1" dirty="0"/>
              <a:t>J Allergy Clin Immunol</a:t>
            </a:r>
            <a:r>
              <a:rPr lang="en-US" dirty="0"/>
              <a:t>. 2018;141:1529-1532.e8.</a:t>
            </a:r>
          </a:p>
        </p:txBody>
      </p:sp>
      <p:sp>
        <p:nvSpPr>
          <p:cNvPr id="4" name="Slide Number Placeholder 3"/>
          <p:cNvSpPr>
            <a:spLocks noGrp="1"/>
          </p:cNvSpPr>
          <p:nvPr>
            <p:ph type="sldNum" sz="quarter" idx="10"/>
          </p:nvPr>
        </p:nvSpPr>
        <p:spPr/>
        <p:txBody>
          <a:bodyPr/>
          <a:lstStyle/>
          <a:p>
            <a:fld id="{50487F27-F4AC-478C-A07B-A71CA0B86259}" type="slidenum">
              <a:rPr lang="en-US" smtClean="0"/>
              <a:pPr/>
              <a:t>9</a:t>
            </a:fld>
            <a:endParaRPr lang="en-US" dirty="0"/>
          </a:p>
        </p:txBody>
      </p:sp>
    </p:spTree>
    <p:extLst>
      <p:ext uri="{BB962C8B-B14F-4D97-AF65-F5344CB8AC3E}">
        <p14:creationId xmlns:p14="http://schemas.microsoft.com/office/powerpoint/2010/main" val="416480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10</a:t>
            </a:fld>
            <a:endParaRPr lang="en-US" dirty="0"/>
          </a:p>
        </p:txBody>
      </p:sp>
    </p:spTree>
    <p:extLst>
      <p:ext uri="{BB962C8B-B14F-4D97-AF65-F5344CB8AC3E}">
        <p14:creationId xmlns:p14="http://schemas.microsoft.com/office/powerpoint/2010/main" val="1459992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622262"/>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r>
              <a:rPr lang="en-US" sz="1000" b="0" i="0" u="none" strike="noStrike" kern="1200" baseline="0" dirty="0">
                <a:solidFill>
                  <a:schemeClr val="tx1"/>
                </a:solidFill>
                <a:latin typeface="+mn-lt"/>
                <a:ea typeface="+mn-ea"/>
                <a:cs typeface="+mn-cs"/>
              </a:rPr>
              <a:t>While 2 dosing regimens were studied in Trials 1 (SIROCCO), 2 (CALIMA), and 3 (ZONDA), the recommended dosing regimen is Fasenra administered every 4 weeks for the first 3 doses, then every 8 weeks thereafter (see section 4.2) as no additional benefit was observed by more frequent dosing</a:t>
            </a:r>
          </a:p>
          <a:p>
            <a:pPr marL="0" indent="0">
              <a:buNone/>
            </a:pPr>
            <a:endParaRPr lang="en-US" dirty="0"/>
          </a:p>
          <a:p>
            <a:pPr marL="0" indent="0">
              <a:buNone/>
            </a:pPr>
            <a:endParaRPr lang="en-US" b="1" dirty="0"/>
          </a:p>
          <a:p>
            <a:pPr marL="0" indent="0">
              <a:buNone/>
            </a:pPr>
            <a:r>
              <a:rPr lang="en-US" b="1" dirty="0"/>
              <a:t>References:</a:t>
            </a:r>
          </a:p>
          <a:p>
            <a:pPr marL="228600" indent="-228600">
              <a:buAutoNum type="arabicPeriod"/>
            </a:pPr>
            <a:r>
              <a:rPr lang="en-US" dirty="0"/>
              <a:t>Bleecker ER, FitzGerald JM, Chanez P, et al. Efficacy and safety of benralizumab for patients with severe asthma uncontrolled with high-dosage inhaled corticosteroids and long-acting </a:t>
            </a:r>
            <a:r>
              <a:rPr lang="el-GR" dirty="0"/>
              <a:t>β</a:t>
            </a:r>
            <a:r>
              <a:rPr lang="en-US" baseline="-25000" dirty="0"/>
              <a:t>2</a:t>
            </a:r>
            <a:r>
              <a:rPr lang="en-US" dirty="0"/>
              <a:t>-agonists (SIROCCO): a randomised, multicentre, placebo‑controlled phase 3 trial. </a:t>
            </a:r>
            <a:r>
              <a:rPr lang="en-US" i="1" dirty="0"/>
              <a:t>Lancet</a:t>
            </a:r>
            <a:r>
              <a:rPr lang="en-US" dirty="0"/>
              <a:t>. 2016;388:2115-2127.</a:t>
            </a:r>
            <a:endParaRPr lang="en-US" dirty="0">
              <a:cs typeface="Arial" panose="020B0604020202020204" pitchFamily="34" charset="0"/>
            </a:endParaRPr>
          </a:p>
          <a:p>
            <a:pPr marL="228600" indent="-228600">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b="0" dirty="0"/>
              <a:t>Fasenra Summary of Product Characteristics. </a:t>
            </a:r>
          </a:p>
          <a:p>
            <a:pPr marL="228600" indent="-228600">
              <a:buAutoNum type="arabicPeriod"/>
            </a:pPr>
            <a:endParaRPr lang="en-US" sz="1000" b="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11</a:t>
            </a:fld>
            <a:endParaRPr lang="en-US" dirty="0"/>
          </a:p>
        </p:txBody>
      </p:sp>
    </p:spTree>
    <p:extLst>
      <p:ext uri="{BB962C8B-B14F-4D97-AF65-F5344CB8AC3E}">
        <p14:creationId xmlns:p14="http://schemas.microsoft.com/office/powerpoint/2010/main" val="51746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r>
              <a:rPr lang="en-US" sz="1000" b="0" i="0" u="none" strike="noStrike" kern="1200" baseline="0" dirty="0">
                <a:solidFill>
                  <a:schemeClr val="tx1"/>
                </a:solidFill>
                <a:latin typeface="+mn-lt"/>
                <a:ea typeface="+mn-ea"/>
                <a:cs typeface="+mn-cs"/>
              </a:rPr>
              <a:t>While 2 dosing regimens were studied in Trials 1 (SIROCCO), 2 (CALIMA), and 3 (ZONDA), the recommended dosing regimen is Fasenra administered every 4 weeks for the first 3 doses, then every 8 weeks thereafter (see section 4.2) as no additional benefit was observed by more frequent dosing</a:t>
            </a:r>
            <a:endParaRPr lang="en-US" strike="sngStrike" dirty="0">
              <a:highlight>
                <a:srgbClr val="FFFF00"/>
              </a:highlight>
            </a:endParaRPr>
          </a:p>
          <a:p>
            <a:pPr marL="0" indent="0">
              <a:buNone/>
            </a:pPr>
            <a:endParaRPr lang="en-US" dirty="0"/>
          </a:p>
          <a:p>
            <a:pPr marL="0" indent="0">
              <a:buNone/>
            </a:pPr>
            <a:endParaRPr lang="en-US" b="1" dirty="0"/>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dirty="0"/>
              <a:t>Nair P, Wenzel S, Rabe KF, et al. Oral glucocorticoid-sparing effect of benralizumab in severe asthma. </a:t>
            </a:r>
            <a:r>
              <a:rPr lang="en-US" sz="1000" i="1" dirty="0"/>
              <a:t>N Engl J Med</a:t>
            </a:r>
            <a:r>
              <a:rPr lang="en-US" sz="1000" dirty="0"/>
              <a:t>. 2017;</a:t>
            </a:r>
            <a:r>
              <a:rPr lang="en-US" sz="1050" b="0" kern="1200" dirty="0">
                <a:solidFill>
                  <a:schemeClr val="tx1"/>
                </a:solidFill>
                <a:effectLst/>
                <a:latin typeface="+mn-lt"/>
                <a:ea typeface="+mn-ea"/>
                <a:cs typeface="+mn-cs"/>
              </a:rPr>
              <a:t>376:2448-2458</a:t>
            </a:r>
            <a:r>
              <a:rPr lang="en-US" sz="1000" dirty="0"/>
              <a:t>.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FASENRA Summary of Product Characteristics.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endParaRPr lang="en-US" sz="1000" u="sng" dirty="0"/>
          </a:p>
          <a:p>
            <a:pPr marL="0" indent="0">
              <a:buNone/>
            </a:pPr>
            <a:endParaRPr lang="en-US" b="1"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12</a:t>
            </a:fld>
            <a:endParaRPr lang="en-US" dirty="0"/>
          </a:p>
        </p:txBody>
      </p:sp>
    </p:spTree>
    <p:extLst>
      <p:ext uri="{BB962C8B-B14F-4D97-AF65-F5344CB8AC3E}">
        <p14:creationId xmlns:p14="http://schemas.microsoft.com/office/powerpoint/2010/main" val="173445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EOT = end of treatment; PBO = placebo; Q4W = every 4 weeks; Q8W = every 8 weeks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13</a:t>
            </a:fld>
            <a:endParaRPr lang="en-US" dirty="0"/>
          </a:p>
        </p:txBody>
      </p:sp>
    </p:spTree>
    <p:extLst>
      <p:ext uri="{BB962C8B-B14F-4D97-AF65-F5344CB8AC3E}">
        <p14:creationId xmlns:p14="http://schemas.microsoft.com/office/powerpoint/2010/main" val="4052165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14</a:t>
            </a:fld>
            <a:endParaRPr lang="en-US" dirty="0"/>
          </a:p>
        </p:txBody>
      </p:sp>
    </p:spTree>
    <p:extLst>
      <p:ext uri="{BB962C8B-B14F-4D97-AF65-F5344CB8AC3E}">
        <p14:creationId xmlns:p14="http://schemas.microsoft.com/office/powerpoint/2010/main" val="1049539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2438" y="833438"/>
            <a:ext cx="5953125" cy="3349625"/>
          </a:xfrm>
        </p:spPr>
      </p:sp>
      <p:sp>
        <p:nvSpPr>
          <p:cNvPr id="3" name="Notes Placeholder 2"/>
          <p:cNvSpPr>
            <a:spLocks noGrp="1"/>
          </p:cNvSpPr>
          <p:nvPr>
            <p:ph type="body" idx="1"/>
          </p:nvPr>
        </p:nvSpPr>
        <p:spPr>
          <a:xfrm>
            <a:off x="452439" y="4400550"/>
            <a:ext cx="5924298" cy="4144934"/>
          </a:xfrm>
        </p:spPr>
        <p:txBody>
          <a:bodyPr>
            <a:normAutofit/>
          </a:bodyPr>
          <a:lstStyle/>
          <a:p>
            <a:pPr marL="0" indent="0">
              <a:buNone/>
            </a:pPr>
            <a:r>
              <a:rPr lang="en-US" sz="1100" b="1" dirty="0"/>
              <a:t>Note:</a:t>
            </a:r>
          </a:p>
          <a:p>
            <a:r>
              <a:rPr lang="en-US" sz="1100" b="0" kern="1200" dirty="0">
                <a:solidFill>
                  <a:schemeClr val="tx1"/>
                </a:solidFill>
                <a:effectLst/>
              </a:rPr>
              <a:t>Patients on </a:t>
            </a:r>
            <a:r>
              <a:rPr lang="en-US" sz="1100" b="0" kern="1200" dirty="0">
                <a:effectLst/>
              </a:rPr>
              <a:t>high-dose ICS/LABA and with a baseline blood eosinophil count ≥300 cells/μL who were treated with benralizumab experienced significant annual exacerbation rate reductions relative to placebo in both the SIROCCO and CALIMA studies.</a:t>
            </a:r>
            <a:r>
              <a:rPr lang="en-US" sz="1100" b="0" kern="1200" baseline="30000" dirty="0">
                <a:effectLst/>
              </a:rPr>
              <a:t>1-3</a:t>
            </a:r>
            <a:endParaRPr lang="en-US" sz="1100" b="0" baseline="30000" dirty="0"/>
          </a:p>
          <a:p>
            <a:pPr marL="0" lvl="0" indent="0">
              <a:buNone/>
            </a:pPr>
            <a:endParaRPr lang="en-US" sz="1100" b="0" kern="1200" dirty="0">
              <a:solidFill>
                <a:schemeClr val="tx1"/>
              </a:solidFill>
              <a:effectLst/>
            </a:endParaRPr>
          </a:p>
          <a:p>
            <a:pPr marL="0" lvl="0" indent="0">
              <a:buNone/>
            </a:pPr>
            <a:r>
              <a:rPr lang="en-US" sz="1100" b="1" kern="1200" dirty="0">
                <a:solidFill>
                  <a:schemeClr val="tx1"/>
                </a:solidFill>
                <a:effectLst/>
              </a:rPr>
              <a:t>Additional Information:</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100" dirty="0"/>
              <a:t>Analysis via negative binomial model, including covariates treatment group, region, number of exacerbations in the previous year, and use of maintenance oral corticosteroids.</a:t>
            </a:r>
            <a:r>
              <a:rPr lang="en-US" sz="1100" baseline="30000" dirty="0"/>
              <a:t>2,3</a:t>
            </a:r>
            <a:r>
              <a:rPr lang="en-US" sz="1100" dirty="0"/>
              <a:t> </a:t>
            </a:r>
          </a:p>
          <a:p>
            <a:pPr marL="0" lvl="0" indent="0">
              <a:buNone/>
            </a:pPr>
            <a:endParaRPr lang="en-US" sz="1100" b="0" kern="1200" dirty="0">
              <a:solidFill>
                <a:schemeClr val="tx1"/>
              </a:solidFill>
              <a:effectLst/>
            </a:endParaRPr>
          </a:p>
          <a:p>
            <a:pPr marL="0" lvl="0" indent="0">
              <a:buNone/>
            </a:pPr>
            <a:endParaRPr lang="en-US" sz="1100" baseline="30000" dirty="0"/>
          </a:p>
          <a:p>
            <a:pPr marL="0" indent="0">
              <a:buNone/>
            </a:pPr>
            <a:r>
              <a:rPr lang="en-US" sz="1100" b="1" dirty="0"/>
              <a:t>References:</a:t>
            </a:r>
          </a:p>
          <a:p>
            <a:pPr marL="228600" lvl="0" indent="-228600">
              <a:buFont typeface="+mj-lt"/>
              <a:buAutoNum type="arabicPeriod"/>
            </a:pPr>
            <a:r>
              <a:rPr lang="en-US" sz="1100" dirty="0"/>
              <a:t>Fasenra Summary of Product Characteristics. </a:t>
            </a:r>
            <a:endParaRPr lang="en-US" sz="1100" b="0" kern="1200" dirty="0">
              <a:solidFill>
                <a:schemeClr val="tx1"/>
              </a:solidFill>
              <a:effectLst/>
            </a:endParaRPr>
          </a:p>
          <a:p>
            <a:pPr marL="228600" lvl="0" indent="-228600">
              <a:buFont typeface="+mj-lt"/>
              <a:buAutoNum type="arabicPeriod"/>
            </a:pPr>
            <a:r>
              <a:rPr lang="en-US" sz="1100" b="0" kern="1200" dirty="0">
                <a:solidFill>
                  <a:schemeClr val="tx1"/>
                </a:solidFill>
                <a:effectLst/>
              </a:rPr>
              <a:t>Bleecker ER, FitzGerald JM, Chanez P, et al. Efficacy and safety of benralizumab for patients with severe asthma uncontrolled with high-dosage inhaled corticosteroids and long-acting </a:t>
            </a:r>
            <a:r>
              <a:rPr lang="el-GR" sz="1100" b="0" kern="1200" dirty="0">
                <a:solidFill>
                  <a:schemeClr val="tx1"/>
                </a:solidFill>
                <a:effectLst/>
              </a:rPr>
              <a:t>β</a:t>
            </a:r>
            <a:r>
              <a:rPr lang="en-US" sz="1100" b="0" kern="1200" baseline="-25000" dirty="0">
                <a:solidFill>
                  <a:schemeClr val="tx1"/>
                </a:solidFill>
                <a:effectLst/>
              </a:rPr>
              <a:t>2</a:t>
            </a:r>
            <a:r>
              <a:rPr lang="en-US" sz="1100" b="0" kern="1200" dirty="0">
                <a:solidFill>
                  <a:schemeClr val="tx1"/>
                </a:solidFill>
                <a:effectLst/>
              </a:rPr>
              <a:t>-agonists (SIROCCO): a randomised, multicentre, placebo‑controlled phase 3 trial. </a:t>
            </a:r>
            <a:r>
              <a:rPr lang="en-US" sz="1100" b="0" i="1" kern="1200" dirty="0">
                <a:solidFill>
                  <a:schemeClr val="tx1"/>
                </a:solidFill>
                <a:effectLst/>
              </a:rPr>
              <a:t>Lancet</a:t>
            </a:r>
            <a:r>
              <a:rPr lang="en-US" sz="1100" b="0" kern="1200" dirty="0">
                <a:solidFill>
                  <a:schemeClr val="tx1"/>
                </a:solidFill>
                <a:effectLst/>
              </a:rPr>
              <a:t>. 2016;388:2115-2127.</a:t>
            </a:r>
          </a:p>
          <a:p>
            <a:pPr marL="228600" lvl="0" indent="-228600">
              <a:buFont typeface="+mj-lt"/>
              <a:buAutoNum type="arabicPeriod"/>
            </a:pPr>
            <a:r>
              <a:rPr lang="en-US" sz="1100" b="0" kern="1200" dirty="0">
                <a:solidFill>
                  <a:schemeClr val="tx1"/>
                </a:solidFill>
                <a:effectLst/>
              </a:rPr>
              <a:t>FitzGerald JM, Bleecker ER, Nair P, et al. Benralizumab, an anti–interleukin-5 receptor α monoclonal antibody, as add-on treatment for patients with severe, uncontrolled, eosinophilic asthma (CALIMA): a randomised, double-blind, placebo-controlled phase 3 trial. </a:t>
            </a:r>
            <a:r>
              <a:rPr lang="en-US" sz="1100" b="0" i="1" kern="1200" dirty="0">
                <a:solidFill>
                  <a:schemeClr val="tx1"/>
                </a:solidFill>
                <a:effectLst/>
              </a:rPr>
              <a:t>Lancet</a:t>
            </a:r>
            <a:r>
              <a:rPr lang="en-US" sz="1100" b="0" kern="1200" dirty="0">
                <a:solidFill>
                  <a:schemeClr val="tx1"/>
                </a:solidFill>
                <a:effectLst/>
              </a:rPr>
              <a:t>. 2016;388:2128-2141.</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4652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097161"/>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 </a:t>
            </a:r>
            <a:r>
              <a:rPr lang="en-GB" dirty="0"/>
              <a:t>benra = benralizumab; PBO = placebo; Q4W = every 4 weeks. Q8W = every 8 weeks.</a:t>
            </a:r>
          </a:p>
          <a:p>
            <a:pPr marL="0" indent="0">
              <a:buNone/>
            </a:pPr>
            <a:endParaRPr lang="en-US" dirty="0"/>
          </a:p>
          <a:p>
            <a:pPr marL="0" indent="0">
              <a:buNone/>
            </a:pPr>
            <a:r>
              <a:rPr lang="en-US" b="1" dirty="0"/>
              <a:t>References:</a:t>
            </a:r>
          </a:p>
          <a:p>
            <a:pPr marL="228600" indent="-228600">
              <a:buFont typeface="+mj-lt"/>
              <a:buAutoNum type="arabicPeriod"/>
            </a:pPr>
            <a:r>
              <a:rPr lang="en-US" sz="1000" b="0" i="0" u="none" strike="noStrike" kern="1200" baseline="0" dirty="0">
                <a:solidFill>
                  <a:schemeClr val="tx1"/>
                </a:solidFill>
                <a:latin typeface="+mn-lt"/>
                <a:ea typeface="+mn-ea"/>
                <a:cs typeface="+mn-cs"/>
              </a:rPr>
              <a:t>FitzGerald JM, Bleecker ER, Nair P, et al on behalf of the CALIMA study investigators. Benralizumab, an anti-interleukin-5 receptor α monoclonal antibody, as add-on treatment for patients with severe, uncontrolled, eosinophilic asthma (CALIMA): a </a:t>
            </a:r>
            <a:r>
              <a:rPr lang="en-US" sz="1000" b="0" i="0" u="none" strike="noStrike" kern="1200" baseline="0" dirty="0" err="1">
                <a:solidFill>
                  <a:schemeClr val="tx1"/>
                </a:solidFill>
                <a:latin typeface="+mn-lt"/>
                <a:ea typeface="+mn-ea"/>
                <a:cs typeface="+mn-cs"/>
              </a:rPr>
              <a:t>randomised</a:t>
            </a:r>
            <a:r>
              <a:rPr lang="en-US" sz="1000" b="0" i="0" u="none" strike="noStrike" kern="1200" baseline="0" dirty="0">
                <a:solidFill>
                  <a:schemeClr val="tx1"/>
                </a:solidFill>
                <a:latin typeface="+mn-lt"/>
                <a:ea typeface="+mn-ea"/>
                <a:cs typeface="+mn-cs"/>
              </a:rPr>
              <a:t>, double-blind, placebo-controlled phase 3 trial [supplementary appendix]. </a:t>
            </a:r>
            <a:r>
              <a:rPr lang="en-US" sz="1000" b="0" i="1" u="none" strike="noStrike" kern="1200" baseline="0" dirty="0">
                <a:solidFill>
                  <a:schemeClr val="tx1"/>
                </a:solidFill>
                <a:latin typeface="+mn-lt"/>
                <a:ea typeface="+mn-ea"/>
                <a:cs typeface="+mn-cs"/>
              </a:rPr>
              <a:t>Lancet. </a:t>
            </a:r>
            <a:r>
              <a:rPr lang="en-US" sz="1000" b="0" i="0" u="none" strike="noStrike" kern="1200" baseline="0" dirty="0">
                <a:solidFill>
                  <a:schemeClr val="tx1"/>
                </a:solidFill>
                <a:latin typeface="+mn-lt"/>
                <a:ea typeface="+mn-ea"/>
                <a:cs typeface="+mn-cs"/>
              </a:rPr>
              <a:t>2016;388: 2128-2141.</a:t>
            </a:r>
            <a:r>
              <a:rPr lang="en-US" sz="1000" b="1" i="0"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http://dx.doi.org/10.1016/S0140-6736(16)31322-8. Accessed August 17,2018.</a:t>
            </a:r>
            <a:endParaRPr lang="en-US" sz="1000" b="1" i="0" u="none" strike="noStrike" kern="1200" baseline="0" dirty="0">
              <a:solidFill>
                <a:schemeClr val="tx1"/>
              </a:solidFill>
              <a:effectLst/>
              <a:latin typeface="+mn-lt"/>
              <a:ea typeface="+mn-ea"/>
              <a:cs typeface="+mn-cs"/>
            </a:endParaRPr>
          </a:p>
          <a:p>
            <a:pPr marL="228600" indent="-228600">
              <a:buFont typeface="+mj-lt"/>
              <a:buAutoNum type="arabicPeriod"/>
            </a:pPr>
            <a:r>
              <a:rPr lang="en-US" sz="1000" b="0" i="0" u="none" strike="noStrike" kern="1200" baseline="0" dirty="0">
                <a:solidFill>
                  <a:schemeClr val="tx1"/>
                </a:solidFill>
                <a:latin typeface="+mn-lt"/>
                <a:ea typeface="+mn-ea"/>
                <a:cs typeface="+mn-cs"/>
              </a:rPr>
              <a:t>Bleecker ER, FitzGerald JM, Chanez P, et al on behalf of the SIROCCO study investigators. Efficacy and safety of benralizumab for patients with severe asthma uncontrolled with high-dosage inhaled corticosteroids and long-acting </a:t>
            </a:r>
            <a:r>
              <a:rPr lang="el-GR" sz="1000" b="0" i="0" u="none" strike="noStrike" kern="1200" baseline="0" dirty="0">
                <a:solidFill>
                  <a:schemeClr val="tx1"/>
                </a:solidFill>
                <a:latin typeface="+mn-lt"/>
                <a:ea typeface="+mn-ea"/>
                <a:cs typeface="+mn-cs"/>
              </a:rPr>
              <a:t>β2-</a:t>
            </a:r>
            <a:r>
              <a:rPr lang="en-US" sz="1000" b="0" i="0" u="none" strike="noStrike" kern="1200" baseline="0" dirty="0">
                <a:solidFill>
                  <a:schemeClr val="tx1"/>
                </a:solidFill>
                <a:latin typeface="+mn-lt"/>
                <a:ea typeface="+mn-ea"/>
                <a:cs typeface="+mn-cs"/>
              </a:rPr>
              <a:t>agonists (SIROCCO): a </a:t>
            </a:r>
            <a:r>
              <a:rPr lang="en-US" sz="1000" b="0" i="0" u="none" strike="noStrike" kern="1200" baseline="0" dirty="0" err="1">
                <a:solidFill>
                  <a:schemeClr val="tx1"/>
                </a:solidFill>
                <a:latin typeface="+mn-lt"/>
                <a:ea typeface="+mn-ea"/>
                <a:cs typeface="+mn-cs"/>
              </a:rPr>
              <a:t>randomised</a:t>
            </a:r>
            <a:r>
              <a:rPr lang="en-US" sz="1000" b="0" i="0" u="none" strike="noStrike" kern="1200" baseline="0" dirty="0">
                <a:solidFill>
                  <a:schemeClr val="tx1"/>
                </a:solidFill>
                <a:latin typeface="+mn-lt"/>
                <a:ea typeface="+mn-ea"/>
                <a:cs typeface="+mn-cs"/>
              </a:rPr>
              <a:t>, </a:t>
            </a:r>
            <a:r>
              <a:rPr lang="en-US" sz="1000" b="0" i="0" u="none" strike="noStrike" kern="1200" baseline="0" dirty="0" err="1">
                <a:solidFill>
                  <a:schemeClr val="tx1"/>
                </a:solidFill>
                <a:latin typeface="+mn-lt"/>
                <a:ea typeface="+mn-ea"/>
                <a:cs typeface="+mn-cs"/>
              </a:rPr>
              <a:t>multicentre</a:t>
            </a:r>
            <a:r>
              <a:rPr lang="en-US" sz="1000" b="0" i="0" u="none" strike="noStrike" kern="1200" baseline="0" dirty="0">
                <a:solidFill>
                  <a:schemeClr val="tx1"/>
                </a:solidFill>
                <a:latin typeface="+mn-lt"/>
                <a:ea typeface="+mn-ea"/>
                <a:cs typeface="+mn-cs"/>
              </a:rPr>
              <a:t>, placebo-controlled phase 3 trial [supplementary appendix]. </a:t>
            </a:r>
            <a:r>
              <a:rPr lang="en-US" sz="1000" b="0" i="1" u="none" strike="noStrike" kern="1200" baseline="0" dirty="0">
                <a:solidFill>
                  <a:schemeClr val="tx1"/>
                </a:solidFill>
                <a:latin typeface="+mn-lt"/>
                <a:ea typeface="+mn-ea"/>
                <a:cs typeface="+mn-cs"/>
              </a:rPr>
              <a:t>Lancet. </a:t>
            </a:r>
            <a:r>
              <a:rPr lang="en-US" sz="1000" b="0" i="0" u="none" strike="noStrike" kern="1200" baseline="0" dirty="0">
                <a:solidFill>
                  <a:schemeClr val="tx1"/>
                </a:solidFill>
                <a:latin typeface="+mn-lt"/>
                <a:ea typeface="+mn-ea"/>
                <a:cs typeface="+mn-cs"/>
              </a:rPr>
              <a:t>2016; 388: 2115–2127. http://dx.doi.org/10.1016/ S0140-6736(16)31324-1. Accessed August 17,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mj-lt"/>
              <a:buNone/>
              <a:tabLst/>
              <a:defRPr/>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16</a:t>
            </a:fld>
            <a:endParaRPr lang="en-US" dirty="0"/>
          </a:p>
        </p:txBody>
      </p:sp>
    </p:spTree>
    <p:extLst>
      <p:ext uri="{BB962C8B-B14F-4D97-AF65-F5344CB8AC3E}">
        <p14:creationId xmlns:p14="http://schemas.microsoft.com/office/powerpoint/2010/main" val="2269727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11"/>
              </a:spcBef>
              <a:buNone/>
            </a:pPr>
            <a:r>
              <a:rPr lang="en-US" b="1" dirty="0"/>
              <a:t>Notes:</a:t>
            </a:r>
          </a:p>
          <a:p>
            <a:r>
              <a:rPr lang="en-US" dirty="0"/>
              <a:t>A pooled analysis of 2 Phase III asthma exacerbation studies (SIROCCO and CALIMA) showed a benefit in AER reduction from benralizumab treatment across the full spectrum of blood eosinophil counts in patients (aged </a:t>
            </a:r>
            <a:r>
              <a:rPr lang="en-US" dirty="0">
                <a:sym typeface="Symbol"/>
              </a:rPr>
              <a:t>12-75</a:t>
            </a:r>
            <a:r>
              <a:rPr lang="en-US" dirty="0"/>
              <a:t> years) with severe uncontrolled asthma. Benralizumab patients experienced 36%-50% reductions in AER versus placebo</a:t>
            </a:r>
            <a:r>
              <a:rPr lang="en-US" strike="noStrike" baseline="30000" dirty="0"/>
              <a:t>1</a:t>
            </a:r>
            <a:endParaRPr lang="en-US" strike="noStrike" dirty="0"/>
          </a:p>
          <a:p>
            <a:r>
              <a:rPr lang="en-US" dirty="0"/>
              <a:t>Efficacy with respect to AER increased with greater elevations of baseline blood eosinophil counts</a:t>
            </a:r>
          </a:p>
          <a:p>
            <a:pPr marL="0" indent="0">
              <a:buNone/>
            </a:pPr>
            <a:endParaRPr lang="en-US" dirty="0"/>
          </a:p>
          <a:p>
            <a:pPr marL="0" indent="0">
              <a:buNone/>
            </a:pPr>
            <a:endParaRPr lang="en-US" b="1"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baseline blood eosinophils; ICS = inhaled corticosteroids; LABA = long-acting beta agonist.</a:t>
            </a:r>
          </a:p>
          <a:p>
            <a:pPr marL="0" indent="0">
              <a:buNone/>
            </a:pPr>
            <a:endParaRPr lang="en-US" b="1" dirty="0"/>
          </a:p>
          <a:p>
            <a:pPr marL="0" indent="0">
              <a:buNone/>
            </a:pPr>
            <a:r>
              <a:rPr lang="en-US" b="1" dirty="0"/>
              <a:t>References:</a:t>
            </a:r>
          </a:p>
          <a:p>
            <a:pPr marL="228600" indent="-228600" defTabSz="919878">
              <a:spcBef>
                <a:spcPts val="302"/>
              </a:spcBef>
              <a:buFont typeface="+mj-lt"/>
              <a:buAutoNum type="arabicPeriod"/>
              <a:defRPr/>
            </a:pPr>
            <a:r>
              <a:rPr lang="en-GB" dirty="0"/>
              <a:t>FitzGerald JM, Bleecker ER, Menzies-Gow A, et al. Predictors of enhanced response with benralizumab for patients with severe asthma: pooled analysis of the SIROCCO and CALIMA studies</a:t>
            </a:r>
            <a:r>
              <a:rPr lang="en-US" strike="noStrike" dirty="0"/>
              <a:t>. </a:t>
            </a:r>
            <a:r>
              <a:rPr lang="en-GB" i="1" dirty="0"/>
              <a:t>Lancet Respir Med</a:t>
            </a:r>
            <a:r>
              <a:rPr lang="en-GB" dirty="0"/>
              <a:t>.2018;6:51-64. </a:t>
            </a:r>
            <a:endParaRPr lang="en-US" sz="1000" strike="sngStrike" dirty="0"/>
          </a:p>
          <a:p>
            <a:pPr marL="228600" indent="-228600" defTabSz="919878">
              <a:spcBef>
                <a:spcPts val="302"/>
              </a:spcBef>
              <a:buFont typeface="+mj-lt"/>
              <a:buAutoNum type="arabicPeriod"/>
              <a:defRPr/>
            </a:pPr>
            <a:r>
              <a:rPr lang="en-US" sz="1000" dirty="0"/>
              <a:t>Fasenra Summary of Product Characteristics.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17</a:t>
            </a:fld>
            <a:endParaRPr lang="en-US" dirty="0"/>
          </a:p>
        </p:txBody>
      </p:sp>
    </p:spTree>
    <p:extLst>
      <p:ext uri="{BB962C8B-B14F-4D97-AF65-F5344CB8AC3E}">
        <p14:creationId xmlns:p14="http://schemas.microsoft.com/office/powerpoint/2010/main" val="326660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b="0" dirty="0"/>
              <a:t>The size of the benralizumab treatment effect on AER increased with increasing number of historical asthma exacerbations</a:t>
            </a:r>
            <a:endParaRPr lang="en-US" sz="1000" b="0" i="0" u="none" strike="noStrike" kern="1200" baseline="0" dirty="0"/>
          </a:p>
          <a:p>
            <a:pPr marL="0" indent="0">
              <a:buNone/>
            </a:pPr>
            <a:endParaRPr lang="en-US" dirty="0"/>
          </a:p>
          <a:p>
            <a:pPr marL="0" indent="0">
              <a:buNone/>
            </a:pPr>
            <a:r>
              <a:rPr lang="en-US" b="1" dirty="0"/>
              <a:t>Abbreviations:</a:t>
            </a:r>
          </a:p>
          <a:p>
            <a:pPr marL="0" indent="0">
              <a:buNone/>
            </a:pPr>
            <a:r>
              <a:rPr lang="en-GB" dirty="0"/>
              <a:t>; EOS = eosinophil.</a:t>
            </a:r>
          </a:p>
          <a:p>
            <a:pPr marL="0" indent="0">
              <a:buNone/>
            </a:pPr>
            <a:endParaRPr lang="en-US" dirty="0"/>
          </a:p>
          <a:p>
            <a:pPr marL="0" indent="0">
              <a:buNone/>
            </a:pPr>
            <a:r>
              <a:rPr lang="en-US" b="1" dirty="0"/>
              <a:t>References:</a:t>
            </a:r>
          </a:p>
          <a:p>
            <a:pPr marL="228600" indent="-228600" defTabSz="919878">
              <a:spcBef>
                <a:spcPts val="302"/>
              </a:spcBef>
              <a:buAutoNum type="arabicPeriod"/>
              <a:defRPr/>
            </a:pPr>
            <a:r>
              <a:rPr lang="en-GB" dirty="0"/>
              <a:t>FitzGerald JM, Bleecker ER, Menzies-Gow A, et al. Predictors of enhanced response with benralizumab for patients with severe asthma: pooled analysis of the SIROCCO and CALIMA studies</a:t>
            </a:r>
            <a:r>
              <a:rPr lang="en-US" dirty="0"/>
              <a:t>. </a:t>
            </a:r>
            <a:r>
              <a:rPr lang="en-GB" i="1" dirty="0"/>
              <a:t>Lancet </a:t>
            </a:r>
            <a:r>
              <a:rPr lang="en-GB" i="1" dirty="0" err="1"/>
              <a:t>Respir</a:t>
            </a:r>
            <a:r>
              <a:rPr lang="en-GB" i="1" dirty="0"/>
              <a:t> Med</a:t>
            </a:r>
            <a:r>
              <a:rPr lang="en-GB" dirty="0"/>
              <a:t>.2018;6:51-64. </a:t>
            </a:r>
            <a:endParaRPr lang="en-GB" sz="1000" dirty="0"/>
          </a:p>
          <a:p>
            <a:pPr marL="228600" indent="-228600" defTabSz="919878">
              <a:spcBef>
                <a:spcPts val="302"/>
              </a:spcBef>
              <a:buAutoNum type="arabicPeriod"/>
              <a:defRPr/>
            </a:pPr>
            <a:r>
              <a:rPr lang="en-US" sz="1000" dirty="0"/>
              <a:t>Fasenra Summary of Product Characteristics.</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18</a:t>
            </a:fld>
            <a:endParaRPr lang="en-US" dirty="0"/>
          </a:p>
        </p:txBody>
      </p:sp>
    </p:spTree>
    <p:extLst>
      <p:ext uri="{BB962C8B-B14F-4D97-AF65-F5344CB8AC3E}">
        <p14:creationId xmlns:p14="http://schemas.microsoft.com/office/powerpoint/2010/main" val="324794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a:t>
            </a:fld>
            <a:endParaRPr lang="en-US" dirty="0"/>
          </a:p>
        </p:txBody>
      </p:sp>
    </p:spTree>
    <p:extLst>
      <p:ext uri="{BB962C8B-B14F-4D97-AF65-F5344CB8AC3E}">
        <p14:creationId xmlns:p14="http://schemas.microsoft.com/office/powerpoint/2010/main" val="47597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endParaRPr lang="en-US" b="0" dirty="0"/>
          </a:p>
          <a:p>
            <a:pPr marL="0" indent="0">
              <a:buNone/>
            </a:pPr>
            <a:r>
              <a:rPr lang="en-US" b="0"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AER = asthma </a:t>
            </a:r>
            <a:r>
              <a:rPr lang="en-US" dirty="0">
                <a:solidFill>
                  <a:srgbClr val="000000"/>
                </a:solidFill>
              </a:rPr>
              <a:t>exacerbation rates</a:t>
            </a:r>
            <a:r>
              <a:rPr lang="en-US" b="1" dirty="0">
                <a:solidFill>
                  <a:srgbClr val="000000"/>
                </a:solidFill>
              </a:rPr>
              <a:t>; </a:t>
            </a:r>
            <a:r>
              <a:rPr lang="en-GB" dirty="0"/>
              <a:t>BD = bronchodilator; EOS = eosinophil; FAS = full analysis set; FVC = forced vital capacity; ICS = inhaled corticosteroid; LABA = long-acting β</a:t>
            </a:r>
            <a:r>
              <a:rPr lang="en-GB" baseline="-25000" dirty="0"/>
              <a:t>2</a:t>
            </a:r>
            <a:r>
              <a:rPr lang="en-GB" dirty="0"/>
              <a:t>-agonist; OCS = oral corticosteroids; Q8W = every 8 weeks (first three doses every 4 weeks).</a:t>
            </a:r>
            <a:endParaRPr lang="en-US" dirty="0"/>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de-DE" dirty="0"/>
              <a:t>Bleecker ER, Wechsler ME, FitzGerald JM et al. </a:t>
            </a:r>
            <a:r>
              <a:rPr lang="en-US" sz="1000" b="0" i="0" u="none" strike="noStrike" kern="1200" baseline="0" dirty="0">
                <a:solidFill>
                  <a:schemeClr val="tx1"/>
                </a:solidFill>
                <a:latin typeface="+mn-lt"/>
                <a:ea typeface="+mn-ea"/>
                <a:cs typeface="+mn-cs"/>
              </a:rPr>
              <a:t>Baseline patient factor impact on the clinical efficacy of benralizumab for severe asthma</a:t>
            </a:r>
            <a:r>
              <a:rPr lang="de-DE" dirty="0"/>
              <a:t>. </a:t>
            </a:r>
            <a:r>
              <a:rPr lang="de-DE" i="1" dirty="0"/>
              <a:t>Eur Respir J</a:t>
            </a:r>
            <a:r>
              <a:rPr lang="de-DE" dirty="0"/>
              <a:t>. 2018. http://dx.doi.org/</a:t>
            </a:r>
            <a:r>
              <a:rPr lang="en-US" sz="1000" b="0" i="0" u="none" strike="noStrike" kern="1200" dirty="0">
                <a:solidFill>
                  <a:schemeClr val="tx1"/>
                </a:solidFill>
                <a:effectLst/>
                <a:latin typeface="+mn-lt"/>
                <a:ea typeface="+mn-ea"/>
                <a:cs typeface="+mn-cs"/>
              </a:rPr>
              <a:t>10.1183/13993003.00936-2018. Accessed October 25, 2018.</a:t>
            </a:r>
            <a:endParaRPr lang="en-US"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19</a:t>
            </a:fld>
            <a:endParaRPr lang="en-US"/>
          </a:p>
        </p:txBody>
      </p:sp>
    </p:spTree>
    <p:extLst>
      <p:ext uri="{BB962C8B-B14F-4D97-AF65-F5344CB8AC3E}">
        <p14:creationId xmlns:p14="http://schemas.microsoft.com/office/powerpoint/2010/main" val="3386376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endParaRPr lang="en-US" b="0" dirty="0"/>
          </a:p>
          <a:p>
            <a:pPr marL="0" indent="0">
              <a:buNone/>
            </a:pPr>
            <a:r>
              <a:rPr lang="en-US" b="0" dirty="0"/>
              <a:t>Present slide.</a:t>
            </a:r>
          </a:p>
          <a:p>
            <a:pPr marL="0" indent="0">
              <a:buNone/>
            </a:pPr>
            <a:endParaRPr lang="en-US" b="1" dirty="0"/>
          </a:p>
          <a:p>
            <a:pPr marL="0" indent="0">
              <a:buNone/>
            </a:pPr>
            <a:r>
              <a:rPr lang="en-US" b="1" dirty="0"/>
              <a:t>Abbreviations:</a:t>
            </a:r>
          </a:p>
          <a:p>
            <a:pPr marL="0" indent="0">
              <a:buNone/>
            </a:pPr>
            <a:r>
              <a:rPr lang="en-GB" dirty="0"/>
              <a:t>AER = asthma </a:t>
            </a:r>
            <a:r>
              <a:rPr lang="en-US" dirty="0">
                <a:solidFill>
                  <a:srgbClr val="000000"/>
                </a:solidFill>
              </a:rPr>
              <a:t>exacerbation rates; </a:t>
            </a:r>
            <a:r>
              <a:rPr lang="en-GB" dirty="0"/>
              <a:t>BD = bronchodilator; EOS = eosinophil; FAS = full analysis set; FVC = forced vital capacity; ICS = inhaled corticosteroid; LABA = long-acting β</a:t>
            </a:r>
            <a:r>
              <a:rPr lang="en-GB" baseline="-25000" dirty="0"/>
              <a:t>2</a:t>
            </a:r>
            <a:r>
              <a:rPr lang="en-GB" dirty="0"/>
              <a:t>-agonist; OCS = oral corticosteroids; Q8W = every 8 weeks (first three doses every 4 weeks).</a:t>
            </a:r>
            <a:endParaRPr lang="en-US" dirty="0"/>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de-DE" dirty="0"/>
              <a:t>Bleecker ER, Wechsler ME, FitzGerald JM et al. </a:t>
            </a:r>
            <a:r>
              <a:rPr lang="en-US" sz="1000" b="0" i="0" u="none" strike="noStrike" kern="1200" baseline="0" dirty="0">
                <a:solidFill>
                  <a:schemeClr val="tx1"/>
                </a:solidFill>
                <a:latin typeface="+mn-lt"/>
                <a:ea typeface="+mn-ea"/>
                <a:cs typeface="+mn-cs"/>
              </a:rPr>
              <a:t>Baseline patient factor impact on the clinical efficacy of benralizumab for severe asthma</a:t>
            </a:r>
            <a:r>
              <a:rPr lang="de-DE" dirty="0"/>
              <a:t>. </a:t>
            </a:r>
            <a:r>
              <a:rPr lang="de-DE" i="1" dirty="0"/>
              <a:t>Eur Respir J</a:t>
            </a:r>
            <a:r>
              <a:rPr lang="de-DE" dirty="0"/>
              <a:t>. 2018. http://dx.doi.org/</a:t>
            </a:r>
            <a:r>
              <a:rPr lang="en-US" sz="1000" b="0" i="0" u="none" strike="noStrike" kern="1200" dirty="0">
                <a:solidFill>
                  <a:schemeClr val="tx1"/>
                </a:solidFill>
                <a:effectLst/>
                <a:latin typeface="+mn-lt"/>
                <a:ea typeface="+mn-ea"/>
                <a:cs typeface="+mn-cs"/>
              </a:rPr>
              <a:t>10.1183/13993003.00936-2018. Accessed October 25, 2018.</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20</a:t>
            </a:fld>
            <a:endParaRPr lang="en-US"/>
          </a:p>
        </p:txBody>
      </p:sp>
    </p:spTree>
    <p:extLst>
      <p:ext uri="{BB962C8B-B14F-4D97-AF65-F5344CB8AC3E}">
        <p14:creationId xmlns:p14="http://schemas.microsoft.com/office/powerpoint/2010/main" val="1728888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665875"/>
          </a:xfrm>
        </p:spPr>
        <p:txBody>
          <a:bodyPr/>
          <a:lstStyle/>
          <a:p>
            <a:pPr marL="0" indent="0">
              <a:buNone/>
            </a:pPr>
            <a:r>
              <a:rPr lang="en-US" b="1" dirty="0"/>
              <a:t>Notes:</a:t>
            </a:r>
          </a:p>
          <a:p>
            <a:pPr marL="172907" marR="0" lvl="0" indent="-172907"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000" dirty="0"/>
              <a:t>Baseline EOS counts </a:t>
            </a:r>
            <a:r>
              <a:rPr lang="en-US" sz="1000" dirty="0">
                <a:cs typeface="Arial" panose="020B0604020202020204" pitchFamily="34" charset="0"/>
              </a:rPr>
              <a:t>≥300 </a:t>
            </a:r>
            <a:r>
              <a:rPr lang="en-US" dirty="0"/>
              <a:t>cells/</a:t>
            </a:r>
            <a:r>
              <a:rPr lang="el-GR" dirty="0">
                <a:cs typeface="Times New Roman" panose="02020603050405020304" pitchFamily="18" charset="0"/>
              </a:rPr>
              <a:t>μ</a:t>
            </a:r>
            <a:r>
              <a:rPr lang="en-US" dirty="0">
                <a:cs typeface="Times New Roman" panose="02020603050405020304" pitchFamily="18" charset="0"/>
              </a:rPr>
              <a:t>L </a:t>
            </a:r>
            <a:r>
              <a:rPr lang="en-US" sz="1000" dirty="0">
                <a:cs typeface="Arial" panose="020B0604020202020204" pitchFamily="34" charset="0"/>
              </a:rPr>
              <a:t>slightly favor the atopic patient (</a:t>
            </a:r>
            <a:r>
              <a:rPr lang="en-US" sz="1000" dirty="0"/>
              <a:t>The point in the blue box is very important).</a:t>
            </a:r>
          </a:p>
          <a:p>
            <a:r>
              <a:rPr lang="en-US" dirty="0"/>
              <a:t>Benralizumab, when combined with high-dosage ICS/LABA, reduced exacerbation frequency in patients with severe, uncontrolled asthma who met the criteria of atopy and serum IgE 30-700 kU/L. These criteria are similar to those that may qualify a patient for treatment with omalizumab. </a:t>
            </a:r>
          </a:p>
          <a:p>
            <a:r>
              <a:rPr lang="en-US" dirty="0"/>
              <a:t>The rate reduction was greater for patients with blood EOS counts that were ≥300 cells/</a:t>
            </a:r>
            <a:r>
              <a:rPr lang="el-GR" dirty="0">
                <a:cs typeface="Times New Roman" panose="02020603050405020304" pitchFamily="18" charset="0"/>
              </a:rPr>
              <a:t>μ</a:t>
            </a:r>
            <a:r>
              <a:rPr lang="en-US" dirty="0">
                <a:cs typeface="Times New Roman" panose="02020603050405020304" pitchFamily="18" charset="0"/>
              </a:rPr>
              <a:t>L</a:t>
            </a:r>
            <a:r>
              <a:rPr lang="en-US" dirty="0"/>
              <a:t> versus those that were &lt;300 cells/</a:t>
            </a:r>
            <a:r>
              <a:rPr lang="el-GR" dirty="0">
                <a:cs typeface="Times New Roman" panose="02020603050405020304" pitchFamily="18" charset="0"/>
              </a:rPr>
              <a:t>μ</a:t>
            </a:r>
            <a:r>
              <a:rPr lang="en-US" dirty="0">
                <a:cs typeface="Times New Roman" panose="02020603050405020304" pitchFamily="18" charset="0"/>
              </a:rPr>
              <a:t>L.</a:t>
            </a:r>
          </a:p>
          <a:p>
            <a:pPr marL="0" indent="0">
              <a:buNone/>
            </a:pPr>
            <a:endParaRPr lang="en-US" dirty="0">
              <a:cs typeface="Times New Roman" panose="02020603050405020304" pitchFamily="18" charset="0"/>
            </a:endParaRPr>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eosinophil; ICS = inhaled corticosteroids; </a:t>
            </a:r>
            <a:r>
              <a:rPr lang="en-US" dirty="0" err="1"/>
              <a:t>IgE</a:t>
            </a:r>
            <a:r>
              <a:rPr lang="en-US" dirty="0"/>
              <a:t> = immunoglobulin E; LABA = long-acting β2-agonists.</a:t>
            </a:r>
          </a:p>
          <a:p>
            <a:pPr marL="0" indent="0">
              <a:buNone/>
            </a:pPr>
            <a:endParaRPr lang="en-US" dirty="0">
              <a:cs typeface="Times New Roman" panose="02020603050405020304" pitchFamily="18" charset="0"/>
            </a:endParaRPr>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dirty="0"/>
              <a:t>Chipps BE, Newbold P, Hirsch I, et al. Benralizumab efficacy by atopy status and serum immunoglobulin E for patients with severe, uncontrolled asthma. </a:t>
            </a:r>
            <a:r>
              <a:rPr lang="en-US" i="1" dirty="0"/>
              <a:t>Ann Allergy Asthma Immunol. </a:t>
            </a:r>
            <a:r>
              <a:rPr lang="en-US" dirty="0"/>
              <a:t>2018. 2018;120:504-511.e4.</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Fasenra Summary of Product Characteristics.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87F27-F4AC-478C-A07B-A71CA0B86259}"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84839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1020763"/>
            <a:ext cx="5667375" cy="3189287"/>
          </a:xfrm>
        </p:spPr>
      </p:sp>
      <p:sp>
        <p:nvSpPr>
          <p:cNvPr id="3" name="Notes Placeholder 2"/>
          <p:cNvSpPr>
            <a:spLocks noGrp="1"/>
          </p:cNvSpPr>
          <p:nvPr>
            <p:ph type="body" idx="1"/>
          </p:nvPr>
        </p:nvSpPr>
        <p:spPr>
          <a:xfrm>
            <a:off x="595313" y="4400549"/>
            <a:ext cx="5667375" cy="4443199"/>
          </a:xfrm>
        </p:spPr>
        <p:txBody>
          <a:bodyPr>
            <a:normAutofit/>
          </a:bodyPr>
          <a:lstStyle/>
          <a:p>
            <a:pPr marL="0" indent="0">
              <a:buNone/>
            </a:pPr>
            <a:r>
              <a:rPr lang="en-US" b="1" dirty="0"/>
              <a:t>Notes:</a:t>
            </a:r>
            <a:endParaRPr lang="en-US" b="1" strike="sngStrike" dirty="0"/>
          </a:p>
          <a:p>
            <a:r>
              <a:rPr lang="en-US" sz="1000" b="0" i="0" u="none" strike="noStrike" kern="1200" baseline="0" dirty="0">
                <a:solidFill>
                  <a:schemeClr val="tx1"/>
                </a:solidFill>
                <a:latin typeface="+mn-lt"/>
                <a:ea typeface="+mn-ea"/>
                <a:cs typeface="+mn-cs"/>
              </a:rPr>
              <a:t>The primary endpoint of percentage reduction in OCS dosage from baseline to final dosage at end of therapy (Week 28), while maintaining asthma control, was</a:t>
            </a:r>
            <a:r>
              <a:rPr lang="en-US" dirty="0"/>
              <a:t> 75% (median percent reduction) in</a:t>
            </a:r>
            <a:r>
              <a:rPr lang="en-US" baseline="0" dirty="0"/>
              <a:t> the </a:t>
            </a:r>
            <a:r>
              <a:rPr lang="en-US" dirty="0"/>
              <a:t>benralizumab group compared to 25% </a:t>
            </a:r>
            <a:r>
              <a:rPr lang="en-US" baseline="0" dirty="0"/>
              <a:t>in</a:t>
            </a:r>
            <a:r>
              <a:rPr lang="en-US" dirty="0"/>
              <a:t> the placebo group</a:t>
            </a:r>
          </a:p>
          <a:p>
            <a:pPr marL="400050" lvl="2"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Odds ratio: 4.12 (95% CI, 2.22-7.63) for the benralizumab group</a:t>
            </a:r>
          </a:p>
          <a:p>
            <a:pPr marL="0" lvl="0" indent="0">
              <a:buNone/>
            </a:pPr>
            <a:endParaRPr lang="en-US" b="1" dirty="0"/>
          </a:p>
          <a:p>
            <a:pPr marL="0" lv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CI = confidence interval; OCS = oral corticosteroid; OR = odds ratio.</a:t>
            </a:r>
          </a:p>
          <a:p>
            <a:pPr marL="0" lvl="0" indent="0">
              <a:spcBef>
                <a:spcPts val="1200"/>
              </a:spcBef>
              <a:buNone/>
            </a:pPr>
            <a:endParaRPr lang="en-US" baseline="30000" dirty="0"/>
          </a:p>
          <a:p>
            <a:pPr marL="0" indent="0">
              <a:spcBef>
                <a:spcPts val="1200"/>
              </a:spcBef>
              <a:buNone/>
            </a:pPr>
            <a:r>
              <a:rPr lang="en-US" b="1" dirty="0"/>
              <a:t>Reference:</a:t>
            </a:r>
            <a:endParaRPr lang="en-US" b="1" strike="sngStrike" dirty="0"/>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7376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4838" y="1031875"/>
            <a:ext cx="5648325" cy="3178175"/>
          </a:xfrm>
        </p:spPr>
      </p:sp>
      <p:sp>
        <p:nvSpPr>
          <p:cNvPr id="3" name="Notes Placeholder 2"/>
          <p:cNvSpPr>
            <a:spLocks noGrp="1"/>
          </p:cNvSpPr>
          <p:nvPr>
            <p:ph type="body" idx="1"/>
          </p:nvPr>
        </p:nvSpPr>
        <p:spPr>
          <a:xfrm>
            <a:off x="604837" y="4400550"/>
            <a:ext cx="5648325" cy="4497790"/>
          </a:xfrm>
        </p:spPr>
        <p:txBody>
          <a:bodyPr>
            <a:normAutofit/>
          </a:bodyPr>
          <a:lstStyle/>
          <a:p>
            <a:pPr marL="0" indent="0">
              <a:buNone/>
            </a:pPr>
            <a:r>
              <a:rPr lang="en-US" b="1" dirty="0"/>
              <a:t>Notes:</a:t>
            </a:r>
            <a:endParaRPr lang="en-US" b="1" strike="sngStrike" dirty="0"/>
          </a:p>
          <a:p>
            <a:r>
              <a:rPr lang="en-US" sz="1000" b="0" i="0" u="none" strike="noStrike" kern="1200" baseline="0" dirty="0">
                <a:solidFill>
                  <a:schemeClr val="tx1"/>
                </a:solidFill>
                <a:latin typeface="+mn-lt"/>
                <a:ea typeface="+mn-ea"/>
                <a:cs typeface="+mn-cs"/>
              </a:rPr>
              <a:t>Present slide</a:t>
            </a:r>
          </a:p>
          <a:p>
            <a:endParaRPr lang="en-US" sz="1000" b="0" i="0" u="none" strike="noStrike" kern="1200" baseline="0" dirty="0">
              <a:solidFill>
                <a:schemeClr val="tx1"/>
              </a:solidFill>
              <a:effectLst/>
              <a:latin typeface="+mn-lt"/>
              <a:ea typeface="+mn-ea"/>
              <a:cs typeface="+mn-cs"/>
            </a:endParaRPr>
          </a:p>
          <a:p>
            <a:pPr marL="0" indent="0">
              <a:buNone/>
            </a:pPr>
            <a:r>
              <a:rPr lang="en-US" sz="1000" b="1" i="0" u="none" strike="noStrike" kern="1200" baseline="0" dirty="0">
                <a:solidFill>
                  <a:schemeClr val="tx1"/>
                </a:solidFill>
                <a:effectLst/>
                <a:latin typeface="+mn-lt"/>
                <a:ea typeface="+mn-ea"/>
                <a:cs typeface="+mn-cs"/>
              </a:rPr>
              <a:t>Additional Information:</a:t>
            </a:r>
            <a:r>
              <a:rPr lang="en-US" sz="1000" b="1" i="0" u="none" strike="noStrike" kern="1200" baseline="30000" dirty="0">
                <a:solidFill>
                  <a:schemeClr val="tx1"/>
                </a:solidFill>
                <a:effectLst/>
                <a:latin typeface="+mn-lt"/>
                <a:ea typeface="+mn-ea"/>
                <a:cs typeface="+mn-cs"/>
              </a:rPr>
              <a:t>1, 3</a:t>
            </a:r>
            <a:endParaRPr lang="en-US" b="1" dirty="0">
              <a:solidFill>
                <a:srgbClr val="FF0000"/>
              </a:solidFill>
            </a:endParaRPr>
          </a:p>
          <a:p>
            <a:pPr marL="171450" marR="0" lvl="0" indent="-17145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dirty="0"/>
              <a:t>Mean baseline prior year exacerbations: Q4W,</a:t>
            </a:r>
            <a:r>
              <a:rPr lang="en-US" baseline="0" dirty="0"/>
              <a:t> n</a:t>
            </a:r>
            <a:r>
              <a:rPr lang="en-US" dirty="0"/>
              <a:t>=2.8; Q8W, n=3.1;</a:t>
            </a:r>
            <a:r>
              <a:rPr lang="en-US" baseline="0" dirty="0"/>
              <a:t> </a:t>
            </a:r>
            <a:r>
              <a:rPr lang="en-US" dirty="0"/>
              <a:t>Placebo, n=2.5</a:t>
            </a:r>
          </a:p>
          <a:p>
            <a:endParaRPr lang="en-US" b="1" dirty="0">
              <a:solidFill>
                <a:schemeClr val="accent1"/>
              </a:solidFill>
            </a:endParaRPr>
          </a:p>
          <a:p>
            <a:pPr marL="171450" indent="-171450"/>
            <a:r>
              <a:rPr lang="en-US" b="0" dirty="0"/>
              <a:t>Exacerbation definition (at least 1 of the following)</a:t>
            </a:r>
          </a:p>
          <a:p>
            <a:pPr marL="400050" lvl="2" indent="-171450"/>
            <a:r>
              <a:rPr lang="en-US" dirty="0"/>
              <a:t>A temporary bolus/burst of systemic corticosteroids for at least 3 days to treat symptoms of asthma worsening</a:t>
            </a:r>
            <a:endParaRPr lang="en-US" baseline="30000" dirty="0"/>
          </a:p>
          <a:p>
            <a:pPr marL="400050" lvl="2" indent="-171450"/>
            <a:r>
              <a:rPr lang="en-US" dirty="0"/>
              <a:t>An emergency room visit due to asthma that required systemic corticosteroids</a:t>
            </a:r>
            <a:endParaRPr lang="en-US" strike="sngStrike" dirty="0"/>
          </a:p>
          <a:p>
            <a:pPr marL="400050" lvl="2" indent="-171450"/>
            <a:r>
              <a:rPr lang="en-US" dirty="0"/>
              <a:t>An inpatient hospitalization due to asthma</a:t>
            </a:r>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Nair P, Wenzel S, Rabe KF, et al.  Oral glucocorticoid-sparing effect of benralizumab in severe asthma [supplementary appendix]. </a:t>
            </a:r>
            <a:r>
              <a:rPr lang="en-US" i="1" dirty="0"/>
              <a:t>N </a:t>
            </a:r>
            <a:r>
              <a:rPr lang="en-US" i="1" dirty="0" err="1"/>
              <a:t>Engl</a:t>
            </a:r>
            <a:r>
              <a:rPr lang="en-US" i="1" dirty="0"/>
              <a:t> J Med</a:t>
            </a:r>
            <a:r>
              <a:rPr lang="en-US" dirty="0"/>
              <a:t>. 2017;376:2448-2458. </a:t>
            </a:r>
            <a:r>
              <a:rPr lang="en-US" u="sng" dirty="0">
                <a:hlinkClick r:id="rId3"/>
              </a:rPr>
              <a:t>http://dx.doi.org/10.1056/NEJMoa1703501</a:t>
            </a:r>
            <a:r>
              <a:rPr lang="en-US" dirty="0"/>
              <a:t>. Accessed September 11,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dirty="0"/>
              <a:t>Fasenra Summary of Product Characteristics.</a:t>
            </a:r>
            <a:endParaRPr lang="en-US" dirty="0"/>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Nair P, Wenzel S, Rabe KF, et al.  Oral glucocorticoid-sparing effect of benralizumab in severe asthma [protocol]. </a:t>
            </a:r>
            <a:r>
              <a:rPr lang="en-US" i="1" dirty="0"/>
              <a:t>N Engl J Med</a:t>
            </a:r>
            <a:r>
              <a:rPr lang="en-US" dirty="0"/>
              <a:t>. 2017;</a:t>
            </a:r>
            <a:r>
              <a:rPr lang="en-US" sz="1000" b="0" kern="1200" dirty="0">
                <a:solidFill>
                  <a:schemeClr val="tx1"/>
                </a:solidFill>
                <a:effectLst/>
                <a:latin typeface="+mn-lt"/>
                <a:ea typeface="+mn-ea"/>
                <a:cs typeface="+mn-cs"/>
              </a:rPr>
              <a:t>376:2448-2458.</a:t>
            </a:r>
            <a:r>
              <a:rPr lang="en-US" dirty="0"/>
              <a:t> </a:t>
            </a:r>
            <a:r>
              <a:rPr lang="en-US" u="sng" dirty="0">
                <a:hlinkClick r:id="rId3"/>
              </a:rPr>
              <a:t>http://dx.doi.org/10.1056/NEJMoa1703501</a:t>
            </a:r>
            <a:r>
              <a:rPr lang="en-US" dirty="0"/>
              <a:t>. Accessed September 11, 2018.</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49711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24</a:t>
            </a:fld>
            <a:endParaRPr lang="en-US" dirty="0"/>
          </a:p>
        </p:txBody>
      </p:sp>
    </p:spTree>
    <p:extLst>
      <p:ext uri="{BB962C8B-B14F-4D97-AF65-F5344CB8AC3E}">
        <p14:creationId xmlns:p14="http://schemas.microsoft.com/office/powerpoint/2010/main" val="4106870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1158875"/>
            <a:ext cx="5954712" cy="3349625"/>
          </a:xfrm>
        </p:spPr>
      </p:sp>
      <p:sp>
        <p:nvSpPr>
          <p:cNvPr id="3" name="Notes Placeholder 2"/>
          <p:cNvSpPr>
            <a:spLocks noGrp="1"/>
          </p:cNvSpPr>
          <p:nvPr>
            <p:ph type="body" idx="1"/>
          </p:nvPr>
        </p:nvSpPr>
        <p:spPr>
          <a:xfrm>
            <a:off x="427037" y="4645109"/>
            <a:ext cx="6007629" cy="3600450"/>
          </a:xfrm>
        </p:spPr>
        <p:txBody>
          <a:bodyPr>
            <a:normAutofit/>
          </a:bodyPr>
          <a:lstStyle/>
          <a:p>
            <a:pPr marL="0" indent="0">
              <a:buNone/>
            </a:pPr>
            <a:r>
              <a:rPr lang="en-US" b="1" dirty="0"/>
              <a:t>Note:</a:t>
            </a:r>
          </a:p>
          <a:p>
            <a:pPr marL="0" lvl="0" indent="0">
              <a:buNone/>
            </a:pPr>
            <a:r>
              <a:rPr lang="en-US" sz="1000" b="0" kern="1200" dirty="0">
                <a:solidFill>
                  <a:schemeClr val="tx1"/>
                </a:solidFill>
                <a:effectLst/>
                <a:latin typeface="+mn-lt"/>
                <a:ea typeface="+mn-ea"/>
                <a:cs typeface="+mn-cs"/>
              </a:rPr>
              <a:t>In the primary analysis population, significant improvements in mean change from baseline in prebronchodilator FEV</a:t>
            </a:r>
            <a:r>
              <a:rPr lang="en-US" sz="1000" b="0" kern="1200" baseline="-25000" dirty="0">
                <a:solidFill>
                  <a:schemeClr val="tx1"/>
                </a:solidFill>
                <a:effectLst/>
                <a:latin typeface="+mn-lt"/>
                <a:ea typeface="+mn-ea"/>
                <a:cs typeface="+mn-cs"/>
              </a:rPr>
              <a:t>1</a:t>
            </a:r>
            <a:r>
              <a:rPr lang="en-US" sz="1000" b="0" kern="1200" dirty="0">
                <a:solidFill>
                  <a:schemeClr val="tx1"/>
                </a:solidFill>
                <a:effectLst/>
                <a:latin typeface="+mn-lt"/>
                <a:ea typeface="+mn-ea"/>
                <a:cs typeface="+mn-cs"/>
              </a:rPr>
              <a:t> were seen in the benralizumab groups versus the placebo groups in both studies.</a:t>
            </a:r>
            <a:r>
              <a:rPr lang="en-US" sz="1000" b="0" kern="1200" baseline="30000" dirty="0">
                <a:solidFill>
                  <a:schemeClr val="tx1"/>
                </a:solidFill>
                <a:effectLst/>
                <a:latin typeface="+mn-lt"/>
                <a:ea typeface="+mn-ea"/>
                <a:cs typeface="+mn-cs"/>
              </a:rPr>
              <a:t>1,2</a:t>
            </a:r>
          </a:p>
          <a:p>
            <a:pPr marL="0" indent="0">
              <a:buNone/>
            </a:pPr>
            <a:endParaRPr lang="en-US" dirty="0"/>
          </a:p>
          <a:p>
            <a:pPr marL="0" indent="0">
              <a:buNone/>
            </a:pPr>
            <a:endParaRPr lang="en-US" dirty="0"/>
          </a:p>
          <a:p>
            <a:pPr marL="0" marR="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References:</a:t>
            </a:r>
          </a:p>
          <a:p>
            <a:pPr marL="228600" lvl="0" indent="-228600">
              <a:buFont typeface="+mj-lt"/>
              <a:buAutoNum type="arabicPeriod"/>
            </a:pPr>
            <a:r>
              <a:rPr lang="en-US" sz="10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long-acting </a:t>
            </a:r>
            <a:r>
              <a:rPr lang="el-GR" sz="1000" b="0" kern="1200" dirty="0">
                <a:solidFill>
                  <a:schemeClr val="tx1"/>
                </a:solidFill>
                <a:effectLst/>
                <a:latin typeface="+mn-lt"/>
                <a:ea typeface="+mn-ea"/>
                <a:cs typeface="+mn-cs"/>
              </a:rPr>
              <a:t>β</a:t>
            </a:r>
            <a:r>
              <a:rPr lang="en-US" sz="1000" b="0" kern="1200" baseline="-25000" dirty="0">
                <a:solidFill>
                  <a:schemeClr val="tx1"/>
                </a:solidFill>
                <a:effectLst/>
                <a:latin typeface="+mn-lt"/>
                <a:ea typeface="+mn-ea"/>
                <a:cs typeface="+mn-cs"/>
              </a:rPr>
              <a:t>2</a:t>
            </a:r>
            <a:r>
              <a:rPr lang="en-US" sz="1000" b="0" kern="1200" dirty="0">
                <a:solidFill>
                  <a:schemeClr val="tx1"/>
                </a:solidFill>
                <a:effectLst/>
                <a:latin typeface="+mn-lt"/>
                <a:ea typeface="+mn-ea"/>
                <a:cs typeface="+mn-cs"/>
              </a:rPr>
              <a:t>-agonists (SIROCCO): a randomised, multicentre,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2016;388:2115-2127.</a:t>
            </a:r>
          </a:p>
          <a:p>
            <a:pPr marL="228600" lvl="0" indent="-228600">
              <a:buFont typeface="+mj-lt"/>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p>
          <a:p>
            <a:endParaRPr lang="en-US"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48846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Note:</a:t>
            </a:r>
          </a:p>
          <a:p>
            <a:pPr marL="171450" marR="0" lvl="0" indent="-171450" algn="l" defTabSz="914400" rtl="0" eaLnBrk="1" fontAlgn="auto" latinLnBrk="0" hangingPunct="1">
              <a:lnSpc>
                <a:spcPct val="100000"/>
              </a:lnSpc>
              <a:spcBef>
                <a:spcPts val="0"/>
              </a:spcBef>
              <a:spcAft>
                <a:spcPts val="0"/>
              </a:spcAft>
              <a:buClr>
                <a:schemeClr val="accent1"/>
              </a:buClr>
              <a:buSzPct val="100000"/>
              <a:tabLst/>
              <a:defRPr/>
            </a:pPr>
            <a:r>
              <a:rPr lang="en-US" dirty="0"/>
              <a:t>Improvement in lung function was seen versus placebo by Week 4, the first time</a:t>
            </a:r>
            <a:r>
              <a:rPr lang="en-US" baseline="0" dirty="0"/>
              <a:t> </a:t>
            </a:r>
            <a:r>
              <a:rPr lang="en-US" dirty="0"/>
              <a:t>point at which FEV</a:t>
            </a:r>
            <a:r>
              <a:rPr lang="en-US" baseline="-25000" dirty="0"/>
              <a:t>1</a:t>
            </a:r>
            <a:r>
              <a:rPr lang="en-US" dirty="0"/>
              <a:t> was assessed, which was sustained throughout the treatment period.</a:t>
            </a:r>
            <a:r>
              <a:rPr lang="en-US" baseline="30000" dirty="0"/>
              <a:t>1,2</a:t>
            </a:r>
            <a:endParaRPr lang="en-US"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Abbreviations:</a:t>
            </a:r>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dirty="0"/>
              <a:t>CI = confidence interval; EOS = baseline blood eosinophil count; FEV</a:t>
            </a:r>
            <a:r>
              <a:rPr lang="en-US" baseline="-25000" dirty="0"/>
              <a:t>1</a:t>
            </a:r>
            <a:r>
              <a:rPr lang="en-US" dirty="0"/>
              <a:t> = forced expiratory volume in 1 second; ICS = inhaled corticosteroid; LABA = long-acting beta agonist; LS = least squares; Q8W = every 8 weeks.</a:t>
            </a:r>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References:</a:t>
            </a:r>
          </a:p>
          <a:p>
            <a:pPr marL="228600" lvl="0" indent="-228600">
              <a:buFont typeface="+mj-lt"/>
              <a:buAutoNum type="arabicPeriod"/>
            </a:pPr>
            <a:r>
              <a:rPr lang="en-US" sz="10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long-acting </a:t>
            </a:r>
            <a:r>
              <a:rPr lang="el-GR" sz="1000" b="0" kern="1200" dirty="0">
                <a:solidFill>
                  <a:schemeClr val="tx1"/>
                </a:solidFill>
                <a:effectLst/>
                <a:latin typeface="+mn-lt"/>
                <a:ea typeface="+mn-ea"/>
                <a:cs typeface="+mn-cs"/>
              </a:rPr>
              <a:t>β</a:t>
            </a:r>
            <a:r>
              <a:rPr lang="en-US" sz="1000" b="0" kern="1200" baseline="-25000" dirty="0">
                <a:solidFill>
                  <a:schemeClr val="tx1"/>
                </a:solidFill>
                <a:effectLst/>
                <a:latin typeface="+mn-lt"/>
                <a:ea typeface="+mn-ea"/>
                <a:cs typeface="+mn-cs"/>
              </a:rPr>
              <a:t>2</a:t>
            </a:r>
            <a:r>
              <a:rPr lang="en-US" sz="1000" b="0" kern="1200" dirty="0">
                <a:solidFill>
                  <a:schemeClr val="tx1"/>
                </a:solidFill>
                <a:effectLst/>
                <a:latin typeface="+mn-lt"/>
                <a:ea typeface="+mn-ea"/>
                <a:cs typeface="+mn-cs"/>
              </a:rPr>
              <a:t>-agonists (SIROCCO): a randomised, multicentre,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2016;388:2115-2127.</a:t>
            </a:r>
          </a:p>
          <a:p>
            <a:pPr marL="228600" lvl="0" indent="-228600">
              <a:buFont typeface="+mj-lt"/>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endParaRPr lang="en-US" b="1"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26</a:t>
            </a:fld>
            <a:endParaRPr lang="en-US" dirty="0"/>
          </a:p>
        </p:txBody>
      </p:sp>
    </p:spTree>
    <p:extLst>
      <p:ext uri="{BB962C8B-B14F-4D97-AF65-F5344CB8AC3E}">
        <p14:creationId xmlns:p14="http://schemas.microsoft.com/office/powerpoint/2010/main" val="3670717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sz="1000" b="0" dirty="0"/>
              <a:t>The size of the benralizumab treatment effect on FEV</a:t>
            </a:r>
            <a:r>
              <a:rPr lang="en-GB" sz="1000" b="0" baseline="-25000" dirty="0"/>
              <a:t>1 </a:t>
            </a:r>
            <a:r>
              <a:rPr lang="en-GB" sz="1000" b="0" dirty="0"/>
              <a:t>increased with increasing number of baseline blood eosinophils</a:t>
            </a:r>
            <a:endParaRPr lang="en-US" sz="1000" b="0" i="0" u="none" strike="noStrike" kern="1200" baseline="0" dirty="0"/>
          </a:p>
          <a:p>
            <a:pPr marL="0" indent="0">
              <a:buNone/>
            </a:pPr>
            <a:endParaRPr lang="en-US" sz="1000"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dirty="0"/>
              <a:t>EOS = eosinophil; </a:t>
            </a:r>
            <a:r>
              <a:rPr lang="en-US" sz="1000" dirty="0"/>
              <a:t>FEV</a:t>
            </a:r>
            <a:r>
              <a:rPr lang="en-US" sz="1000" baseline="-25000" dirty="0"/>
              <a:t>1</a:t>
            </a:r>
            <a:r>
              <a:rPr lang="en-US" sz="1000" dirty="0"/>
              <a:t> = forced expiratory volume in 1 second; </a:t>
            </a:r>
            <a:r>
              <a:rPr lang="en-GB" sz="1000" dirty="0"/>
              <a:t>LS = least squares.</a:t>
            </a:r>
          </a:p>
          <a:p>
            <a:pPr marL="0" indent="0">
              <a:buNone/>
            </a:pPr>
            <a:endParaRPr lang="en-US" sz="1000" b="1" dirty="0"/>
          </a:p>
          <a:p>
            <a:pPr marL="0" indent="0">
              <a:buNone/>
            </a:pPr>
            <a:r>
              <a:rPr lang="en-US" sz="1000" b="1" dirty="0"/>
              <a:t>Reference:</a:t>
            </a:r>
          </a:p>
          <a:p>
            <a:pPr marL="0" indent="0" defTabSz="919878">
              <a:spcBef>
                <a:spcPts val="302"/>
              </a:spcBef>
              <a:buNone/>
              <a:defRPr/>
            </a:pPr>
            <a:r>
              <a:rPr lang="en-GB" sz="1000" dirty="0"/>
              <a:t>FitzGerald JM, Bleecker ER, Menzies-Gow A, et al. Predictors of enhanced response with benralizumab for patients with severe asthma: pooled analysis of the SIROCCO and CALIMA studies</a:t>
            </a:r>
            <a:r>
              <a:rPr lang="en-US" sz="1000" dirty="0"/>
              <a:t>. </a:t>
            </a:r>
            <a:r>
              <a:rPr lang="en-GB" sz="1000" i="1" dirty="0"/>
              <a:t>Lancet </a:t>
            </a:r>
            <a:r>
              <a:rPr lang="en-GB" sz="1000" i="1" dirty="0" err="1"/>
              <a:t>Respir</a:t>
            </a:r>
            <a:r>
              <a:rPr lang="en-GB" sz="1000" i="1" dirty="0"/>
              <a:t> Med</a:t>
            </a:r>
            <a:r>
              <a:rPr lang="en-GB" sz="1000" dirty="0"/>
              <a:t>.2018;6:51-64. </a:t>
            </a:r>
            <a:endParaRPr lang="en-US" sz="1000" strike="sngStrike"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27</a:t>
            </a:fld>
            <a:endParaRPr lang="en-US" dirty="0"/>
          </a:p>
        </p:txBody>
      </p:sp>
    </p:spTree>
    <p:extLst>
      <p:ext uri="{BB962C8B-B14F-4D97-AF65-F5344CB8AC3E}">
        <p14:creationId xmlns:p14="http://schemas.microsoft.com/office/powerpoint/2010/main" val="2405586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b="0" dirty="0"/>
              <a:t>The size of the benralizumab treatment effect on FEV</a:t>
            </a:r>
            <a:r>
              <a:rPr lang="en-GB" b="0" baseline="-25000" dirty="0"/>
              <a:t>1</a:t>
            </a:r>
            <a:r>
              <a:rPr lang="en-GB" b="0" dirty="0"/>
              <a:t> increased with increasing number of historical asthma exacerbations</a:t>
            </a:r>
            <a:endParaRPr lang="en-US" sz="1000" b="0" i="0" u="none" strike="noStrike" kern="1200" baseline="0" dirty="0"/>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BD = bronchodilator; </a:t>
            </a:r>
            <a:r>
              <a:rPr lang="en-US" dirty="0"/>
              <a:t>FEV</a:t>
            </a:r>
            <a:r>
              <a:rPr lang="en-US" baseline="-25000" dirty="0"/>
              <a:t>1</a:t>
            </a:r>
            <a:r>
              <a:rPr lang="en-US" dirty="0"/>
              <a:t> = forced expiratory volume in 1 second</a:t>
            </a:r>
            <a:r>
              <a:rPr lang="en-GB" dirty="0"/>
              <a:t>; LS = least squares.</a:t>
            </a:r>
          </a:p>
          <a:p>
            <a:pPr marL="0" indent="0">
              <a:buNone/>
            </a:pPr>
            <a:endParaRPr lang="en-US" dirty="0"/>
          </a:p>
          <a:p>
            <a:pPr marL="0" indent="0">
              <a:buNone/>
            </a:pPr>
            <a:r>
              <a:rPr lang="en-US" b="1" dirty="0"/>
              <a:t>Reference:</a:t>
            </a:r>
          </a:p>
          <a:p>
            <a:pPr marL="0" indent="0" defTabSz="919878">
              <a:spcBef>
                <a:spcPts val="302"/>
              </a:spcBef>
              <a:buNone/>
              <a:defRPr/>
            </a:pPr>
            <a:r>
              <a:rPr lang="en-GB" dirty="0"/>
              <a:t>FitzGerald JM, Bleecker ER, Menzies-Gow A, et al. Predictors of enhanced response with benralizumab for patients with severe asthma: pooled analysis of the SIROCCO and CALIMA studies</a:t>
            </a:r>
            <a:r>
              <a:rPr lang="en-US" dirty="0"/>
              <a:t>. </a:t>
            </a:r>
            <a:r>
              <a:rPr lang="en-GB" i="1" dirty="0"/>
              <a:t>Lancet </a:t>
            </a:r>
            <a:r>
              <a:rPr lang="en-GB" i="1" dirty="0" err="1"/>
              <a:t>Respir</a:t>
            </a:r>
            <a:r>
              <a:rPr lang="en-GB" i="1" dirty="0"/>
              <a:t> Med</a:t>
            </a:r>
            <a:r>
              <a:rPr lang="en-GB" dirty="0"/>
              <a:t>.2018;6:51-64. </a:t>
            </a:r>
            <a:endParaRPr lang="en-US" strike="sngStrike"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28</a:t>
            </a:fld>
            <a:endParaRPr lang="en-US" dirty="0"/>
          </a:p>
        </p:txBody>
      </p:sp>
    </p:spTree>
    <p:extLst>
      <p:ext uri="{BB962C8B-B14F-4D97-AF65-F5344CB8AC3E}">
        <p14:creationId xmlns:p14="http://schemas.microsoft.com/office/powerpoint/2010/main" val="26323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a:t>
            </a:fld>
            <a:endParaRPr lang="en-US" dirty="0"/>
          </a:p>
        </p:txBody>
      </p:sp>
    </p:spTree>
    <p:extLst>
      <p:ext uri="{BB962C8B-B14F-4D97-AF65-F5344CB8AC3E}">
        <p14:creationId xmlns:p14="http://schemas.microsoft.com/office/powerpoint/2010/main" val="344422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3250" y="1052513"/>
            <a:ext cx="5651500" cy="3179762"/>
          </a:xfrm>
        </p:spPr>
      </p:sp>
      <p:sp>
        <p:nvSpPr>
          <p:cNvPr id="3" name="Notes Placeholder 2"/>
          <p:cNvSpPr>
            <a:spLocks noGrp="1"/>
          </p:cNvSpPr>
          <p:nvPr>
            <p:ph type="body" idx="1"/>
          </p:nvPr>
        </p:nvSpPr>
        <p:spPr>
          <a:xfrm>
            <a:off x="685800" y="4475789"/>
            <a:ext cx="5486400" cy="3600450"/>
          </a:xfrm>
        </p:spPr>
        <p:txBody>
          <a:bodyPr>
            <a:normAutofit/>
          </a:bodyPr>
          <a:lstStyle/>
          <a:p>
            <a:pPr marL="0" indent="0">
              <a:buNone/>
            </a:pPr>
            <a:r>
              <a:rPr lang="en-US" b="1" dirty="0"/>
              <a:t>Notes:</a:t>
            </a:r>
          </a:p>
          <a:p>
            <a:r>
              <a:rPr lang="en-US" sz="1000" b="0" i="0" u="none" strike="noStrike" kern="1200" baseline="0" dirty="0">
                <a:solidFill>
                  <a:schemeClr val="tx1"/>
                </a:solidFill>
                <a:latin typeface="+mn-lt"/>
                <a:ea typeface="+mn-ea"/>
                <a:cs typeface="+mn-cs"/>
              </a:rPr>
              <a:t>The least squares mean changes from baseline to Week 28 in prebronchodilator FEV</a:t>
            </a:r>
            <a:r>
              <a:rPr lang="en-US" sz="1000" b="0" i="0" u="none" strike="noStrike" kern="1200" baseline="-25000" dirty="0">
                <a:solidFill>
                  <a:schemeClr val="tx1"/>
                </a:solidFill>
                <a:latin typeface="+mn-lt"/>
                <a:ea typeface="+mn-ea"/>
                <a:cs typeface="+mn-cs"/>
              </a:rPr>
              <a:t>1</a:t>
            </a:r>
            <a:r>
              <a:rPr lang="en-US" sz="1000" b="0" i="0" u="none" strike="noStrike" kern="1200" baseline="0" dirty="0">
                <a:solidFill>
                  <a:schemeClr val="tx1"/>
                </a:solidFill>
                <a:latin typeface="+mn-lt"/>
                <a:ea typeface="+mn-ea"/>
                <a:cs typeface="+mn-cs"/>
              </a:rPr>
              <a:t> were as follows: placebo, 126 mL; and benralizumab, 239 mL </a:t>
            </a:r>
          </a:p>
          <a:p>
            <a:r>
              <a:rPr lang="en-US" sz="1000" b="0" i="0" u="none" strike="noStrike" kern="1200" baseline="0" dirty="0">
                <a:solidFill>
                  <a:schemeClr val="tx1"/>
                </a:solidFill>
                <a:latin typeface="+mn-lt"/>
                <a:ea typeface="+mn-ea"/>
                <a:cs typeface="+mn-cs"/>
              </a:rPr>
              <a:t>The least squares mean differences at Week 28 versus placebo were +112 mL (95% CI, -33 to 258; p=0.129)</a:t>
            </a:r>
          </a:p>
          <a:p>
            <a:endParaRPr lang="en-US"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FEV</a:t>
            </a:r>
            <a:r>
              <a:rPr lang="en-GB" baseline="-25000" dirty="0"/>
              <a:t>1 </a:t>
            </a:r>
            <a:r>
              <a:rPr lang="en-GB" dirty="0"/>
              <a:t>= forced expiratory volume in 1 second</a:t>
            </a:r>
            <a:r>
              <a:rPr lang="en-US" dirty="0"/>
              <a:t>; </a:t>
            </a:r>
            <a:r>
              <a:rPr lang="en-GB" dirty="0"/>
              <a:t>LSM = least squares mean</a:t>
            </a:r>
            <a:r>
              <a:rPr lang="en-US" dirty="0"/>
              <a:t>; OCS = oral corticosteroid</a:t>
            </a:r>
            <a:r>
              <a:rPr lang="en-GB" dirty="0"/>
              <a:t>.</a:t>
            </a:r>
          </a:p>
          <a:p>
            <a:pPr marL="0" indent="0">
              <a:buNone/>
            </a:pPr>
            <a:endParaRPr lang="en-US" dirty="0"/>
          </a:p>
          <a:p>
            <a:pPr marL="0" marR="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a:t>
            </a:r>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3772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1031875"/>
            <a:ext cx="5689600" cy="3200400"/>
          </a:xfrm>
        </p:spPr>
      </p:sp>
      <p:sp>
        <p:nvSpPr>
          <p:cNvPr id="3" name="Notes Placeholder 2"/>
          <p:cNvSpPr>
            <a:spLocks noGrp="1"/>
          </p:cNvSpPr>
          <p:nvPr>
            <p:ph type="body" idx="1"/>
          </p:nvPr>
        </p:nvSpPr>
        <p:spPr/>
        <p:txBody>
          <a:bodyPr/>
          <a:lstStyle/>
          <a:p>
            <a:pPr marL="0" indent="0">
              <a:buNone/>
            </a:pPr>
            <a:r>
              <a:rPr lang="en-US" b="1" dirty="0"/>
              <a:t>Note:</a:t>
            </a:r>
            <a:endParaRPr lang="en-US" dirty="0"/>
          </a:p>
          <a:p>
            <a:pPr marL="171450" indent="-171450"/>
            <a:r>
              <a:rPr lang="en-US" dirty="0"/>
              <a:t>Improvement in lung function as</a:t>
            </a:r>
            <a:r>
              <a:rPr lang="en-US" baseline="0" dirty="0"/>
              <a:t> measured by prebronchodilator FEV</a:t>
            </a:r>
            <a:r>
              <a:rPr lang="en-US" baseline="-25000" dirty="0"/>
              <a:t>1</a:t>
            </a:r>
            <a:r>
              <a:rPr lang="en-US" baseline="0" dirty="0"/>
              <a:t> </a:t>
            </a:r>
            <a:r>
              <a:rPr lang="en-US" dirty="0"/>
              <a:t>versus placebo was observed by Week 4, the first time</a:t>
            </a:r>
            <a:r>
              <a:rPr lang="en-US" baseline="0" dirty="0"/>
              <a:t> </a:t>
            </a:r>
            <a:r>
              <a:rPr lang="en-US" dirty="0"/>
              <a:t>point at which FEV</a:t>
            </a:r>
            <a:r>
              <a:rPr lang="en-US" baseline="-25000" dirty="0"/>
              <a:t>1</a:t>
            </a:r>
            <a:r>
              <a:rPr lang="en-US" dirty="0"/>
              <a:t> was assessed, and</a:t>
            </a:r>
            <a:r>
              <a:rPr lang="en-US" baseline="0" dirty="0"/>
              <a:t> </a:t>
            </a:r>
            <a:r>
              <a:rPr lang="en-US" dirty="0"/>
              <a:t>was maintained</a:t>
            </a:r>
            <a:r>
              <a:rPr lang="en-US" baseline="0" dirty="0"/>
              <a:t> </a:t>
            </a:r>
            <a:r>
              <a:rPr lang="en-US" dirty="0"/>
              <a:t>throughout the treatment period </a:t>
            </a:r>
            <a:r>
              <a:rPr lang="en-US" sz="1000" b="0" i="0" u="none" strike="noStrike" kern="1200" baseline="0" dirty="0">
                <a:solidFill>
                  <a:schemeClr val="tx1"/>
                </a:solidFill>
                <a:latin typeface="+mn-lt"/>
                <a:ea typeface="+mn-ea"/>
                <a:cs typeface="+mn-cs"/>
              </a:rPr>
              <a:t>despite OCS dose reduction</a:t>
            </a:r>
            <a:endParaRPr lang="en-US" dirty="0"/>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FEV</a:t>
            </a:r>
            <a:r>
              <a:rPr lang="en-US" baseline="-25000" dirty="0"/>
              <a:t>1</a:t>
            </a:r>
            <a:r>
              <a:rPr lang="en-US" dirty="0"/>
              <a:t> = forced expiratory volume in 1 second; LSM = least square means; Q8W = every 8 weeks.</a:t>
            </a:r>
          </a:p>
          <a:p>
            <a:pPr marL="0" indent="0">
              <a:buNone/>
            </a:pPr>
            <a:endParaRPr lang="en-US" dirty="0"/>
          </a:p>
          <a:p>
            <a:pPr marL="0" indent="0">
              <a:buNone/>
            </a:pPr>
            <a:r>
              <a:rPr lang="en-US" b="1" dirty="0"/>
              <a:t>Reference:</a:t>
            </a:r>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30</a:t>
            </a:fld>
            <a:endParaRPr lang="en-US" dirty="0"/>
          </a:p>
        </p:txBody>
      </p:sp>
    </p:spTree>
    <p:extLst>
      <p:ext uri="{BB962C8B-B14F-4D97-AF65-F5344CB8AC3E}">
        <p14:creationId xmlns:p14="http://schemas.microsoft.com/office/powerpoint/2010/main" val="695754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31</a:t>
            </a:fld>
            <a:endParaRPr lang="en-US" dirty="0"/>
          </a:p>
        </p:txBody>
      </p:sp>
    </p:spTree>
    <p:extLst>
      <p:ext uri="{BB962C8B-B14F-4D97-AF65-F5344CB8AC3E}">
        <p14:creationId xmlns:p14="http://schemas.microsoft.com/office/powerpoint/2010/main" val="2127052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836920" cy="4368981"/>
          </a:xfrm>
        </p:spPr>
        <p:txBody>
          <a:bodyPr/>
          <a:lstStyle/>
          <a:p>
            <a:pPr marL="0" indent="0">
              <a:buNone/>
            </a:pPr>
            <a:r>
              <a:rPr lang="en-US" sz="1000" b="1" dirty="0"/>
              <a:t>Note:</a:t>
            </a:r>
            <a:endParaRPr lang="en-US" sz="1000" dirty="0"/>
          </a:p>
          <a:p>
            <a:pPr marL="0" indent="0">
              <a:buNone/>
            </a:pPr>
            <a:r>
              <a:rPr lang="en-US" sz="1000" dirty="0"/>
              <a:t>Present slide.</a:t>
            </a:r>
          </a:p>
          <a:p>
            <a:pPr marL="0" indent="0">
              <a:buNone/>
            </a:pPr>
            <a:endParaRPr lang="en-US" sz="1000" dirty="0"/>
          </a:p>
          <a:p>
            <a:pPr marL="0" indent="0">
              <a:buNone/>
            </a:pPr>
            <a:r>
              <a:rPr lang="en-US" sz="1000"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dirty="0"/>
              <a:t>ACQ-6 = Asthma Control Questionnaire-6; AQLQ(S)+12 = Standardized Asthma Quality of Life Questionnaire for patients 12 years and older; benra = benralizumab.</a:t>
            </a:r>
          </a:p>
          <a:p>
            <a:pPr marL="0" indent="0">
              <a:buNone/>
            </a:pPr>
            <a:endParaRPr lang="en-US" sz="1000" dirty="0"/>
          </a:p>
          <a:p>
            <a:pPr marL="0" indent="0">
              <a:buNone/>
            </a:pPr>
            <a:r>
              <a:rPr lang="en-US" sz="1000"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Bleecker ER, FitzGerald JM, Chanez P, et al. Efficacy and safety of benralizumab for patients with severe asthma uncontrolled with high-dosage inhaled corticosteroids and long-acting </a:t>
            </a:r>
            <a:r>
              <a:rPr lang="el-GR" sz="1000" dirty="0"/>
              <a:t>β</a:t>
            </a:r>
            <a:r>
              <a:rPr lang="en-US" sz="1000" baseline="-25000" dirty="0"/>
              <a:t>2</a:t>
            </a:r>
            <a:r>
              <a:rPr lang="en-US" sz="1000" dirty="0"/>
              <a:t>-agonists (SIROCCO): a randomised, multicentre, placebo‑controlled phase 3 trial. </a:t>
            </a:r>
            <a:r>
              <a:rPr lang="en-US" sz="1000" i="1" dirty="0"/>
              <a:t>Lancet</a:t>
            </a:r>
            <a:r>
              <a:rPr lang="en-US" sz="1000" dirty="0"/>
              <a:t>. 2016;388:2115-2127.</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FitzGerald JM, Bleecker ER, Nair P, et al. Benralizumab, an anti–interleukin-5 receptor α monoclonal antibody, as add-on treatment for patients with severe, uncontrolled, eosinophilic asthma (CALIMA): a randomised, double-blind, placebo-controlled phase 3 trial. </a:t>
            </a:r>
            <a:r>
              <a:rPr lang="en-US" sz="1000" i="1" dirty="0"/>
              <a:t>Lancet</a:t>
            </a:r>
            <a:r>
              <a:rPr lang="en-US" sz="1000" dirty="0"/>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b="0" kern="1200" dirty="0">
                <a:solidFill>
                  <a:schemeClr val="tx1"/>
                </a:solidFill>
                <a:effectLst/>
                <a:latin typeface="+mn-lt"/>
                <a:ea typeface="+mn-ea"/>
                <a:cs typeface="+mn-cs"/>
              </a:rPr>
              <a:t>Nair P, Wenzel S, Rabe KF, et al.  Oral </a:t>
            </a:r>
            <a:r>
              <a:rPr lang="en-US" sz="1000"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1000" dirty="0"/>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1000" dirty="0"/>
          </a:p>
          <a:p>
            <a:pPr marL="0" indent="0">
              <a:buNone/>
            </a:pPr>
            <a:endParaRPr lang="en-US" sz="1000" b="1" dirty="0"/>
          </a:p>
          <a:p>
            <a:pPr marL="0" indent="0">
              <a:buFont typeface="Arial" panose="020B0604020202020204" pitchFamily="34" charset="0"/>
              <a:buNone/>
              <a:defRPr/>
            </a:pPr>
            <a:endParaRPr lang="en-US" sz="800" dirty="0"/>
          </a:p>
        </p:txBody>
      </p:sp>
      <p:sp>
        <p:nvSpPr>
          <p:cNvPr id="4" name="Slide Number Placeholder 3"/>
          <p:cNvSpPr>
            <a:spLocks noGrp="1"/>
          </p:cNvSpPr>
          <p:nvPr>
            <p:ph type="sldNum" sz="quarter" idx="10"/>
          </p:nvPr>
        </p:nvSpPr>
        <p:spPr/>
        <p:txBody>
          <a:bodyPr/>
          <a:lstStyle/>
          <a:p>
            <a:fld id="{9DC6D1C1-EE92-49F0-9360-996A2F54562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515909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ACQ-6 = Asthma Control Questionnaire; EOS = eosinophil; PBO = placebo; Q8W = every 8 weeks.</a:t>
            </a:r>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487F27-F4AC-478C-A07B-A71CA0B86259}" type="slidenum">
              <a:rPr lang="en-US" smtClean="0"/>
              <a:pPr/>
              <a:t>33</a:t>
            </a:fld>
            <a:endParaRPr lang="en-US" dirty="0"/>
          </a:p>
        </p:txBody>
      </p:sp>
    </p:spTree>
    <p:extLst>
      <p:ext uri="{BB962C8B-B14F-4D97-AF65-F5344CB8AC3E}">
        <p14:creationId xmlns:p14="http://schemas.microsoft.com/office/powerpoint/2010/main" val="729698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AQLQ(S)+12=Asthma Quality of Life Questionnaire (standardised) for 12 years and older; EOS = eosinophil; PBO = placebo; Q8W = every 8 weeks.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r>
              <a:rPr lang="en-US" sz="1000" b="0" kern="1200" dirty="0">
                <a:solidFill>
                  <a:schemeClr val="tx1"/>
                </a:solidFill>
                <a:effectLst/>
                <a:latin typeface="+mn-lt"/>
                <a:ea typeface="+mn-ea"/>
                <a:cs typeface="+mn-cs"/>
              </a:rPr>
              <a:t> </a:t>
            </a:r>
            <a:endParaRPr lang="en-US" b="0" i="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34</a:t>
            </a:fld>
            <a:endParaRPr lang="en-US" dirty="0"/>
          </a:p>
        </p:txBody>
      </p:sp>
    </p:spTree>
    <p:extLst>
      <p:ext uri="{BB962C8B-B14F-4D97-AF65-F5344CB8AC3E}">
        <p14:creationId xmlns:p14="http://schemas.microsoft.com/office/powerpoint/2010/main" val="942509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35</a:t>
            </a:fld>
            <a:endParaRPr lang="en-US" dirty="0"/>
          </a:p>
        </p:txBody>
      </p:sp>
    </p:spTree>
    <p:extLst>
      <p:ext uri="{BB962C8B-B14F-4D97-AF65-F5344CB8AC3E}">
        <p14:creationId xmlns:p14="http://schemas.microsoft.com/office/powerpoint/2010/main" val="45503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2150" y="4417957"/>
            <a:ext cx="5524500" cy="4710168"/>
          </a:xfrm>
        </p:spPr>
        <p:txBody>
          <a:bodyPr/>
          <a:lstStyle/>
          <a:p>
            <a:pPr marL="0" indent="0">
              <a:buNone/>
            </a:pPr>
            <a:r>
              <a:rPr lang="en-US" b="1" dirty="0"/>
              <a:t>Note:</a:t>
            </a:r>
          </a:p>
          <a:p>
            <a:pPr marL="0" indent="0">
              <a:buNone/>
            </a:pPr>
            <a:r>
              <a:rPr lang="en-US" b="0" dirty="0"/>
              <a:t>Present slide.</a:t>
            </a:r>
          </a:p>
          <a:p>
            <a:pPr marL="0" indent="0">
              <a:buNone/>
            </a:pPr>
            <a:endParaRPr lang="en-US" b="1" dirty="0"/>
          </a:p>
          <a:p>
            <a:pPr marL="0" indent="0">
              <a:buNone/>
            </a:pPr>
            <a:r>
              <a:rPr lang="en-US" b="1" dirty="0"/>
              <a:t>Reference:</a:t>
            </a:r>
          </a:p>
          <a:p>
            <a:pPr marL="0" lvl="0" indent="0">
              <a:buFont typeface="+mj-lt"/>
              <a:buNone/>
            </a:pPr>
            <a:r>
              <a:rPr lang="en-US" dirty="0"/>
              <a:t>FASENRA Summary of Product Characteristics.</a:t>
            </a:r>
          </a:p>
          <a:p>
            <a:endParaRPr lang="en-US" sz="900" dirty="0"/>
          </a:p>
        </p:txBody>
      </p:sp>
      <p:sp>
        <p:nvSpPr>
          <p:cNvPr id="4" name="Slide Number Placeholder 3"/>
          <p:cNvSpPr>
            <a:spLocks noGrp="1"/>
          </p:cNvSpPr>
          <p:nvPr>
            <p:ph type="sldNum" sz="quarter" idx="10"/>
          </p:nvPr>
        </p:nvSpPr>
        <p:spPr/>
        <p:txBody>
          <a:bodyPr/>
          <a:lstStyle/>
          <a:p>
            <a:fld id="{9DC6D1C1-EE92-49F0-9360-996A2F54562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84235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dirty="0"/>
              <a:t>There was a single report of anaphylaxis in the Q4W dosing group </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ea typeface="Times New Roman" panose="02020603050405020304" pitchFamily="18" charset="0"/>
              </a:rPr>
              <a:t>AE = adverse event; Q8W = every 8 weeks (first 3 doses Q4W); SAE = serious adverse event.</a:t>
            </a:r>
          </a:p>
          <a:p>
            <a:pPr marL="0" indent="0">
              <a:buNone/>
            </a:pPr>
            <a:endParaRPr lang="en-US" dirty="0"/>
          </a:p>
          <a:p>
            <a:pPr marL="0" indent="0">
              <a:buNone/>
            </a:pPr>
            <a:endParaRPr lang="en-US" dirty="0"/>
          </a:p>
          <a:p>
            <a:pPr marL="0" indent="0">
              <a:buNone/>
            </a:pPr>
            <a:r>
              <a:rPr lang="en-US" b="1" dirty="0"/>
              <a:t>Reference:</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In House Data, AstraZeneca Pharmaceuticals LP. Clinical study report D3250C00021.</a:t>
            </a:r>
            <a:endParaRPr lang="en-US" sz="1000" b="0" kern="1200" dirty="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37</a:t>
            </a:fld>
            <a:endParaRPr lang="en-US" dirty="0"/>
          </a:p>
        </p:txBody>
      </p:sp>
    </p:spTree>
    <p:extLst>
      <p:ext uri="{BB962C8B-B14F-4D97-AF65-F5344CB8AC3E}">
        <p14:creationId xmlns:p14="http://schemas.microsoft.com/office/powerpoint/2010/main" val="1260553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38</a:t>
            </a:fld>
            <a:endParaRPr lang="en-US" dirty="0"/>
          </a:p>
        </p:txBody>
      </p:sp>
    </p:spTree>
    <p:extLst>
      <p:ext uri="{BB962C8B-B14F-4D97-AF65-F5344CB8AC3E}">
        <p14:creationId xmlns:p14="http://schemas.microsoft.com/office/powerpoint/2010/main" val="143433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GB" dirty="0"/>
              <a:t>Benralizumab has been added to GINA 2018 Step 5 treatment. </a:t>
            </a:r>
            <a:endParaRPr lang="en-US" dirty="0"/>
          </a:p>
          <a:p>
            <a:pPr marL="0" indent="0">
              <a:buNone/>
            </a:pPr>
            <a:endParaRPr lang="en-US" dirty="0"/>
          </a:p>
          <a:p>
            <a:pPr marL="0" indent="0">
              <a:buNone/>
            </a:pPr>
            <a:r>
              <a:rPr lang="en-US" dirty="0"/>
              <a:t>Background: The GINA guidelines group together the IL-5 and IL-5R agents in the diagram but calls them out as different modalities in the full text. It is important to emphasize benralizumab’s mechanism of action of enhanced antibody-dependent cell-mediated cytotoxicity discussed in the next slides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Global Initiative For Asthma (GINA). Global strategy for asthma management and prevention. Updated 2018. http://ginasthma.org/2018-gina-report-global-strategy-for-asthma-management-and-prevention//. Accessed September 11, 2018.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a:t>
            </a:fld>
            <a:endParaRPr lang="en-US" dirty="0"/>
          </a:p>
        </p:txBody>
      </p:sp>
    </p:spTree>
    <p:extLst>
      <p:ext uri="{BB962C8B-B14F-4D97-AF65-F5344CB8AC3E}">
        <p14:creationId xmlns:p14="http://schemas.microsoft.com/office/powerpoint/2010/main" val="84207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3"/>
          </p:nvPr>
        </p:nvSpPr>
        <p:spPr bwMode="auto">
          <a:xfrm>
            <a:off x="561319" y="4500261"/>
            <a:ext cx="5655332" cy="3971037"/>
          </a:xfrm>
          <a:noFill/>
        </p:spPr>
        <p:txBody>
          <a:bodyPr wrap="square" numCol="1" anchor="t" anchorCtr="0" compatLnSpc="1">
            <a:prstTxWarp prst="textNoShape">
              <a:avLst/>
            </a:prstTxWarp>
          </a:bodyPr>
          <a:lstStyle/>
          <a:p>
            <a:pPr marL="0" indent="0" eaLnBrk="1" hangingPunct="1">
              <a:spcBef>
                <a:spcPct val="0"/>
              </a:spcBef>
              <a:buNone/>
            </a:pPr>
            <a:r>
              <a:rPr lang="en-US" sz="1000" b="1" i="0" dirty="0">
                <a:latin typeface="Arial" charset="0"/>
                <a:cs typeface="Arial" charset="0"/>
              </a:rPr>
              <a:t>Note</a:t>
            </a:r>
          </a:p>
          <a:p>
            <a:pPr eaLnBrk="1" hangingPunct="1"/>
            <a:r>
              <a:rPr lang="en-US" sz="1000" b="0" dirty="0">
                <a:latin typeface="Arial" charset="0"/>
                <a:cs typeface="Arial" charset="0"/>
              </a:rPr>
              <a:t>Present slide</a:t>
            </a:r>
          </a:p>
          <a:p>
            <a:pPr eaLnBrk="1" hangingPunct="1"/>
            <a:endParaRPr lang="en-US" sz="1000" b="0" dirty="0">
              <a:latin typeface="Arial" charset="0"/>
              <a:cs typeface="Arial" charset="0"/>
            </a:endParaRPr>
          </a:p>
          <a:p>
            <a:pPr marL="0" indent="0" eaLnBrk="1" hangingPunct="1">
              <a:buNone/>
            </a:pPr>
            <a:r>
              <a:rPr lang="en-US" sz="1000" b="1" dirty="0">
                <a:latin typeface="Arial" charset="0"/>
                <a:cs typeface="Arial" charset="0"/>
              </a:rPr>
              <a:t>Reference</a:t>
            </a:r>
          </a:p>
          <a:p>
            <a:pPr marL="0" indent="0" eaLnBrk="1" hangingPunct="1">
              <a:buNone/>
            </a:pPr>
            <a:r>
              <a:rPr lang="en-US" sz="1000" dirty="0"/>
              <a:t>Fasenra Summary of Product Characteristics</a:t>
            </a:r>
            <a:r>
              <a:rPr lang="en-US" sz="1000" b="0" dirty="0">
                <a:latin typeface="Arial" charset="0"/>
                <a:cs typeface="Arial" charset="0"/>
              </a:rPr>
              <a:t>.</a:t>
            </a:r>
          </a:p>
          <a:p>
            <a:pPr marL="0" indent="0">
              <a:buFont typeface="Arial" panose="020B0604020202020204" pitchFamily="34" charset="0"/>
              <a:buNone/>
            </a:pPr>
            <a:endParaRPr lang="en-US" sz="1000" b="0" i="1" u="none" strike="noStrike" kern="1200" baseline="0" dirty="0">
              <a:solidFill>
                <a:schemeClr val="tx1"/>
              </a:solidFill>
              <a:latin typeface="Arial" pitchFamily="34" charset="0"/>
              <a:ea typeface="+mn-ea"/>
              <a:cs typeface="Arial" pitchFamily="34" charset="0"/>
            </a:endParaRPr>
          </a:p>
          <a:p>
            <a:pPr marL="0" indent="0">
              <a:buFont typeface="Arial" panose="020B0604020202020204" pitchFamily="34" charset="0"/>
              <a:buNone/>
            </a:pPr>
            <a:endParaRPr lang="en-US" sz="1000" b="1" i="0" u="none" strike="noStrike" kern="1200" baseline="0" dirty="0">
              <a:solidFill>
                <a:schemeClr val="tx1"/>
              </a:solidFill>
              <a:latin typeface="Arial" pitchFamily="34" charset="0"/>
              <a:ea typeface="+mn-ea"/>
              <a:cs typeface="Arial" pitchFamily="34" charset="0"/>
            </a:endParaRPr>
          </a:p>
          <a:p>
            <a:pPr marL="228600" lvl="1" indent="0">
              <a:buFont typeface="Arial" panose="020B0604020202020204" pitchFamily="34" charset="0"/>
              <a:buNone/>
            </a:pPr>
            <a:endParaRPr lang="en-US" dirty="0">
              <a:latin typeface="Arial" charset="0"/>
              <a:cs typeface="Arial" charset="0"/>
            </a:endParaRPr>
          </a:p>
        </p:txBody>
      </p:sp>
      <p:sp>
        <p:nvSpPr>
          <p:cNvPr id="6" name="Slide Number Placeholder 5"/>
          <p:cNvSpPr>
            <a:spLocks noGrp="1"/>
          </p:cNvSpPr>
          <p:nvPr>
            <p:ph type="sldNum" sz="quarter" idx="10"/>
          </p:nvPr>
        </p:nvSpPr>
        <p:spPr/>
        <p:txBody>
          <a:bodyPr/>
          <a:lstStyle/>
          <a:p>
            <a:pPr>
              <a:defRPr/>
            </a:pPr>
            <a:fld id="{6776C543-8303-4380-9636-34BB4BD3B4CB}" type="slidenum">
              <a:rPr lang="en-US" smtClean="0"/>
              <a:pPr>
                <a:defRPr/>
              </a:pPr>
              <a:t>39</a:t>
            </a:fld>
            <a:endParaRPr lang="en-US" dirty="0"/>
          </a:p>
        </p:txBody>
      </p:sp>
    </p:spTree>
    <p:extLst>
      <p:ext uri="{BB962C8B-B14F-4D97-AF65-F5344CB8AC3E}">
        <p14:creationId xmlns:p14="http://schemas.microsoft.com/office/powerpoint/2010/main" val="2156713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40</a:t>
            </a:fld>
            <a:endParaRPr lang="en-US" dirty="0"/>
          </a:p>
        </p:txBody>
      </p:sp>
    </p:spTree>
    <p:extLst>
      <p:ext uri="{BB962C8B-B14F-4D97-AF65-F5344CB8AC3E}">
        <p14:creationId xmlns:p14="http://schemas.microsoft.com/office/powerpoint/2010/main" val="366257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a:xfrm>
            <a:off x="685800" y="4473892"/>
            <a:ext cx="5486400" cy="4822508"/>
          </a:xfrm>
        </p:spPr>
        <p:txBody>
          <a:bodyPr/>
          <a:lstStyle/>
          <a:p>
            <a:pPr marL="0" indent="0">
              <a:buNone/>
            </a:pPr>
            <a:r>
              <a:rPr lang="en-US" sz="900" b="1" dirty="0"/>
              <a:t>Note:</a:t>
            </a:r>
          </a:p>
          <a:p>
            <a:pPr marL="0" indent="0">
              <a:buNone/>
            </a:pPr>
            <a:r>
              <a:rPr lang="en-US" sz="900" dirty="0"/>
              <a:t>Present slide.</a:t>
            </a:r>
          </a:p>
          <a:p>
            <a:pPr marL="0" indent="0">
              <a:buNone/>
            </a:pPr>
            <a:endParaRPr lang="en-US" sz="900" b="1" dirty="0"/>
          </a:p>
          <a:p>
            <a:pPr marL="0" indent="0">
              <a:buNone/>
            </a:pPr>
            <a:r>
              <a:rPr lang="en-US" sz="900" b="1" dirty="0"/>
              <a:t>Abbreviations:</a:t>
            </a:r>
          </a:p>
          <a:p>
            <a:pPr marL="0" indent="0">
              <a:buNone/>
            </a:pPr>
            <a:r>
              <a:rPr lang="en-US" sz="900" b="0" dirty="0"/>
              <a:t>EOS = eosinophil; OCS = oral corticosteroid; Q8W = every 8 weeks.</a:t>
            </a:r>
          </a:p>
          <a:p>
            <a:pPr marL="0" indent="0">
              <a:buNone/>
            </a:pPr>
            <a:endParaRPr lang="en-US" sz="900" b="1" dirty="0"/>
          </a:p>
          <a:p>
            <a:pPr marL="0" indent="0">
              <a:buNone/>
            </a:pPr>
            <a:r>
              <a:rPr lang="en-US" sz="900" b="1" dirty="0"/>
              <a:t>References:</a:t>
            </a:r>
          </a:p>
          <a:p>
            <a:pPr marL="228600" indent="-228600">
              <a:buAutoNum type="arabicPeriod"/>
            </a:pPr>
            <a:r>
              <a:rPr lang="en-US" sz="900" dirty="0"/>
              <a:t>Molfino NA et al. </a:t>
            </a:r>
            <a:r>
              <a:rPr lang="fr-FR" sz="900" i="1" dirty="0"/>
              <a:t>Clin </a:t>
            </a:r>
            <a:r>
              <a:rPr lang="fr-FR" sz="900" i="1" dirty="0" err="1"/>
              <a:t>Exp</a:t>
            </a:r>
            <a:r>
              <a:rPr lang="fr-FR" sz="900" i="1" dirty="0"/>
              <a:t> </a:t>
            </a:r>
            <a:r>
              <a:rPr lang="fr-FR" sz="900" i="1" dirty="0" err="1"/>
              <a:t>Allergy</a:t>
            </a:r>
            <a:r>
              <a:rPr lang="fr-FR" sz="900" dirty="0"/>
              <a:t>. 2011;42:712-737;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b="0" i="0" kern="1200" dirty="0">
                <a:solidFill>
                  <a:schemeClr val="tx1"/>
                </a:solidFill>
                <a:effectLst/>
                <a:latin typeface="+mn-lt"/>
                <a:ea typeface="+mn-ea"/>
                <a:cs typeface="+mn-cs"/>
              </a:rPr>
              <a:t>Tan L, </a:t>
            </a:r>
            <a:r>
              <a:rPr lang="en-US" sz="900" b="0" i="0" kern="1200" dirty="0" err="1">
                <a:solidFill>
                  <a:schemeClr val="tx1"/>
                </a:solidFill>
                <a:effectLst/>
                <a:latin typeface="+mn-lt"/>
                <a:ea typeface="+mn-ea"/>
                <a:cs typeface="+mn-cs"/>
              </a:rPr>
              <a:t>Bratt</a:t>
            </a:r>
            <a:r>
              <a:rPr lang="en-US" sz="900" b="0" i="0" kern="1200" dirty="0">
                <a:solidFill>
                  <a:schemeClr val="tx1"/>
                </a:solidFill>
                <a:effectLst/>
                <a:latin typeface="+mn-lt"/>
                <a:ea typeface="+mn-ea"/>
                <a:cs typeface="+mn-cs"/>
              </a:rPr>
              <a:t> J, </a:t>
            </a:r>
            <a:r>
              <a:rPr lang="en-US" sz="900" b="0" i="0" kern="1200" dirty="0" err="1">
                <a:solidFill>
                  <a:schemeClr val="tx1"/>
                </a:solidFill>
                <a:effectLst/>
                <a:latin typeface="+mn-lt"/>
                <a:ea typeface="+mn-ea"/>
                <a:cs typeface="+mn-cs"/>
              </a:rPr>
              <a:t>Godor</a:t>
            </a:r>
            <a:r>
              <a:rPr lang="en-US" sz="900" b="0" i="0" kern="1200" dirty="0">
                <a:solidFill>
                  <a:schemeClr val="tx1"/>
                </a:solidFill>
                <a:effectLst/>
                <a:latin typeface="+mn-lt"/>
                <a:ea typeface="+mn-ea"/>
                <a:cs typeface="+mn-cs"/>
              </a:rPr>
              <a:t> D, et al. </a:t>
            </a:r>
            <a:r>
              <a:rPr lang="en-US" sz="900" dirty="0"/>
              <a:t>Benralizumab: a unique IL-5 inhibitor for severe asthma. J Asthma Allergy 2016;9:71-81.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dirty="0"/>
              <a:t>Busse WW, Molfino NA, </a:t>
            </a:r>
            <a:r>
              <a:rPr lang="en-US" sz="900" dirty="0" err="1"/>
              <a:t>Kolbeck</a:t>
            </a:r>
            <a:r>
              <a:rPr lang="en-US" sz="900" dirty="0"/>
              <a:t> R. Interleukin-5 receptor-directed strategies. In: Lee JJ, Rosenberg </a:t>
            </a:r>
            <a:r>
              <a:rPr lang="en-US" sz="900" dirty="0" err="1"/>
              <a:t>HF,eds</a:t>
            </a:r>
            <a:r>
              <a:rPr lang="en-US" sz="900" dirty="0"/>
              <a:t>. Eosinophils in Health and Disease. London, UK: Academic Press; 2013: 587-591.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GB" sz="900" b="0" kern="1200" dirty="0" err="1">
                <a:solidFill>
                  <a:schemeClr val="tx1"/>
                </a:solidFill>
                <a:effectLst/>
                <a:latin typeface="+mn-lt"/>
                <a:ea typeface="+mn-ea"/>
                <a:cs typeface="+mn-cs"/>
              </a:rPr>
              <a:t>Busse</a:t>
            </a:r>
            <a:r>
              <a:rPr lang="en-GB" sz="900" b="0" kern="1200" dirty="0">
                <a:solidFill>
                  <a:schemeClr val="tx1"/>
                </a:solidFill>
                <a:effectLst/>
                <a:latin typeface="+mn-lt"/>
                <a:ea typeface="+mn-ea"/>
                <a:cs typeface="+mn-cs"/>
              </a:rPr>
              <a:t> WW, Bleecker ER, FitzGerald JM, et al. Long-term safety and efficacy of benralizumab in patients with severe, uncontrolled asthma: 1-year results from the BORA phase 3 extension trial [published online ahead of print November 7, 2018]. </a:t>
            </a:r>
            <a:r>
              <a:rPr lang="en-GB" sz="900" b="0" i="1" kern="1200" dirty="0">
                <a:solidFill>
                  <a:schemeClr val="tx1"/>
                </a:solidFill>
                <a:effectLst/>
                <a:latin typeface="+mn-lt"/>
                <a:ea typeface="+mn-ea"/>
                <a:cs typeface="+mn-cs"/>
              </a:rPr>
              <a:t>Lancet </a:t>
            </a:r>
            <a:r>
              <a:rPr lang="en-GB" sz="900" b="0" i="1" kern="1200" dirty="0" err="1">
                <a:solidFill>
                  <a:schemeClr val="tx1"/>
                </a:solidFill>
                <a:effectLst/>
                <a:latin typeface="+mn-lt"/>
                <a:ea typeface="+mn-ea"/>
                <a:cs typeface="+mn-cs"/>
              </a:rPr>
              <a:t>Respir</a:t>
            </a:r>
            <a:r>
              <a:rPr lang="en-GB" sz="900" b="0" i="1" kern="1200" dirty="0">
                <a:solidFill>
                  <a:schemeClr val="tx1"/>
                </a:solidFill>
                <a:effectLst/>
                <a:latin typeface="+mn-lt"/>
                <a:ea typeface="+mn-ea"/>
                <a:cs typeface="+mn-cs"/>
              </a:rPr>
              <a:t> Med</a:t>
            </a:r>
            <a:r>
              <a:rPr lang="en-GB" sz="900" b="0" kern="1200" dirty="0">
                <a:solidFill>
                  <a:schemeClr val="tx1"/>
                </a:solidFill>
                <a:effectLst/>
                <a:latin typeface="+mn-lt"/>
                <a:ea typeface="+mn-ea"/>
                <a:cs typeface="+mn-cs"/>
              </a:rPr>
              <a:t>. 2018. http://dx.doi.org/10.1016/S2213-2600(18)30406-5. Accessed November 8, 2018.</a:t>
            </a:r>
            <a:endParaRPr lang="en-US" sz="9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dirty="0"/>
              <a:t>Pham TH, </a:t>
            </a:r>
            <a:r>
              <a:rPr lang="en-US" sz="900" dirty="0" err="1"/>
              <a:t>Damera</a:t>
            </a:r>
            <a:r>
              <a:rPr lang="en-US" sz="900" dirty="0"/>
              <a:t> G, Newbold P, et al. Reductions in eosinophil biomarkers by benralizumab in patients with </a:t>
            </a:r>
            <a:r>
              <a:rPr lang="fr-FR" sz="900" dirty="0" err="1"/>
              <a:t>asthma</a:t>
            </a:r>
            <a:r>
              <a:rPr lang="fr-FR" sz="900" dirty="0"/>
              <a:t>. </a:t>
            </a:r>
            <a:r>
              <a:rPr lang="fr-FR" sz="900" i="1" dirty="0" err="1"/>
              <a:t>Respir</a:t>
            </a:r>
            <a:r>
              <a:rPr lang="fr-FR" sz="900" i="1" dirty="0"/>
              <a:t> Med</a:t>
            </a:r>
            <a:r>
              <a:rPr lang="fr-FR" sz="900" dirty="0"/>
              <a:t>. 2016;111:21-29.</a:t>
            </a:r>
            <a:endParaRPr lang="en-US" sz="900" dirty="0"/>
          </a:p>
          <a:p>
            <a:pPr marL="228600" indent="-228600">
              <a:buAutoNum type="arabicPeriod"/>
            </a:pPr>
            <a:r>
              <a:rPr lang="en-US" sz="900" dirty="0"/>
              <a:t>Bleecker ER, FitzGerald JM, </a:t>
            </a:r>
            <a:r>
              <a:rPr lang="en-US" sz="900" dirty="0" err="1"/>
              <a:t>Chanez</a:t>
            </a:r>
            <a:r>
              <a:rPr lang="en-US" sz="900" dirty="0"/>
              <a:t> P, et al. Efficacy and safety of benralizumab for patients with severe asthma uncontrolled with high-dosage inhaled corticosteroids and long-acting </a:t>
            </a:r>
            <a:r>
              <a:rPr lang="el-GR" sz="900" dirty="0"/>
              <a:t>β</a:t>
            </a:r>
            <a:r>
              <a:rPr lang="en-US" sz="900" baseline="-25000" dirty="0"/>
              <a:t>2</a:t>
            </a:r>
            <a:r>
              <a:rPr lang="en-US" sz="900" dirty="0"/>
              <a:t>-agonists (SIROCCO): a </a:t>
            </a:r>
            <a:r>
              <a:rPr lang="en-US" sz="900" dirty="0" err="1"/>
              <a:t>randomised</a:t>
            </a:r>
            <a:r>
              <a:rPr lang="en-US" sz="900" dirty="0"/>
              <a:t>, </a:t>
            </a:r>
            <a:r>
              <a:rPr lang="en-US" sz="900" dirty="0" err="1"/>
              <a:t>multicentre</a:t>
            </a:r>
            <a:r>
              <a:rPr lang="en-US" sz="900" dirty="0"/>
              <a:t>, placebo‑controlled phase 3 trial. </a:t>
            </a:r>
            <a:r>
              <a:rPr lang="en-US" sz="900" i="1" dirty="0"/>
              <a:t>Lancet</a:t>
            </a:r>
            <a:r>
              <a:rPr lang="en-US" sz="900" dirty="0"/>
              <a:t>. 2016;388:2115-2127.</a:t>
            </a:r>
            <a:endParaRPr lang="en-US" sz="900" dirty="0">
              <a:cs typeface="Arial" panose="020B0604020202020204" pitchFamily="34" charset="0"/>
            </a:endParaRPr>
          </a:p>
          <a:p>
            <a:pPr marL="228600" indent="-228600">
              <a:buAutoNum type="arabicPeriod"/>
            </a:pPr>
            <a:r>
              <a:rPr lang="en-US" sz="9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a:t>
            </a:r>
            <a:r>
              <a:rPr lang="en-US" sz="900" b="0" kern="1200" dirty="0" err="1">
                <a:solidFill>
                  <a:schemeClr val="tx1"/>
                </a:solidFill>
                <a:effectLst/>
                <a:latin typeface="+mn-lt"/>
                <a:ea typeface="+mn-ea"/>
                <a:cs typeface="+mn-cs"/>
              </a:rPr>
              <a:t>randomised</a:t>
            </a:r>
            <a:r>
              <a:rPr lang="en-US" sz="900" b="0" kern="1200" dirty="0">
                <a:solidFill>
                  <a:schemeClr val="tx1"/>
                </a:solidFill>
                <a:effectLst/>
                <a:latin typeface="+mn-lt"/>
                <a:ea typeface="+mn-ea"/>
                <a:cs typeface="+mn-cs"/>
              </a:rPr>
              <a:t>, double-blind, placebo-controlled phase 3 trial. </a:t>
            </a:r>
            <a:r>
              <a:rPr lang="en-US" sz="900" b="0" i="1" kern="1200" dirty="0">
                <a:solidFill>
                  <a:schemeClr val="tx1"/>
                </a:solidFill>
                <a:effectLst/>
                <a:latin typeface="+mn-lt"/>
                <a:ea typeface="+mn-ea"/>
                <a:cs typeface="+mn-cs"/>
              </a:rPr>
              <a:t>Lancet</a:t>
            </a:r>
            <a:r>
              <a:rPr lang="en-US" sz="9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b="0" kern="1200" dirty="0">
                <a:solidFill>
                  <a:schemeClr val="tx1"/>
                </a:solidFill>
                <a:effectLst/>
                <a:latin typeface="+mn-lt"/>
                <a:ea typeface="+mn-ea"/>
                <a:cs typeface="+mn-cs"/>
              </a:rPr>
              <a:t>Nair P, Wenzel S, Rabe KF, et al.  Oral </a:t>
            </a:r>
            <a:r>
              <a:rPr lang="en-US" sz="900" dirty="0"/>
              <a:t>glucocorticoid</a:t>
            </a:r>
            <a:r>
              <a:rPr lang="en-US" sz="900" b="0" kern="1200" dirty="0">
                <a:solidFill>
                  <a:schemeClr val="tx1"/>
                </a:solidFill>
                <a:effectLst/>
                <a:latin typeface="+mn-lt"/>
                <a:ea typeface="+mn-ea"/>
                <a:cs typeface="+mn-cs"/>
              </a:rPr>
              <a:t>-sparing effect of benralizumab in severe asthma. </a:t>
            </a:r>
            <a:r>
              <a:rPr lang="en-US" sz="900" b="0" i="1" kern="1200" dirty="0">
                <a:solidFill>
                  <a:schemeClr val="tx1"/>
                </a:solidFill>
                <a:effectLst/>
                <a:latin typeface="+mn-lt"/>
                <a:ea typeface="+mn-ea"/>
                <a:cs typeface="+mn-cs"/>
              </a:rPr>
              <a:t>N </a:t>
            </a:r>
            <a:r>
              <a:rPr lang="en-US" sz="900" b="0" i="1" kern="1200" dirty="0" err="1">
                <a:solidFill>
                  <a:schemeClr val="tx1"/>
                </a:solidFill>
                <a:effectLst/>
                <a:latin typeface="+mn-lt"/>
                <a:ea typeface="+mn-ea"/>
                <a:cs typeface="+mn-cs"/>
              </a:rPr>
              <a:t>Engl</a:t>
            </a:r>
            <a:r>
              <a:rPr lang="en-US" sz="900" b="0" i="1" kern="1200" dirty="0">
                <a:solidFill>
                  <a:schemeClr val="tx1"/>
                </a:solidFill>
                <a:effectLst/>
                <a:latin typeface="+mn-lt"/>
                <a:ea typeface="+mn-ea"/>
                <a:cs typeface="+mn-cs"/>
              </a:rPr>
              <a:t> J Med</a:t>
            </a:r>
            <a:r>
              <a:rPr lang="en-US" sz="900" b="0" kern="1200" dirty="0">
                <a:solidFill>
                  <a:schemeClr val="tx1"/>
                </a:solidFill>
                <a:effectLst/>
                <a:latin typeface="+mn-lt"/>
                <a:ea typeface="+mn-ea"/>
                <a:cs typeface="+mn-cs"/>
              </a:rPr>
              <a:t>. 2017;376:2448-2458. </a:t>
            </a:r>
            <a:endParaRPr lang="en-US" sz="900" dirty="0"/>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41</a:t>
            </a:fld>
            <a:endParaRPr lang="en-US" dirty="0"/>
          </a:p>
        </p:txBody>
      </p:sp>
    </p:spTree>
    <p:extLst>
      <p:ext uri="{BB962C8B-B14F-4D97-AF65-F5344CB8AC3E}">
        <p14:creationId xmlns:p14="http://schemas.microsoft.com/office/powerpoint/2010/main" val="351050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8120" y="4363831"/>
            <a:ext cx="6385560" cy="4878553"/>
          </a:xfrm>
        </p:spPr>
        <p:txBody>
          <a:bodyPr/>
          <a:lstStyle/>
          <a:p>
            <a:pPr marL="0" indent="0">
              <a:buNone/>
            </a:pPr>
            <a:r>
              <a:rPr lang="en-US" b="1" dirty="0"/>
              <a:t>Notes:</a:t>
            </a:r>
          </a:p>
          <a:p>
            <a:pPr marL="0" indent="0">
              <a:buNone/>
            </a:pPr>
            <a:r>
              <a:rPr lang="en-US" b="1" dirty="0"/>
              <a:t>Benralizumab Description</a:t>
            </a:r>
          </a:p>
          <a:p>
            <a:pPr marL="0" indent="0">
              <a:buNone/>
            </a:pPr>
            <a:r>
              <a:rPr lang="en-GB" b="0" kern="1200" dirty="0">
                <a:solidFill>
                  <a:schemeClr val="tx1"/>
                </a:solidFill>
                <a:effectLst/>
                <a:latin typeface="+mn-lt"/>
                <a:ea typeface="+mn-ea"/>
                <a:cs typeface="+mn-cs"/>
              </a:rPr>
              <a:t>Benralizumab is a humanized afucosylated (IgG</a:t>
            </a:r>
            <a:r>
              <a:rPr lang="en-GB" b="0" kern="1200" baseline="-25000" dirty="0">
                <a:solidFill>
                  <a:schemeClr val="tx1"/>
                </a:solidFill>
                <a:effectLst/>
                <a:latin typeface="+mn-lt"/>
                <a:ea typeface="+mn-ea"/>
                <a:cs typeface="+mn-cs"/>
              </a:rPr>
              <a:t>1</a:t>
            </a:r>
            <a:r>
              <a:rPr lang="en-GB" b="0" kern="1200" dirty="0">
                <a:solidFill>
                  <a:schemeClr val="tx1"/>
                </a:solidFill>
                <a:effectLst/>
                <a:latin typeface="+mn-lt"/>
                <a:ea typeface="+mn-ea"/>
                <a:cs typeface="+mn-cs"/>
              </a:rPr>
              <a:t>)</a:t>
            </a:r>
            <a:r>
              <a:rPr lang="en-GB" b="1" kern="1200" dirty="0">
                <a:solidFill>
                  <a:schemeClr val="tx1"/>
                </a:solidFill>
                <a:effectLst/>
                <a:latin typeface="+mn-lt"/>
                <a:ea typeface="+mn-ea"/>
                <a:cs typeface="+mn-cs"/>
              </a:rPr>
              <a:t> anti‑interleukin‑5 receptor </a:t>
            </a:r>
            <a:r>
              <a:rPr lang="en-GB" b="1" kern="1200" dirty="0">
                <a:solidFill>
                  <a:schemeClr val="tx1"/>
                </a:solidFill>
                <a:effectLst/>
                <a:latin typeface="+mn-lt"/>
                <a:ea typeface="+mn-ea"/>
                <a:cs typeface="+mn-cs"/>
                <a:sym typeface="Symbol" panose="05050102010706020507" pitchFamily="18" charset="2"/>
              </a:rPr>
              <a:t></a:t>
            </a:r>
            <a:r>
              <a:rPr lang="en-GB" b="1" kern="1200" dirty="0">
                <a:solidFill>
                  <a:schemeClr val="tx1"/>
                </a:solidFill>
                <a:effectLst/>
                <a:latin typeface="+mn-lt"/>
                <a:ea typeface="+mn-ea"/>
                <a:cs typeface="+mn-cs"/>
              </a:rPr>
              <a:t> monoclonal antibody</a:t>
            </a:r>
            <a:r>
              <a:rPr lang="en-GB" b="0" kern="1200" dirty="0">
                <a:solidFill>
                  <a:schemeClr val="tx1"/>
                </a:solidFill>
                <a:effectLst/>
                <a:latin typeface="+mn-lt"/>
                <a:ea typeface="+mn-ea"/>
                <a:cs typeface="+mn-cs"/>
              </a:rPr>
              <a:t>.</a:t>
            </a:r>
            <a:r>
              <a:rPr lang="en-GB" b="0" kern="1200" baseline="30000" dirty="0">
                <a:solidFill>
                  <a:schemeClr val="tx1"/>
                </a:solidFill>
                <a:effectLst/>
                <a:latin typeface="+mn-lt"/>
                <a:ea typeface="+mn-ea"/>
                <a:cs typeface="+mn-cs"/>
              </a:rPr>
              <a:t>2,</a:t>
            </a:r>
            <a:r>
              <a:rPr lang="en-GB" baseline="30000" dirty="0"/>
              <a:t>5</a:t>
            </a:r>
            <a:r>
              <a:rPr lang="en-GB" b="0" kern="1200" baseline="30000" dirty="0">
                <a:solidFill>
                  <a:schemeClr val="tx1"/>
                </a:solidFill>
                <a:effectLst/>
                <a:latin typeface="+mn-lt"/>
                <a:ea typeface="+mn-ea"/>
                <a:cs typeface="+mn-cs"/>
              </a:rPr>
              <a:t>,10</a:t>
            </a:r>
            <a:r>
              <a:rPr lang="en-GB" b="0" kern="1200" dirty="0">
                <a:solidFill>
                  <a:schemeClr val="tx1"/>
                </a:solidFill>
                <a:effectLst/>
                <a:latin typeface="+mn-lt"/>
                <a:ea typeface="+mn-ea"/>
                <a:cs typeface="+mn-cs"/>
              </a:rPr>
              <a:t> The IL‑5 receptor </a:t>
            </a:r>
            <a:r>
              <a:rPr lang="en-GB" b="0" kern="1200" dirty="0">
                <a:solidFill>
                  <a:schemeClr val="tx1"/>
                </a:solidFill>
                <a:effectLst/>
                <a:latin typeface="+mn-lt"/>
                <a:ea typeface="+mn-ea"/>
                <a:cs typeface="+mn-cs"/>
                <a:sym typeface="Symbol" panose="05050102010706020507" pitchFamily="18" charset="2"/>
              </a:rPr>
              <a:t></a:t>
            </a:r>
            <a:r>
              <a:rPr lang="en-GB" b="0" kern="1200" dirty="0">
                <a:solidFill>
                  <a:schemeClr val="tx1"/>
                </a:solidFill>
                <a:effectLst/>
                <a:latin typeface="+mn-lt"/>
                <a:ea typeface="+mn-ea"/>
                <a:cs typeface="+mn-cs"/>
              </a:rPr>
              <a:t> is predominantly expressed on eosinophils and basophils.</a:t>
            </a:r>
            <a:r>
              <a:rPr lang="en-GB" b="0" kern="1200" baseline="30000" dirty="0">
                <a:solidFill>
                  <a:schemeClr val="tx1"/>
                </a:solidFill>
                <a:effectLst/>
                <a:latin typeface="+mn-lt"/>
                <a:ea typeface="+mn-ea"/>
                <a:cs typeface="+mn-cs"/>
              </a:rPr>
              <a:t>1</a:t>
            </a:r>
            <a:r>
              <a:rPr lang="en-GB" b="0" kern="1200" dirty="0">
                <a:solidFill>
                  <a:schemeClr val="tx1"/>
                </a:solidFill>
                <a:effectLst/>
                <a:latin typeface="+mn-lt"/>
                <a:ea typeface="+mn-ea"/>
                <a:cs typeface="+mn-cs"/>
              </a:rPr>
              <a:t> Afucosylation of the Fc portion of the benralizumab antibody increases its affinity for the Fc receptor on natural killer cells and facilitates </a:t>
            </a:r>
            <a:r>
              <a:rPr lang="en-GB" b="1" kern="1200" dirty="0">
                <a:solidFill>
                  <a:schemeClr val="tx1"/>
                </a:solidFill>
                <a:effectLst/>
                <a:latin typeface="+mn-lt"/>
                <a:ea typeface="+mn-ea"/>
                <a:cs typeface="+mn-cs"/>
              </a:rPr>
              <a:t>enhanced antibody‐dependent cell mediated cytotoxicity (ADCC)</a:t>
            </a:r>
            <a:r>
              <a:rPr lang="en-GB" kern="1200" baseline="30000" dirty="0">
                <a:solidFill>
                  <a:schemeClr val="tx1"/>
                </a:solidFill>
                <a:effectLst/>
                <a:latin typeface="+mn-lt"/>
                <a:ea typeface="+mn-ea"/>
                <a:cs typeface="+mn-cs"/>
              </a:rPr>
              <a:t>2,</a:t>
            </a:r>
            <a:r>
              <a:rPr lang="en-GB" baseline="30000" dirty="0"/>
              <a:t>5</a:t>
            </a:r>
            <a:r>
              <a:rPr lang="en-GB" b="0" kern="1200" baseline="30000" dirty="0">
                <a:solidFill>
                  <a:schemeClr val="tx1"/>
                </a:solidFill>
                <a:effectLst/>
                <a:latin typeface="+mn-lt"/>
                <a:ea typeface="+mn-ea"/>
                <a:cs typeface="+mn-cs"/>
              </a:rPr>
              <a:t>, 8,10</a:t>
            </a:r>
            <a:endParaRPr lang="en-US" dirty="0"/>
          </a:p>
          <a:p>
            <a:pPr marL="171450" indent="-171450"/>
            <a:r>
              <a:rPr lang="en-US" dirty="0"/>
              <a:t>Benralizumab recruits natural killer cells to eosinophil (and basophil) targets that directly induce apoptosis via enhanced ADCC. This results without the release of toxic mediators such as eosinophil cationic protein (ECP) or eosinophil-derived neurotoxin (EDN)</a:t>
            </a:r>
            <a:r>
              <a:rPr lang="en-US" baseline="30000" dirty="0"/>
              <a:t>2,5,6,10 </a:t>
            </a:r>
          </a:p>
          <a:p>
            <a:pPr marL="171450" indent="-171450"/>
            <a:r>
              <a:rPr lang="en-US" dirty="0"/>
              <a:t>Benralizumab induces direct, rapid, and near complete depletion of eosinophils in the blood; sampling of airway tissue, sputum, and bone marrow has confirmed near complete depletion in these relevant tissue compartments as well</a:t>
            </a:r>
            <a:r>
              <a:rPr lang="en-US" baseline="30000" dirty="0"/>
              <a:t>6-11</a:t>
            </a:r>
          </a:p>
          <a:p>
            <a:pPr marL="171450" indent="-171450"/>
            <a:r>
              <a:rPr lang="en-US" dirty="0"/>
              <a:t>Depletion of eosinophils is reversible following cessation of benralizumab therapy</a:t>
            </a:r>
            <a:r>
              <a:rPr lang="en-US" baseline="30000" dirty="0"/>
              <a:t>12</a:t>
            </a:r>
          </a:p>
          <a:p>
            <a:pPr marL="0" indent="0">
              <a:buNone/>
            </a:pPr>
            <a:r>
              <a:rPr lang="en-US" sz="700" b="1" dirty="0"/>
              <a:t>References:</a:t>
            </a:r>
          </a:p>
          <a:p>
            <a:pPr marL="228600" indent="-228600">
              <a:spcBef>
                <a:spcPts val="0"/>
              </a:spcBef>
              <a:buAutoNum type="arabicPeriod"/>
            </a:pPr>
            <a:r>
              <a:rPr lang="en-US" sz="700" dirty="0"/>
              <a:t>Kolbeck R, Kozhich A, Koike M, et al. MEDI-563, a humanized anti-IL-5 receptor mAb with enhance antibody-dependent cell mediated cytotoxicity function</a:t>
            </a:r>
            <a:r>
              <a:rPr lang="en-US" sz="700" i="1" dirty="0"/>
              <a:t>. J Allergy Clin Immunol</a:t>
            </a:r>
            <a:r>
              <a:rPr lang="en-US" sz="700" dirty="0"/>
              <a:t>. 2010;125:1344-1353.</a:t>
            </a:r>
          </a:p>
          <a:p>
            <a:pPr marL="228600" indent="-228600">
              <a:spcBef>
                <a:spcPts val="0"/>
              </a:spcBef>
              <a:buAutoNum type="arabicPeriod"/>
            </a:pPr>
            <a:r>
              <a:rPr lang="en-US" sz="700" dirty="0"/>
              <a:t>Laviolette M, Gossage DL, Gauvreau G, et al.  Effects of benralizumab on airway eosinophils in asthmatic patients with sputum eosinophilia. </a:t>
            </a:r>
            <a:r>
              <a:rPr lang="en-US" sz="700" i="1" dirty="0"/>
              <a:t>J Allergy Clin Immunol.</a:t>
            </a:r>
            <a:r>
              <a:rPr lang="en-US" sz="700" dirty="0"/>
              <a:t> 2013;132:1086-1096.</a:t>
            </a:r>
          </a:p>
          <a:p>
            <a:pPr marL="228600" indent="-228600">
              <a:spcBef>
                <a:spcPts val="0"/>
              </a:spcBef>
              <a:buAutoNum type="arabicPeriod"/>
            </a:pPr>
            <a:r>
              <a:rPr lang="en-US" sz="700" b="0" i="0" kern="1200" dirty="0">
                <a:solidFill>
                  <a:schemeClr val="tx1"/>
                </a:solidFill>
                <a:effectLst/>
                <a:latin typeface="+mn-lt"/>
                <a:ea typeface="+mn-ea"/>
                <a:cs typeface="+mn-cs"/>
              </a:rPr>
              <a:t>Dagher R, Copenhaver A, Hanna R, et al. Investigation of natural killer cell-mediated eosinophil apoptosis by benralizumab [poster]. Presented at: International Eosinophil Society </a:t>
            </a:r>
            <a:r>
              <a:rPr lang="en-US" sz="700" b="0" i="0" strike="sngStrike" kern="1200" dirty="0">
                <a:solidFill>
                  <a:schemeClr val="tx1"/>
                </a:solidFill>
                <a:effectLst/>
                <a:latin typeface="+mn-lt"/>
                <a:ea typeface="+mn-ea"/>
                <a:cs typeface="+mn-cs"/>
              </a:rPr>
              <a:t>-</a:t>
            </a:r>
            <a:r>
              <a:rPr lang="en-US" sz="700" b="0" i="0" kern="1200" dirty="0">
                <a:solidFill>
                  <a:schemeClr val="tx1"/>
                </a:solidFill>
                <a:effectLst/>
                <a:latin typeface="+mn-lt"/>
                <a:ea typeface="+mn-ea"/>
                <a:cs typeface="+mn-cs"/>
              </a:rPr>
              <a:t>10th Biennial Symposium; July 19-23, 2017; Gothenburg, Sweden.</a:t>
            </a:r>
          </a:p>
          <a:p>
            <a:pPr marL="228600" indent="-228600">
              <a:spcBef>
                <a:spcPts val="0"/>
              </a:spcBef>
              <a:buAutoNum type="arabicPeriod"/>
            </a:pPr>
            <a:r>
              <a:rPr lang="en-US" sz="700" b="0" i="0" kern="1200" dirty="0">
                <a:solidFill>
                  <a:schemeClr val="tx1"/>
                </a:solidFill>
                <a:effectLst/>
                <a:latin typeface="+mn-lt"/>
                <a:ea typeface="+mn-ea"/>
                <a:cs typeface="+mn-cs"/>
              </a:rPr>
              <a:t>Tan L, Bratt J, Godor D, et al. </a:t>
            </a:r>
            <a:r>
              <a:rPr lang="en-US" sz="700" dirty="0"/>
              <a:t>Benralizumab: a unique IL-5 inhibitor for severe asthma. J Asthma Allergy 2016;9:71-81.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dirty="0"/>
              <a:t>Busse WW, Molfino NA, Kolbeck R. Interleukin-5 receptor-directed strategies. In: Lee JJ, Rosenberg </a:t>
            </a:r>
            <a:r>
              <a:rPr lang="en-US" sz="700" dirty="0" err="1"/>
              <a:t>HF,eds</a:t>
            </a:r>
            <a:r>
              <a:rPr lang="en-US" sz="700" dirty="0"/>
              <a:t>. Eosinophils in Health and Disease. London, UK: Academic Press; 2013: 587-591.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 acting </a:t>
            </a:r>
            <a:r>
              <a:rPr lang="en-US" sz="700" b="0" kern="1200" dirty="0">
                <a:solidFill>
                  <a:schemeClr val="tx1"/>
                </a:solidFill>
                <a:effectLst/>
                <a:latin typeface="+mn-lt"/>
                <a:ea typeface="+mn-ea"/>
                <a:cs typeface="+mn-cs"/>
                <a:sym typeface="Symbol" panose="05050102010706020507" pitchFamily="18" charset="2"/>
              </a:rPr>
              <a:t></a:t>
            </a:r>
            <a:r>
              <a:rPr lang="en-US" sz="700" b="0" kern="1200" dirty="0">
                <a:solidFill>
                  <a:schemeClr val="tx1"/>
                </a:solidFill>
                <a:effectLst/>
                <a:latin typeface="+mn-lt"/>
                <a:ea typeface="+mn-ea"/>
                <a:cs typeface="+mn-cs"/>
              </a:rPr>
              <a:t>2-agonists (SIROCCO): a randomized, multicenter, placebo-controlled phase 3 trial. </a:t>
            </a:r>
            <a:r>
              <a:rPr lang="en-US" sz="700" b="0" i="1" kern="1200" dirty="0">
                <a:solidFill>
                  <a:schemeClr val="tx1"/>
                </a:solidFill>
                <a:effectLst/>
                <a:latin typeface="+mn-lt"/>
                <a:ea typeface="+mn-ea"/>
                <a:cs typeface="+mn-cs"/>
              </a:rPr>
              <a:t>Lancet</a:t>
            </a:r>
            <a:r>
              <a:rPr lang="en-US" sz="700" b="0" kern="1200" dirty="0">
                <a:solidFill>
                  <a:schemeClr val="tx1"/>
                </a:solidFill>
                <a:effectLst/>
                <a:latin typeface="+mn-lt"/>
                <a:ea typeface="+mn-ea"/>
                <a:cs typeface="+mn-cs"/>
              </a:rPr>
              <a:t>. 2016;388:2115-2127.</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b="0" kern="1200" dirty="0">
                <a:solidFill>
                  <a:schemeClr val="tx1"/>
                </a:solidFill>
                <a:effectLst/>
                <a:latin typeface="+mn-lt"/>
                <a:ea typeface="+mn-ea"/>
                <a:cs typeface="+mn-cs"/>
              </a:rPr>
              <a:t>FitzGerald JM, Bleeker ER, Nair P, et al. Benralizumab, an anti-interleukin-5 receptor monoclonal antibody, as add-on treatment for patients with severe, uncontrolled, eosinophilic asthma (CALIMA): a randomized, double-blind, placebo-controlled phase 3 trial. </a:t>
            </a:r>
            <a:r>
              <a:rPr lang="en-US" sz="700" b="0" i="1" kern="1200" dirty="0">
                <a:solidFill>
                  <a:schemeClr val="tx1"/>
                </a:solidFill>
                <a:effectLst/>
                <a:latin typeface="+mn-lt"/>
                <a:ea typeface="+mn-ea"/>
                <a:cs typeface="+mn-cs"/>
              </a:rPr>
              <a:t>Lancet</a:t>
            </a:r>
            <a:r>
              <a:rPr lang="en-US" sz="7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en-US" sz="700" b="0" kern="1200" dirty="0">
                <a:solidFill>
                  <a:schemeClr val="tx1"/>
                </a:solidFill>
                <a:effectLst/>
                <a:latin typeface="+mn-lt"/>
                <a:ea typeface="+mn-ea"/>
                <a:cs typeface="+mn-cs"/>
              </a:rPr>
              <a:t>Busse WW, </a:t>
            </a:r>
            <a:r>
              <a:rPr lang="en-US" sz="700" b="0" kern="1200" dirty="0" err="1">
                <a:solidFill>
                  <a:schemeClr val="tx1"/>
                </a:solidFill>
                <a:effectLst/>
                <a:latin typeface="+mn-lt"/>
                <a:ea typeface="+mn-ea"/>
                <a:cs typeface="+mn-cs"/>
              </a:rPr>
              <a:t>Katial</a:t>
            </a:r>
            <a:r>
              <a:rPr lang="en-US" sz="700" b="0" kern="1200" dirty="0">
                <a:solidFill>
                  <a:schemeClr val="tx1"/>
                </a:solidFill>
                <a:effectLst/>
                <a:latin typeface="+mn-lt"/>
                <a:ea typeface="+mn-ea"/>
                <a:cs typeface="+mn-cs"/>
              </a:rPr>
              <a:t> R, Gossage D, et al. Safety profile, pharmacokinetics, and biologic activity of MEDI-563, an anti–IL-5 receptor α antibody, in a phase I study of subjects with mild asthma. </a:t>
            </a:r>
            <a:r>
              <a:rPr lang="en-US" sz="700" b="0" i="1" kern="1200" dirty="0">
                <a:solidFill>
                  <a:schemeClr val="tx1"/>
                </a:solidFill>
                <a:effectLst/>
                <a:latin typeface="+mn-lt"/>
                <a:ea typeface="+mn-ea"/>
                <a:cs typeface="+mn-cs"/>
              </a:rPr>
              <a:t>J Allergy </a:t>
            </a:r>
            <a:r>
              <a:rPr lang="en-US" sz="700" b="0" i="1" kern="1200" dirty="0" err="1">
                <a:solidFill>
                  <a:schemeClr val="tx1"/>
                </a:solidFill>
                <a:effectLst/>
                <a:latin typeface="+mn-lt"/>
                <a:ea typeface="+mn-ea"/>
                <a:cs typeface="+mn-cs"/>
              </a:rPr>
              <a:t>Clin</a:t>
            </a:r>
            <a:r>
              <a:rPr lang="en-US" sz="700" b="0" i="1" kern="1200" dirty="0">
                <a:solidFill>
                  <a:schemeClr val="tx1"/>
                </a:solidFill>
                <a:effectLst/>
                <a:latin typeface="+mn-lt"/>
                <a:ea typeface="+mn-ea"/>
                <a:cs typeface="+mn-cs"/>
              </a:rPr>
              <a:t> Immunol</a:t>
            </a:r>
            <a:r>
              <a:rPr lang="en-US" sz="700" b="0" kern="1200" dirty="0">
                <a:solidFill>
                  <a:schemeClr val="tx1"/>
                </a:solidFill>
                <a:effectLst/>
                <a:latin typeface="+mn-lt"/>
                <a:ea typeface="+mn-ea"/>
                <a:cs typeface="+mn-cs"/>
              </a:rPr>
              <a:t>. 2010;125:1237-1244.</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Laviolette M, Gossage DL, </a:t>
            </a:r>
            <a:r>
              <a:rPr lang="en-US" sz="700" b="0" kern="1200" dirty="0" err="1">
                <a:solidFill>
                  <a:schemeClr val="tx1"/>
                </a:solidFill>
                <a:effectLst/>
                <a:latin typeface="+mn-lt"/>
                <a:ea typeface="+mn-ea"/>
                <a:cs typeface="+mn-cs"/>
              </a:rPr>
              <a:t>Gauvreau</a:t>
            </a:r>
            <a:r>
              <a:rPr lang="en-US" sz="700" b="0" kern="1200" dirty="0">
                <a:solidFill>
                  <a:schemeClr val="tx1"/>
                </a:solidFill>
                <a:effectLst/>
                <a:latin typeface="+mn-lt"/>
                <a:ea typeface="+mn-ea"/>
                <a:cs typeface="+mn-cs"/>
              </a:rPr>
              <a:t> G, et al. Effects of benralizumab on airway eosinophils in asthma with sputum eosinophilia. </a:t>
            </a:r>
            <a:r>
              <a:rPr lang="en-US" sz="700" b="0" i="1" kern="1200" dirty="0">
                <a:solidFill>
                  <a:schemeClr val="tx1"/>
                </a:solidFill>
                <a:effectLst/>
                <a:latin typeface="+mn-lt"/>
                <a:ea typeface="+mn-ea"/>
                <a:cs typeface="+mn-cs"/>
              </a:rPr>
              <a:t>J Allergy </a:t>
            </a:r>
            <a:r>
              <a:rPr lang="en-US" sz="700" b="0" i="1" kern="1200" dirty="0" err="1">
                <a:solidFill>
                  <a:schemeClr val="tx1"/>
                </a:solidFill>
                <a:effectLst/>
                <a:latin typeface="+mn-lt"/>
                <a:ea typeface="+mn-ea"/>
                <a:cs typeface="+mn-cs"/>
              </a:rPr>
              <a:t>Clin</a:t>
            </a:r>
            <a:r>
              <a:rPr lang="en-US" sz="700" b="0" i="1" kern="1200" dirty="0">
                <a:solidFill>
                  <a:schemeClr val="tx1"/>
                </a:solidFill>
                <a:effectLst/>
                <a:latin typeface="+mn-lt"/>
                <a:ea typeface="+mn-ea"/>
                <a:cs typeface="+mn-cs"/>
              </a:rPr>
              <a:t> Immunol.</a:t>
            </a:r>
            <a:r>
              <a:rPr lang="en-US" sz="700" b="0" kern="1200" dirty="0">
                <a:solidFill>
                  <a:schemeClr val="tx1"/>
                </a:solidFill>
                <a:effectLst/>
                <a:latin typeface="+mn-lt"/>
                <a:ea typeface="+mn-ea"/>
                <a:cs typeface="+mn-cs"/>
              </a:rPr>
              <a:t> 2013;132:1086-1096.</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Pham TH, </a:t>
            </a:r>
            <a:r>
              <a:rPr lang="en-US" sz="700" b="0" kern="1200" dirty="0" err="1">
                <a:solidFill>
                  <a:schemeClr val="tx1"/>
                </a:solidFill>
                <a:effectLst/>
                <a:latin typeface="+mn-lt"/>
                <a:ea typeface="+mn-ea"/>
                <a:cs typeface="+mn-cs"/>
              </a:rPr>
              <a:t>Damera</a:t>
            </a:r>
            <a:r>
              <a:rPr lang="en-US" sz="700" b="0" kern="1200" dirty="0">
                <a:solidFill>
                  <a:schemeClr val="tx1"/>
                </a:solidFill>
                <a:effectLst/>
                <a:latin typeface="+mn-lt"/>
                <a:ea typeface="+mn-ea"/>
                <a:cs typeface="+mn-cs"/>
              </a:rPr>
              <a:t> G, Newbold P, et al. Reductions in eosinophil biomarkers by benralizumab in patients with asthma. </a:t>
            </a:r>
            <a:r>
              <a:rPr lang="en-US" sz="700" b="0" i="1" kern="1200" dirty="0" err="1">
                <a:solidFill>
                  <a:schemeClr val="tx1"/>
                </a:solidFill>
                <a:effectLst/>
                <a:latin typeface="+mn-lt"/>
                <a:ea typeface="+mn-ea"/>
                <a:cs typeface="+mn-cs"/>
              </a:rPr>
              <a:t>Respir</a:t>
            </a:r>
            <a:r>
              <a:rPr lang="en-US" sz="700" b="0" i="1" kern="1200" dirty="0">
                <a:solidFill>
                  <a:schemeClr val="tx1"/>
                </a:solidFill>
                <a:effectLst/>
                <a:latin typeface="+mn-lt"/>
                <a:ea typeface="+mn-ea"/>
                <a:cs typeface="+mn-cs"/>
              </a:rPr>
              <a:t> Med</a:t>
            </a:r>
            <a:r>
              <a:rPr lang="en-US" sz="700" b="0" kern="1200" dirty="0">
                <a:solidFill>
                  <a:schemeClr val="tx1"/>
                </a:solidFill>
                <a:effectLst/>
                <a:latin typeface="+mn-lt"/>
                <a:ea typeface="+mn-ea"/>
                <a:cs typeface="+mn-cs"/>
              </a:rPr>
              <a:t>. 2016;111:21-29.</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Nair P, Wenzel S, Rabe KF, et al. Oral glucocorticoid-sparing effect of benralizumab in severe asthma [supplementary appendix]. </a:t>
            </a:r>
            <a:r>
              <a:rPr lang="en-US" sz="700" b="0" i="1" kern="1200" dirty="0">
                <a:solidFill>
                  <a:schemeClr val="tx1"/>
                </a:solidFill>
                <a:effectLst/>
                <a:latin typeface="+mn-lt"/>
                <a:ea typeface="+mn-ea"/>
                <a:cs typeface="+mn-cs"/>
              </a:rPr>
              <a:t>N </a:t>
            </a:r>
            <a:r>
              <a:rPr lang="en-US" sz="700" b="0" i="1" kern="1200" dirty="0" err="1">
                <a:solidFill>
                  <a:schemeClr val="tx1"/>
                </a:solidFill>
                <a:effectLst/>
                <a:latin typeface="+mn-lt"/>
                <a:ea typeface="+mn-ea"/>
                <a:cs typeface="+mn-cs"/>
              </a:rPr>
              <a:t>Engl</a:t>
            </a:r>
            <a:r>
              <a:rPr lang="en-US" sz="700" b="0" i="1" kern="1200" dirty="0">
                <a:solidFill>
                  <a:schemeClr val="tx1"/>
                </a:solidFill>
                <a:effectLst/>
                <a:latin typeface="+mn-lt"/>
                <a:ea typeface="+mn-ea"/>
                <a:cs typeface="+mn-cs"/>
              </a:rPr>
              <a:t> J Med</a:t>
            </a:r>
            <a:r>
              <a:rPr lang="en-US" sz="700" b="0" kern="1200" dirty="0">
                <a:solidFill>
                  <a:schemeClr val="tx1"/>
                </a:solidFill>
                <a:effectLst/>
                <a:latin typeface="+mn-lt"/>
                <a:ea typeface="+mn-ea"/>
                <a:cs typeface="+mn-cs"/>
              </a:rPr>
              <a:t>. 2017;376:2448-2458. http://dx.doi.org/10.1056/NEJMoa1703501. Accessed September 11, 2018.</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Castro MC, Wenzel SE, Bleecker ER, et al. Benralizumab, an anti-interleukin 5 receptor α monoclonal antibody, versus placebo for uncontrolled eosinophilic asthma: a phase 2b </a:t>
            </a:r>
            <a:r>
              <a:rPr lang="en-US" sz="700" b="0" kern="1200" dirty="0" err="1">
                <a:solidFill>
                  <a:schemeClr val="tx1"/>
                </a:solidFill>
                <a:effectLst/>
                <a:latin typeface="+mn-lt"/>
                <a:ea typeface="+mn-ea"/>
                <a:cs typeface="+mn-cs"/>
              </a:rPr>
              <a:t>randomised</a:t>
            </a:r>
            <a:r>
              <a:rPr lang="en-US" sz="700" b="0" kern="1200" dirty="0">
                <a:solidFill>
                  <a:schemeClr val="tx1"/>
                </a:solidFill>
                <a:effectLst/>
                <a:latin typeface="+mn-lt"/>
                <a:ea typeface="+mn-ea"/>
                <a:cs typeface="+mn-cs"/>
              </a:rPr>
              <a:t> dose-ranging study. </a:t>
            </a:r>
            <a:r>
              <a:rPr lang="en-US" sz="700" b="0" i="1" kern="1200" dirty="0">
                <a:solidFill>
                  <a:schemeClr val="tx1"/>
                </a:solidFill>
                <a:effectLst/>
                <a:latin typeface="+mn-lt"/>
                <a:ea typeface="+mn-ea"/>
                <a:cs typeface="+mn-cs"/>
              </a:rPr>
              <a:t>Lancet </a:t>
            </a:r>
            <a:r>
              <a:rPr lang="en-US" sz="700" b="0" i="1" kern="1200" dirty="0" err="1">
                <a:solidFill>
                  <a:schemeClr val="tx1"/>
                </a:solidFill>
                <a:effectLst/>
                <a:latin typeface="+mn-lt"/>
                <a:ea typeface="+mn-ea"/>
                <a:cs typeface="+mn-cs"/>
              </a:rPr>
              <a:t>Respir</a:t>
            </a:r>
            <a:r>
              <a:rPr lang="en-US" sz="700" b="0" i="1" kern="1200" dirty="0">
                <a:solidFill>
                  <a:schemeClr val="tx1"/>
                </a:solidFill>
                <a:effectLst/>
                <a:latin typeface="+mn-lt"/>
                <a:ea typeface="+mn-ea"/>
                <a:cs typeface="+mn-cs"/>
              </a:rPr>
              <a:t> Med. </a:t>
            </a:r>
            <a:r>
              <a:rPr lang="en-US" sz="700" b="0" kern="1200" dirty="0">
                <a:solidFill>
                  <a:schemeClr val="tx1"/>
                </a:solidFill>
                <a:effectLst/>
                <a:latin typeface="+mn-lt"/>
                <a:ea typeface="+mn-ea"/>
                <a:cs typeface="+mn-cs"/>
              </a:rPr>
              <a:t>2014;2:879-890.</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7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700" dirty="0"/>
          </a:p>
          <a:p>
            <a:pPr marL="228600" indent="-228600">
              <a:buAutoNum type="arabicPeriod"/>
            </a:pPr>
            <a:endParaRPr lang="en-US" sz="700" dirty="0"/>
          </a:p>
          <a:p>
            <a:pPr marL="228600" indent="-228600">
              <a:buAutoNum type="arabicPeriod"/>
            </a:pPr>
            <a:endParaRPr lang="en-US" sz="700" dirty="0"/>
          </a:p>
          <a:p>
            <a:pPr marL="0" indent="0">
              <a:buNone/>
            </a:pPr>
            <a:endParaRPr lang="en-US" sz="90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a:t>
            </a:fld>
            <a:endParaRPr lang="en-US" dirty="0"/>
          </a:p>
        </p:txBody>
      </p:sp>
    </p:spTree>
    <p:extLst>
      <p:ext uri="{BB962C8B-B14F-4D97-AF65-F5344CB8AC3E}">
        <p14:creationId xmlns:p14="http://schemas.microsoft.com/office/powerpoint/2010/main" val="210537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3761495"/>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References:</a:t>
            </a:r>
          </a:p>
          <a:p>
            <a:pPr marL="228600" indent="-228600">
              <a:buFont typeface="+mj-lt"/>
              <a:buAutoNum type="arabicPeriod"/>
            </a:pPr>
            <a:r>
              <a:rPr lang="en-US" sz="1000" b="0" i="0" u="none" strike="noStrike" kern="1200" baseline="0" dirty="0">
                <a:solidFill>
                  <a:schemeClr val="tx1"/>
                </a:solidFill>
                <a:latin typeface="+mn-lt"/>
                <a:ea typeface="+mn-ea"/>
                <a:cs typeface="+mn-cs"/>
              </a:rPr>
              <a:t>Denburg JA and Keith PK. Eosinophil progenitors in airway diseases. </a:t>
            </a:r>
            <a:r>
              <a:rPr lang="en-US" i="1" dirty="0"/>
              <a:t>CHEST</a:t>
            </a:r>
            <a:r>
              <a:rPr lang="en-US" dirty="0"/>
              <a:t>. 2008;134:1037-1043.</a:t>
            </a:r>
          </a:p>
          <a:p>
            <a:pPr marL="228600" indent="-228600">
              <a:buFont typeface="+mj-lt"/>
              <a:buAutoNum type="arabicPeriod"/>
            </a:pPr>
            <a:r>
              <a:rPr lang="en-US" dirty="0"/>
              <a:t>Lambrecht BN and Hammad H. The immunology of asthma. </a:t>
            </a:r>
            <a:r>
              <a:rPr lang="en-US" i="1" dirty="0"/>
              <a:t>Nat Immunol</a:t>
            </a:r>
            <a:r>
              <a:rPr lang="en-US" dirty="0"/>
              <a:t>. 2015;16:45-56.</a:t>
            </a:r>
          </a:p>
          <a:p>
            <a:pPr marL="228600" indent="-228600">
              <a:buFont typeface="+mj-lt"/>
              <a:buAutoNum type="arabicPeriod"/>
            </a:pPr>
            <a:r>
              <a:rPr lang="en-US" dirty="0"/>
              <a:t>Pelaia G, </a:t>
            </a:r>
            <a:r>
              <a:rPr lang="en-US" dirty="0" err="1"/>
              <a:t>Vatrella</a:t>
            </a:r>
            <a:r>
              <a:rPr lang="en-US" dirty="0"/>
              <a:t> A, </a:t>
            </a:r>
            <a:r>
              <a:rPr lang="en-US" dirty="0" err="1"/>
              <a:t>Maselli</a:t>
            </a:r>
            <a:r>
              <a:rPr lang="en-US" dirty="0"/>
              <a:t> R. </a:t>
            </a:r>
            <a:r>
              <a:rPr lang="en-US" sz="1000" b="0" i="0" u="none" strike="noStrike" kern="1200" baseline="0" dirty="0">
                <a:solidFill>
                  <a:schemeClr val="tx1"/>
                </a:solidFill>
                <a:latin typeface="+mn-lt"/>
                <a:ea typeface="+mn-ea"/>
                <a:cs typeface="+mn-cs"/>
              </a:rPr>
              <a:t>The potential of biologics for the treatment of asthma. </a:t>
            </a:r>
            <a:r>
              <a:rPr lang="en-US" sz="1000" b="0" i="1" u="none" strike="noStrike" kern="1200" baseline="0" dirty="0">
                <a:solidFill>
                  <a:schemeClr val="tx1"/>
                </a:solidFill>
                <a:latin typeface="+mn-lt"/>
                <a:ea typeface="+mn-ea"/>
                <a:cs typeface="+mn-cs"/>
              </a:rPr>
              <a:t>Nature. </a:t>
            </a:r>
            <a:r>
              <a:rPr lang="en-US" dirty="0"/>
              <a:t>2012;11:958-972.</a:t>
            </a:r>
          </a:p>
          <a:p>
            <a:pPr marL="228600" indent="-228600">
              <a:buFont typeface="+mj-lt"/>
              <a:buAutoNum type="arabicPeriod"/>
            </a:pPr>
            <a:r>
              <a:rPr lang="en-US" dirty="0"/>
              <a:t>Stone KD, </a:t>
            </a:r>
            <a:r>
              <a:rPr lang="en-US" dirty="0" err="1"/>
              <a:t>Prussin</a:t>
            </a:r>
            <a:r>
              <a:rPr lang="en-US" dirty="0"/>
              <a:t> C, Metcalfe DD. </a:t>
            </a:r>
            <a:r>
              <a:rPr lang="en-US" sz="1000" b="0" i="0" u="none" strike="noStrike" kern="1200" baseline="0" dirty="0" err="1">
                <a:solidFill>
                  <a:schemeClr val="tx1"/>
                </a:solidFill>
                <a:latin typeface="+mn-lt"/>
                <a:ea typeface="+mn-ea"/>
                <a:cs typeface="+mn-cs"/>
              </a:rPr>
              <a:t>IgE</a:t>
            </a:r>
            <a:r>
              <a:rPr lang="en-US" sz="1000" b="0" i="0" u="none" strike="noStrike" kern="1200" baseline="0" dirty="0">
                <a:solidFill>
                  <a:schemeClr val="tx1"/>
                </a:solidFill>
                <a:latin typeface="+mn-lt"/>
                <a:ea typeface="+mn-ea"/>
                <a:cs typeface="+mn-cs"/>
              </a:rPr>
              <a:t>, mast cells, basophils, and eosinophils.</a:t>
            </a:r>
            <a:r>
              <a:rPr lang="en-US" b="0" dirty="0"/>
              <a:t> </a:t>
            </a:r>
            <a:r>
              <a:rPr lang="en-US" b="0" i="1" dirty="0"/>
              <a:t>J Allergy </a:t>
            </a:r>
            <a:r>
              <a:rPr lang="en-US" b="0" i="1" dirty="0" err="1"/>
              <a:t>Clin</a:t>
            </a:r>
            <a:r>
              <a:rPr lang="en-US" b="0" i="1" dirty="0"/>
              <a:t> Immunol. </a:t>
            </a:r>
            <a:r>
              <a:rPr lang="en-US" dirty="0"/>
              <a:t>2010;125:S73-S80.</a:t>
            </a:r>
          </a:p>
          <a:p>
            <a:pPr marL="228600" indent="-228600">
              <a:buFont typeface="+mj-lt"/>
              <a:buAutoNum type="arabicPeriod"/>
            </a:pPr>
            <a:r>
              <a:rPr lang="en-US" dirty="0"/>
              <a:t>Varricchi G, Senna G, Loffredo S, et al. </a:t>
            </a:r>
            <a:r>
              <a:rPr lang="en-US" sz="1000" b="0" i="0" u="none" strike="noStrike" kern="1200" baseline="0" dirty="0" err="1">
                <a:solidFill>
                  <a:schemeClr val="tx1"/>
                </a:solidFill>
                <a:latin typeface="+mn-lt"/>
                <a:ea typeface="+mn-ea"/>
                <a:cs typeface="+mn-cs"/>
              </a:rPr>
              <a:t>Reslizumab</a:t>
            </a:r>
            <a:r>
              <a:rPr lang="en-US" sz="1000" b="0" i="0" u="none" strike="noStrike" kern="1200" baseline="0" dirty="0">
                <a:solidFill>
                  <a:schemeClr val="tx1"/>
                </a:solidFill>
                <a:latin typeface="+mn-lt"/>
                <a:ea typeface="+mn-ea"/>
                <a:cs typeface="+mn-cs"/>
              </a:rPr>
              <a:t> and eosinophilic asthma: one step closer to precision medicine?</a:t>
            </a:r>
            <a:r>
              <a:rPr lang="en-US" sz="1000" b="1" i="0" u="none" strike="noStrike" kern="1200" baseline="0" dirty="0">
                <a:solidFill>
                  <a:schemeClr val="tx1"/>
                </a:solidFill>
                <a:latin typeface="+mn-lt"/>
                <a:ea typeface="+mn-ea"/>
                <a:cs typeface="+mn-cs"/>
              </a:rPr>
              <a:t> </a:t>
            </a:r>
            <a:r>
              <a:rPr lang="en-US" sz="1000" b="0" i="1" u="none" strike="noStrike" kern="1200" baseline="0" dirty="0">
                <a:solidFill>
                  <a:schemeClr val="tx1"/>
                </a:solidFill>
                <a:latin typeface="+mn-lt"/>
                <a:ea typeface="+mn-ea"/>
                <a:cs typeface="+mn-cs"/>
              </a:rPr>
              <a:t>Front. Immunol. 2017;</a:t>
            </a:r>
            <a:r>
              <a:rPr lang="en-US" sz="1000" b="0" i="0" u="none" strike="noStrike" kern="1200" baseline="0" dirty="0">
                <a:solidFill>
                  <a:schemeClr val="tx1"/>
                </a:solidFill>
                <a:latin typeface="+mn-lt"/>
                <a:ea typeface="+mn-ea"/>
                <a:cs typeface="+mn-cs"/>
              </a:rPr>
              <a:t>8:242</a:t>
            </a:r>
            <a:r>
              <a:rPr lang="en-US" sz="1000" b="0" i="1"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http://dx</a:t>
            </a:r>
            <a:r>
              <a:rPr lang="en-US" sz="1000" b="0" i="1" u="none" strike="noStrike" kern="1200" baseline="0" dirty="0">
                <a:solidFill>
                  <a:schemeClr val="tx1"/>
                </a:solidFill>
                <a:latin typeface="+mn-lt"/>
                <a:ea typeface="+mn-ea"/>
                <a:cs typeface="+mn-cs"/>
              </a:rPr>
              <a:t>.</a:t>
            </a:r>
            <a:r>
              <a:rPr lang="en-US" sz="1000" b="0" i="0" u="none" strike="noStrike" kern="1200" baseline="0" dirty="0">
                <a:solidFill>
                  <a:schemeClr val="tx1"/>
                </a:solidFill>
                <a:latin typeface="+mn-lt"/>
                <a:ea typeface="+mn-ea"/>
                <a:cs typeface="+mn-cs"/>
              </a:rPr>
              <a:t>doi.org/10.3389/fimmu.2017.00242. 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Yang Z, </a:t>
            </a:r>
            <a:r>
              <a:rPr lang="en-US" dirty="0" err="1"/>
              <a:t>Grinchuk</a:t>
            </a:r>
            <a:r>
              <a:rPr lang="en-US" dirty="0"/>
              <a:t> V, Urban JF, et al. </a:t>
            </a:r>
            <a:r>
              <a:rPr lang="en-US" sz="1000" b="0" i="0" u="none" strike="noStrike" kern="1200" baseline="0" dirty="0">
                <a:solidFill>
                  <a:schemeClr val="tx1"/>
                </a:solidFill>
                <a:latin typeface="+mn-lt"/>
                <a:ea typeface="+mn-ea"/>
                <a:cs typeface="+mn-cs"/>
              </a:rPr>
              <a:t>Macrophages as IL-25/IL-33-responsive cells play an important role in the induction of type 2 immunity. </a:t>
            </a:r>
            <a:r>
              <a:rPr lang="en-US" sz="1000" b="0" i="1" u="none" strike="noStrike" kern="1200" baseline="0" dirty="0">
                <a:solidFill>
                  <a:schemeClr val="tx1"/>
                </a:solidFill>
                <a:latin typeface="+mn-lt"/>
                <a:ea typeface="+mn-ea"/>
                <a:cs typeface="+mn-cs"/>
              </a:rPr>
              <a:t>PLoS ONE. </a:t>
            </a:r>
            <a:r>
              <a:rPr lang="en-US" sz="1000" b="0" i="0" u="none" strike="noStrike" kern="1200" baseline="0" dirty="0">
                <a:solidFill>
                  <a:schemeClr val="tx1"/>
                </a:solidFill>
                <a:latin typeface="+mn-lt"/>
                <a:ea typeface="+mn-ea"/>
                <a:cs typeface="+mn-cs"/>
              </a:rPr>
              <a:t>2013; 8: e59441. http://dx.doi.org/10.1371/journal.pone.0059441</a:t>
            </a:r>
            <a:r>
              <a:rPr lang="en-US" dirty="0"/>
              <a:t>2013. </a:t>
            </a:r>
            <a:r>
              <a:rPr lang="en-US" sz="1000" b="0" i="0" u="none" strike="noStrike" kern="1200" baseline="0" dirty="0">
                <a:solidFill>
                  <a:schemeClr val="tx1"/>
                </a:solidFill>
                <a:latin typeface="+mn-lt"/>
                <a:ea typeface="+mn-ea"/>
                <a:cs typeface="+mn-cs"/>
              </a:rPr>
              <a:t>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Mukherjee M, Sehmi R, Nair P.</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Anti-IL5 therapy for asthma and beyond.</a:t>
            </a:r>
            <a:r>
              <a:rPr lang="en-US" sz="1000" b="1" i="0" kern="1200" dirty="0">
                <a:solidFill>
                  <a:schemeClr val="tx1"/>
                </a:solidFill>
                <a:effectLst/>
                <a:latin typeface="+mn-lt"/>
                <a:ea typeface="+mn-ea"/>
                <a:cs typeface="+mn-cs"/>
              </a:rPr>
              <a:t> </a:t>
            </a:r>
            <a:r>
              <a:rPr lang="en-US" sz="1000" b="0" i="1" kern="1200" dirty="0">
                <a:solidFill>
                  <a:schemeClr val="tx1"/>
                </a:solidFill>
                <a:effectLst/>
                <a:latin typeface="+mn-lt"/>
                <a:ea typeface="+mn-ea"/>
                <a:cs typeface="+mn-cs"/>
              </a:rPr>
              <a:t>World Allergy Organ J</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2014;4;7:32. </a:t>
            </a:r>
            <a:r>
              <a:rPr lang="en-US" sz="1000" b="0" i="0" kern="1200" dirty="0" err="1">
                <a:solidFill>
                  <a:schemeClr val="tx1"/>
                </a:solidFill>
                <a:effectLst/>
                <a:latin typeface="+mn-lt"/>
                <a:ea typeface="+mn-ea"/>
                <a:cs typeface="+mn-cs"/>
              </a:rPr>
              <a:t>eCollection</a:t>
            </a:r>
            <a:r>
              <a:rPr lang="en-US" sz="1000" b="0" i="0" kern="1200" dirty="0">
                <a:solidFill>
                  <a:schemeClr val="tx1"/>
                </a:solidFill>
                <a:effectLst/>
                <a:latin typeface="+mn-lt"/>
                <a:ea typeface="+mn-ea"/>
                <a:cs typeface="+mn-cs"/>
              </a:rPr>
              <a:t> 2014.</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Pelaia G, </a:t>
            </a:r>
            <a:r>
              <a:rPr lang="en-US" dirty="0" err="1"/>
              <a:t>Vatrella</a:t>
            </a:r>
            <a:r>
              <a:rPr lang="en-US" dirty="0"/>
              <a:t> A, </a:t>
            </a:r>
            <a:r>
              <a:rPr lang="en-US" dirty="0" err="1"/>
              <a:t>Maselli</a:t>
            </a:r>
            <a:r>
              <a:rPr lang="en-US" dirty="0"/>
              <a:t> R. The potential of biologics for the treatment of asthma. </a:t>
            </a:r>
            <a:r>
              <a:rPr lang="en-US" i="1" dirty="0"/>
              <a:t>Nat Rev Drug </a:t>
            </a:r>
            <a:r>
              <a:rPr lang="en-US" i="1" dirty="0" err="1"/>
              <a:t>Discov</a:t>
            </a:r>
            <a:r>
              <a:rPr lang="en-US" i="1" dirty="0"/>
              <a:t>. </a:t>
            </a:r>
            <a:r>
              <a:rPr lang="en-US" dirty="0"/>
              <a:t>2012;11:958-972.</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endParaRPr lang="en-US" sz="1000" b="0" i="0" u="none" strike="noStrike" kern="1200" baseline="0" dirty="0">
              <a:solidFill>
                <a:schemeClr val="tx1"/>
              </a:solidFill>
              <a:latin typeface="+mn-lt"/>
              <a:ea typeface="+mn-ea"/>
              <a:cs typeface="+mn-cs"/>
            </a:endParaRPr>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b="0" dirty="0"/>
          </a:p>
        </p:txBody>
      </p:sp>
      <p:sp>
        <p:nvSpPr>
          <p:cNvPr id="4" name="Slide Number Placeholder 3"/>
          <p:cNvSpPr>
            <a:spLocks noGrp="1"/>
          </p:cNvSpPr>
          <p:nvPr>
            <p:ph type="sldNum" sz="quarter" idx="10"/>
          </p:nvPr>
        </p:nvSpPr>
        <p:spPr/>
        <p:txBody>
          <a:bodyPr/>
          <a:lstStyle/>
          <a:p>
            <a:fld id="{60B6B4CC-F272-4D30-B84F-6674286F786A}" type="slidenum">
              <a:rPr lang="en-US" smtClean="0"/>
              <a:t>5</a:t>
            </a:fld>
            <a:endParaRPr lang="en-US"/>
          </a:p>
        </p:txBody>
      </p:sp>
    </p:spTree>
    <p:extLst>
      <p:ext uri="{BB962C8B-B14F-4D97-AF65-F5344CB8AC3E}">
        <p14:creationId xmlns:p14="http://schemas.microsoft.com/office/powerpoint/2010/main" val="394836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i="0" dirty="0"/>
              <a:t>Present each step in the slide</a:t>
            </a:r>
          </a:p>
          <a:p>
            <a:pPr marL="0" indent="0">
              <a:buNone/>
            </a:pPr>
            <a:endParaRPr lang="en-US" b="1" dirty="0"/>
          </a:p>
          <a:p>
            <a:pPr marL="0" indent="0">
              <a:buNone/>
            </a:pPr>
            <a:r>
              <a:rPr lang="en-US" b="1" dirty="0"/>
              <a:t>Reference:</a:t>
            </a:r>
          </a:p>
          <a:p>
            <a:pPr marL="0" indent="0">
              <a:buNone/>
            </a:pPr>
            <a:r>
              <a:rPr lang="en-US" sz="1000" b="0" i="0" kern="1200" dirty="0">
                <a:solidFill>
                  <a:schemeClr val="tx1"/>
                </a:solidFill>
                <a:effectLst/>
                <a:latin typeface="+mn-lt"/>
                <a:ea typeface="+mn-ea"/>
                <a:cs typeface="+mn-cs"/>
              </a:rPr>
              <a:t>Dagher R, Copenhaver A, Hanna R, et al. Investigation of natural killer cell-mediated Eosinophil apoptosis by benralizumab [poster]. Presented at: International Eosinophil Society </a:t>
            </a:r>
            <a:r>
              <a:rPr lang="en-US" sz="1000" b="0" i="0" strike="sng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10th Biennial Symposium; July 19-23, 2017; Gothenburg, Sweden.</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6</a:t>
            </a:fld>
            <a:endParaRPr lang="en-US" dirty="0"/>
          </a:p>
        </p:txBody>
      </p:sp>
    </p:spTree>
    <p:extLst>
      <p:ext uri="{BB962C8B-B14F-4D97-AF65-F5344CB8AC3E}">
        <p14:creationId xmlns:p14="http://schemas.microsoft.com/office/powerpoint/2010/main" val="172234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dirty="0">
                <a:solidFill>
                  <a:schemeClr val="tx1"/>
                </a:solidFill>
                <a:effectLst/>
                <a:latin typeface="+mn-lt"/>
                <a:ea typeface="+mn-ea"/>
                <a:cs typeface="+mn-cs"/>
              </a:rPr>
              <a:t>Note:</a:t>
            </a:r>
          </a:p>
          <a:p>
            <a:pPr marL="0" indent="0">
              <a:buNone/>
            </a:pPr>
            <a:r>
              <a:rPr lang="en-US" sz="1000" b="0" i="0" u="none" strike="noStrike" kern="1200" baseline="0" dirty="0">
                <a:solidFill>
                  <a:schemeClr val="tx1"/>
                </a:solidFill>
                <a:effectLst/>
                <a:latin typeface="+mn-lt"/>
                <a:ea typeface="+mn-ea"/>
                <a:cs typeface="+mn-cs"/>
              </a:rPr>
              <a:t>Present slide.</a:t>
            </a:r>
          </a:p>
          <a:p>
            <a:pPr marL="0" indent="0">
              <a:buNone/>
            </a:pPr>
            <a:endParaRPr lang="en-US" sz="1000" b="0" i="0" u="none" strike="noStrike" kern="1200" baseline="0" dirty="0">
              <a:solidFill>
                <a:schemeClr val="tx1"/>
              </a:solidFill>
              <a:effectLst/>
              <a:latin typeface="+mn-lt"/>
              <a:ea typeface="+mn-ea"/>
              <a:cs typeface="+mn-cs"/>
            </a:endParaRPr>
          </a:p>
          <a:p>
            <a:pPr marL="0" indent="0" algn="ctr">
              <a:buNone/>
            </a:pPr>
            <a:endParaRPr lang="en-US" sz="1000" b="0" i="1" kern="1200" dirty="0">
              <a:solidFill>
                <a:schemeClr val="tx1"/>
              </a:solidFill>
              <a:effectLst/>
              <a:latin typeface="+mn-lt"/>
              <a:ea typeface="+mn-ea"/>
              <a:cs typeface="+mn-cs"/>
            </a:endParaRPr>
          </a:p>
          <a:p>
            <a:pPr marL="0" indent="0">
              <a:buNone/>
            </a:pPr>
            <a:endParaRPr lang="en-US" sz="1000" b="1" kern="1200" dirty="0">
              <a:solidFill>
                <a:schemeClr val="tx1"/>
              </a:solidFill>
              <a:effectLst/>
              <a:latin typeface="+mn-lt"/>
              <a:ea typeface="+mn-ea"/>
              <a:cs typeface="+mn-cs"/>
            </a:endParaRPr>
          </a:p>
          <a:p>
            <a:pPr marL="0" indent="0">
              <a:buNone/>
            </a:pPr>
            <a:r>
              <a:rPr lang="en-US" sz="1000" b="1" kern="1200" dirty="0">
                <a:solidFill>
                  <a:schemeClr val="tx1"/>
                </a:solidFill>
                <a:effectLst/>
                <a:latin typeface="+mn-lt"/>
                <a:ea typeface="+mn-ea"/>
                <a:cs typeface="+mn-cs"/>
              </a:rPr>
              <a:t>Reference:</a:t>
            </a:r>
          </a:p>
          <a:p>
            <a:pPr marL="0" indent="0">
              <a:buNone/>
            </a:pPr>
            <a:r>
              <a:rPr lang="en-US" sz="1000" b="0" kern="1200" dirty="0">
                <a:solidFill>
                  <a:schemeClr val="tx1"/>
                </a:solidFill>
                <a:effectLst/>
                <a:latin typeface="+mn-lt"/>
                <a:ea typeface="+mn-ea"/>
                <a:cs typeface="+mn-cs"/>
              </a:rPr>
              <a:t>Pham TH, Damera G, Newbold P, et al. Reductions in eosinophil biomarkers by benralizumab in patients with </a:t>
            </a:r>
            <a:r>
              <a:rPr lang="fr-FR" sz="1000" b="0" kern="1200" dirty="0">
                <a:solidFill>
                  <a:schemeClr val="tx1"/>
                </a:solidFill>
                <a:effectLst/>
                <a:latin typeface="+mn-lt"/>
                <a:ea typeface="+mn-ea"/>
                <a:cs typeface="+mn-cs"/>
              </a:rPr>
              <a:t>asthma. </a:t>
            </a:r>
            <a:r>
              <a:rPr lang="fr-FR" sz="1000" b="0" i="1" kern="1200" dirty="0" err="1">
                <a:solidFill>
                  <a:schemeClr val="tx1"/>
                </a:solidFill>
                <a:effectLst/>
                <a:latin typeface="+mn-lt"/>
                <a:ea typeface="+mn-ea"/>
                <a:cs typeface="+mn-cs"/>
              </a:rPr>
              <a:t>Respir</a:t>
            </a:r>
            <a:r>
              <a:rPr lang="fr-FR" sz="1000" b="0" i="1" kern="1200" dirty="0">
                <a:solidFill>
                  <a:schemeClr val="tx1"/>
                </a:solidFill>
                <a:effectLst/>
                <a:latin typeface="+mn-lt"/>
                <a:ea typeface="+mn-ea"/>
                <a:cs typeface="+mn-cs"/>
              </a:rPr>
              <a:t> Med</a:t>
            </a:r>
            <a:r>
              <a:rPr lang="fr-FR" sz="1000" b="0" kern="1200" dirty="0">
                <a:solidFill>
                  <a:schemeClr val="tx1"/>
                </a:solidFill>
                <a:effectLst/>
                <a:latin typeface="+mn-lt"/>
                <a:ea typeface="+mn-ea"/>
                <a:cs typeface="+mn-cs"/>
              </a:rPr>
              <a:t>. 2016;111:21-29.</a:t>
            </a:r>
            <a:endParaRPr lang="en-US"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7</a:t>
            </a:fld>
            <a:endParaRPr lang="en-US" dirty="0"/>
          </a:p>
        </p:txBody>
      </p:sp>
    </p:spTree>
    <p:extLst>
      <p:ext uri="{BB962C8B-B14F-4D97-AF65-F5344CB8AC3E}">
        <p14:creationId xmlns:p14="http://schemas.microsoft.com/office/powerpoint/2010/main" val="349106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eosinophil; PBO = placebo; Q8W = every 8 weeks.</a:t>
            </a:r>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601"/>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[supplementary material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1"/>
              </a:spcBef>
              <a:spcAft>
                <a:spcPts val="0"/>
              </a:spcAft>
              <a:buClr>
                <a:schemeClr val="accent1"/>
              </a:buClr>
              <a:buSzPct val="100000"/>
              <a:buFont typeface="Arial" panose="020B0604020202020204" pitchFamily="34" charset="0"/>
              <a:buNone/>
              <a:tabLst/>
              <a:defRPr/>
            </a:pPr>
            <a:endParaRPr lang="en-US" sz="1000" b="0" i="0" u="none" strike="noStrike" kern="1200" baseline="0" dirty="0">
              <a:latin typeface="+mn-lt"/>
              <a:ea typeface="+mn-ea"/>
              <a:cs typeface="+mn-cs"/>
            </a:endParaRPr>
          </a:p>
          <a:p>
            <a:pPr marL="0" indent="0">
              <a:spcBef>
                <a:spcPts val="601"/>
              </a:spcBef>
              <a:buNone/>
            </a:pPr>
            <a:endParaRPr lang="en-US" sz="1000" b="1"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8</a:t>
            </a:fld>
            <a:endParaRPr lang="en-US" dirty="0"/>
          </a:p>
        </p:txBody>
      </p:sp>
    </p:spTree>
    <p:extLst>
      <p:ext uri="{BB962C8B-B14F-4D97-AF65-F5344CB8AC3E}">
        <p14:creationId xmlns:p14="http://schemas.microsoft.com/office/powerpoint/2010/main" val="2029493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9385013" y="142425"/>
            <a:ext cx="2664000" cy="879972"/>
          </a:xfrm>
          <a:prstGeom prst="rect">
            <a:avLst/>
          </a:prstGeom>
        </p:spPr>
      </p:pic>
      <p:sp>
        <p:nvSpPr>
          <p:cNvPr id="8" name="Rectangle 7"/>
          <p:cNvSpPr/>
          <p:nvPr userDrawn="1"/>
        </p:nvSpPr>
        <p:spPr>
          <a:xfrm>
            <a:off x="241013" y="1692146"/>
            <a:ext cx="11808000" cy="49710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ffectLst/>
            </a:endParaRPr>
          </a:p>
        </p:txBody>
      </p:sp>
      <p:sp>
        <p:nvSpPr>
          <p:cNvPr id="13" name="Title 8"/>
          <p:cNvSpPr>
            <a:spLocks noGrp="1"/>
          </p:cNvSpPr>
          <p:nvPr>
            <p:ph type="title" hasCustomPrompt="1"/>
          </p:nvPr>
        </p:nvSpPr>
        <p:spPr>
          <a:xfrm>
            <a:off x="288002" y="1848643"/>
            <a:ext cx="9097012" cy="672000"/>
          </a:xfrm>
          <a:prstGeom prst="rect">
            <a:avLst/>
          </a:prstGeom>
        </p:spPr>
        <p:txBody>
          <a:bodyPr vert="horz"/>
          <a:lstStyle>
            <a:lvl1pPr algn="l">
              <a:lnSpc>
                <a:spcPct val="90000"/>
              </a:lnSpc>
              <a:defRPr sz="3733" b="1" baseline="0">
                <a:solidFill>
                  <a:srgbClr val="FFFFFF"/>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288002" y="3190257"/>
            <a:ext cx="9097011" cy="1594294"/>
          </a:xfrm>
          <a:prstGeom prst="rect">
            <a:avLst/>
          </a:prstGeom>
        </p:spPr>
        <p:txBody>
          <a:bodyPr vert="horz" anchor="ctr">
            <a:normAutofit/>
          </a:bodyPr>
          <a:lstStyle>
            <a:lvl1pPr marL="0" indent="0">
              <a:lnSpc>
                <a:spcPts val="1467"/>
              </a:lnSpc>
              <a:spcBef>
                <a:spcPts val="0"/>
              </a:spcBef>
              <a:buNone/>
              <a:defRPr sz="3000" b="0">
                <a:solidFill>
                  <a:schemeClr val="bg1"/>
                </a:solidFill>
                <a:latin typeface="Arial" pitchFamily="34" charset="0"/>
                <a:cs typeface="Arial" pitchFamily="34" charset="0"/>
              </a:defRPr>
            </a:lvl1pPr>
          </a:lstStyle>
          <a:p>
            <a:pPr lvl="0"/>
            <a:r>
              <a:rPr lang="en-GB" noProof="0" dirty="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883729" y="5865464"/>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XX-XXXX-ALL-XXXX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88002" y="5803221"/>
            <a:ext cx="2855248" cy="784830"/>
          </a:xfrm>
          <a:prstGeom prst="rect">
            <a:avLst/>
          </a:prstGeom>
          <a:noFill/>
        </p:spPr>
        <p:txBody>
          <a:bodyPr wrap="square" rtlCol="0">
            <a:spAutoFit/>
          </a:bodyPr>
          <a:lstStyle/>
          <a:p>
            <a:pPr>
              <a:lnSpc>
                <a:spcPct val="150000"/>
              </a:lnSpc>
              <a:spcBef>
                <a:spcPts val="600"/>
              </a:spcBef>
              <a:spcAft>
                <a:spcPts val="600"/>
              </a:spcAft>
            </a:pPr>
            <a:r>
              <a:rPr lang="en-US" sz="1000" dirty="0">
                <a:solidFill>
                  <a:schemeClr val="bg1"/>
                </a:solidFill>
              </a:rPr>
              <a:t>Veeva Vault MedComms Document Number: </a:t>
            </a:r>
            <a:br>
              <a:rPr lang="en-US" sz="1000" dirty="0">
                <a:solidFill>
                  <a:schemeClr val="bg1"/>
                </a:solidFill>
              </a:rPr>
            </a:br>
            <a:r>
              <a:rPr lang="en-US" sz="1000" dirty="0">
                <a:solidFill>
                  <a:schemeClr val="bg1"/>
                </a:solidFill>
              </a:rPr>
              <a:t>Approval Date:</a:t>
            </a:r>
            <a:br>
              <a:rPr lang="en-US" sz="1000" dirty="0">
                <a:solidFill>
                  <a:schemeClr val="bg1"/>
                </a:solidFill>
              </a:rPr>
            </a:br>
            <a:r>
              <a:rPr lang="en-US" sz="1000" dirty="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1309189" y="6321258"/>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1304732" y="6097532"/>
            <a:ext cx="1451151" cy="18397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Tree>
    <p:extLst>
      <p:ext uri="{BB962C8B-B14F-4D97-AF65-F5344CB8AC3E}">
        <p14:creationId xmlns:p14="http://schemas.microsoft.com/office/powerpoint/2010/main" val="6003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9952511" y="6521477"/>
            <a:ext cx="2143300" cy="332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3C4AE3A5-F483-4560-8FF9-FCB3A3589909}" type="datetime1">
              <a:rPr lang="en-US" smtClean="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679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No Line">
    <p:spTree>
      <p:nvGrpSpPr>
        <p:cNvPr id="1" name=""/>
        <p:cNvGrpSpPr/>
        <p:nvPr/>
      </p:nvGrpSpPr>
      <p:grpSpPr>
        <a:xfrm>
          <a:off x="0" y="0"/>
          <a:ext cx="0" cy="0"/>
          <a:chOff x="0" y="0"/>
          <a:chExt cx="0" cy="0"/>
        </a:xfrm>
      </p:grpSpPr>
      <p:sp>
        <p:nvSpPr>
          <p:cNvPr id="9" name="Rectangle 8"/>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C1012E-D535-4D45-93DD-9B16E0D20A43}" type="datetime1">
              <a:rPr lang="en-US" smtClean="0"/>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735283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Date Placeholder 1" hidden="1"/>
          <p:cNvSpPr>
            <a:spLocks noGrp="1"/>
          </p:cNvSpPr>
          <p:nvPr>
            <p:ph type="dt" sz="half" idx="10"/>
          </p:nvPr>
        </p:nvSpPr>
        <p:spPr/>
        <p:txBody>
          <a:bodyPr/>
          <a:lstStyle/>
          <a:p>
            <a:endParaRPr lang="en-US" dirty="0"/>
          </a:p>
        </p:txBody>
      </p:sp>
      <p:sp>
        <p:nvSpPr>
          <p:cNvPr id="3" name="Footer Placeholder 2" hidden="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0795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60243164-1FC9-4009-B0AB-D56AA902E8BB}" type="datetime1">
              <a:rPr lang="en-US" smtClean="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261872"/>
            <a:ext cx="112776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506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93500" y="156117"/>
            <a:ext cx="11808000" cy="6455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p:cNvSpPr>
            <a:spLocks noGrp="1"/>
          </p:cNvSpPr>
          <p:nvPr>
            <p:ph type="title" hasCustomPrompt="1"/>
          </p:nvPr>
        </p:nvSpPr>
        <p:spPr>
          <a:xfrm>
            <a:off x="457200" y="1270365"/>
            <a:ext cx="11277600" cy="535531"/>
          </a:xfrm>
        </p:spPr>
        <p:txBody>
          <a:bodyPr anchor="t">
            <a:spAutoFit/>
          </a:bodyPr>
          <a:lstStyle>
            <a:lvl1pPr>
              <a:defRPr sz="3200">
                <a:solidFill>
                  <a:schemeClr val="bg1"/>
                </a:solidFill>
              </a:defRPr>
            </a:lvl1pPr>
          </a:lstStyle>
          <a:p>
            <a:r>
              <a:rPr lang="en-US" dirty="0"/>
              <a:t>Click to add divider title</a:t>
            </a:r>
          </a:p>
        </p:txBody>
      </p:sp>
      <p:sp>
        <p:nvSpPr>
          <p:cNvPr id="4" name="Date Placeholder 3"/>
          <p:cNvSpPr>
            <a:spLocks noGrp="1"/>
          </p:cNvSpPr>
          <p:nvPr>
            <p:ph type="dt" sz="half" idx="10"/>
          </p:nvPr>
        </p:nvSpPr>
        <p:spPr/>
        <p:txBody>
          <a:bodyPr/>
          <a:lstStyle/>
          <a:p>
            <a:fld id="{74FA187F-77D8-44AB-99A3-596B6D28DB9F}" type="datetime1">
              <a:rPr lang="en-US" smtClean="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Text Placeholder 6">
            <a:extLst>
              <a:ext uri="{FF2B5EF4-FFF2-40B4-BE49-F238E27FC236}">
                <a16:creationId xmlns:a16="http://schemas.microsoft.com/office/drawing/2014/main" id="{C290D6F0-A744-4762-BA4F-BBADC0F28504}"/>
              </a:ext>
            </a:extLst>
          </p:cNvPr>
          <p:cNvSpPr>
            <a:spLocks noGrp="1"/>
          </p:cNvSpPr>
          <p:nvPr>
            <p:ph type="body" sz="quarter" idx="13" hasCustomPrompt="1"/>
          </p:nvPr>
        </p:nvSpPr>
        <p:spPr>
          <a:xfrm>
            <a:off x="457200" y="5590502"/>
            <a:ext cx="9855200" cy="1005840"/>
          </a:xfrm>
        </p:spPr>
        <p:txBody>
          <a:bodyPr anchor="b">
            <a:noAutofit/>
          </a:bodyPr>
          <a:lstStyle>
            <a:lvl1pPr marL="0" indent="0">
              <a:spcBef>
                <a:spcPts val="300"/>
              </a:spcBef>
              <a:buNone/>
              <a:defRPr sz="1000">
                <a:solidFill>
                  <a:schemeClr val="bg1"/>
                </a:solidFill>
              </a:defRPr>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8" name="TextBox 7">
            <a:extLst>
              <a:ext uri="{FF2B5EF4-FFF2-40B4-BE49-F238E27FC236}">
                <a16:creationId xmlns:a16="http://schemas.microsoft.com/office/drawing/2014/main" id="{F59F0994-F17C-46C2-935A-B93E8CA3C61A}"/>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Tree>
    <p:extLst>
      <p:ext uri="{BB962C8B-B14F-4D97-AF65-F5344CB8AC3E}">
        <p14:creationId xmlns:p14="http://schemas.microsoft.com/office/powerpoint/2010/main" val="289121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7931E2-EDD0-4116-93D3-AFB5F385AD78}" type="datetime1">
              <a:rPr lang="en-US" smtClean="0"/>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53634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Date Placeholder 4"/>
          <p:cNvSpPr>
            <a:spLocks noGrp="1"/>
          </p:cNvSpPr>
          <p:nvPr>
            <p:ph type="dt" sz="half" idx="10"/>
          </p:nvPr>
        </p:nvSpPr>
        <p:spPr/>
        <p:txBody>
          <a:bodyPr/>
          <a:lstStyle/>
          <a:p>
            <a:fld id="{19A2B74B-AB22-448A-A265-268311487055}" type="datetime1">
              <a:rPr lang="en-US" smtClean="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sz="half" idx="1"/>
          </p:nvPr>
        </p:nvSpPr>
        <p:spPr>
          <a:xfrm>
            <a:off x="4572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4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11277600" cy="800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0960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8CB1101-080C-4B85-AC54-06AFAC4F0A81}" type="datetime1">
              <a:rPr lang="en-US" smtClean="0"/>
              <a:t>7/9/2019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11" name="Text Placeholder 10"/>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4" name="Content Placeholder 3"/>
          <p:cNvSpPr>
            <a:spLocks noGrp="1"/>
          </p:cNvSpPr>
          <p:nvPr>
            <p:ph sz="half" idx="2"/>
          </p:nvPr>
        </p:nvSpPr>
        <p:spPr>
          <a:xfrm>
            <a:off x="457200" y="1692998"/>
            <a:ext cx="5638800" cy="41363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096000" y="1692998"/>
            <a:ext cx="5638800" cy="413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6810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1277600" cy="800100"/>
          </a:xfrm>
        </p:spPr>
        <p:txBody>
          <a:bodyPr anchor="b">
            <a:normAutofit/>
          </a:bodyPr>
          <a:lstStyle>
            <a:lvl1pPr>
              <a:defRPr sz="2400"/>
            </a:lvl1pPr>
          </a:lstStyle>
          <a:p>
            <a:r>
              <a:rPr lang="en-US"/>
              <a:t>Click to edit Master title style</a:t>
            </a:r>
            <a:endParaRPr lang="en-US" dirty="0"/>
          </a:p>
        </p:txBody>
      </p:sp>
      <p:sp>
        <p:nvSpPr>
          <p:cNvPr id="4" name="Text Placeholder 3"/>
          <p:cNvSpPr>
            <a:spLocks noGrp="1"/>
          </p:cNvSpPr>
          <p:nvPr>
            <p:ph type="body" sz="half" idx="2" hasCustomPrompt="1"/>
          </p:nvPr>
        </p:nvSpPr>
        <p:spPr>
          <a:xfrm>
            <a:off x="1170432" y="5440680"/>
            <a:ext cx="9875520" cy="365760"/>
          </a:xfrm>
          <a:prstGeom prst="roundRect">
            <a:avLst/>
          </a:prstGeom>
          <a:solidFill>
            <a:schemeClr val="accent2"/>
          </a:solidFill>
        </p:spPr>
        <p:txBody>
          <a:bodyPr anchor="ctr"/>
          <a:lstStyle>
            <a:lvl1pPr marL="0" indent="0" algn="ctr">
              <a:buNone/>
              <a:defRPr sz="1600" b="1"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enter caption</a:t>
            </a:r>
          </a:p>
        </p:txBody>
      </p:sp>
      <p:sp>
        <p:nvSpPr>
          <p:cNvPr id="5" name="Date Placeholder 4"/>
          <p:cNvSpPr>
            <a:spLocks noGrp="1"/>
          </p:cNvSpPr>
          <p:nvPr>
            <p:ph type="dt" sz="half" idx="10"/>
          </p:nvPr>
        </p:nvSpPr>
        <p:spPr/>
        <p:txBody>
          <a:bodyPr/>
          <a:lstStyle/>
          <a:p>
            <a:fld id="{3E4588B8-10AE-4A18-A901-70972D5E175A}" type="datetime1">
              <a:rPr lang="en-US" smtClean="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idx="1"/>
          </p:nvPr>
        </p:nvSpPr>
        <p:spPr>
          <a:xfrm>
            <a:off x="457200" y="1260476"/>
            <a:ext cx="11277600" cy="4185227"/>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95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E4230D-527C-497C-AE7B-88F10673E221}" type="datetime1">
              <a:rPr lang="en-US" smtClean="0"/>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4" hasCustomPrompt="1"/>
          </p:nvPr>
        </p:nvSpPr>
        <p:spPr>
          <a:xfrm>
            <a:off x="1170432" y="5440680"/>
            <a:ext cx="9875520" cy="361950"/>
          </a:xfrm>
          <a:prstGeom prst="roundRect">
            <a:avLst/>
          </a:prstGeom>
          <a:solidFill>
            <a:schemeClr val="accent2"/>
          </a:solidFill>
        </p:spPr>
        <p:txBody>
          <a:bodyPr>
            <a:normAutofit/>
          </a:bodyPr>
          <a:lstStyle>
            <a:lvl1pPr marL="0" indent="0" algn="ctr">
              <a:buNone/>
              <a:defRPr sz="16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enter caption</a:t>
            </a:r>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94917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No Line">
    <p:spTree>
      <p:nvGrpSpPr>
        <p:cNvPr id="1" name=""/>
        <p:cNvGrpSpPr/>
        <p:nvPr/>
      </p:nvGrpSpPr>
      <p:grpSpPr>
        <a:xfrm>
          <a:off x="0" y="0"/>
          <a:ext cx="0" cy="0"/>
          <a:chOff x="0" y="0"/>
          <a:chExt cx="0" cy="0"/>
        </a:xfrm>
      </p:grpSpPr>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CED11A09-3DD3-4814-BDCF-935499F15EA0}" type="datetime1">
              <a:rPr lang="en-US" smtClean="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9847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0" y="6591300"/>
            <a:ext cx="487680" cy="266700"/>
          </a:xfrm>
          <a:prstGeom prst="rect">
            <a:avLst/>
          </a:prstGeom>
        </p:spPr>
        <p:txBody>
          <a:bodyPr vert="horz" lIns="91440" tIns="45720" rIns="45720" bIns="45720" rtlCol="0" anchor="b" anchorCtr="0"/>
          <a:lstStyle>
            <a:lvl1pPr algn="ctr">
              <a:defRPr sz="1000">
                <a:solidFill>
                  <a:schemeClr val="tx1"/>
                </a:solidFill>
              </a:defRPr>
            </a:lvl1pPr>
          </a:lstStyle>
          <a:p>
            <a:fld id="{CC7432E5-F8E0-41AE-9A6B-AD730338B005}" type="slidenum">
              <a:rPr lang="en-US" smtClean="0"/>
              <a:pPr/>
              <a:t>‹#›</a:t>
            </a:fld>
            <a:endParaRPr lang="en-US" dirty="0"/>
          </a:p>
        </p:txBody>
      </p:sp>
      <p:sp>
        <p:nvSpPr>
          <p:cNvPr id="2" name="Title Placeholder 1"/>
          <p:cNvSpPr>
            <a:spLocks noGrp="1"/>
          </p:cNvSpPr>
          <p:nvPr>
            <p:ph type="title"/>
          </p:nvPr>
        </p:nvSpPr>
        <p:spPr>
          <a:xfrm>
            <a:off x="457200" y="228602"/>
            <a:ext cx="11277600" cy="800099"/>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257300"/>
            <a:ext cx="112776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71133" y="6534150"/>
            <a:ext cx="1295400" cy="323851"/>
          </a:xfrm>
          <a:prstGeom prst="rect">
            <a:avLst/>
          </a:prstGeom>
        </p:spPr>
        <p:txBody>
          <a:bodyPr vert="horz" lIns="91440" tIns="45720" rIns="91440" bIns="45720" rtlCol="0" anchor="ctr"/>
          <a:lstStyle>
            <a:lvl1pPr algn="l">
              <a:defRPr sz="1200">
                <a:solidFill>
                  <a:schemeClr val="tx1">
                    <a:tint val="75000"/>
                  </a:schemeClr>
                </a:solidFill>
              </a:defRPr>
            </a:lvl1pPr>
          </a:lstStyle>
          <a:p>
            <a:fld id="{A500641C-1BFD-4E39-BE68-FA3BD8BB5F86}" type="datetime1">
              <a:rPr lang="en-US" smtClean="0"/>
              <a:t>7/9/2019</a:t>
            </a:fld>
            <a:endParaRPr lang="en-US" dirty="0"/>
          </a:p>
        </p:txBody>
      </p:sp>
      <p:sp>
        <p:nvSpPr>
          <p:cNvPr id="5" name="Footer Placeholder 4"/>
          <p:cNvSpPr>
            <a:spLocks noGrp="1"/>
          </p:cNvSpPr>
          <p:nvPr>
            <p:ph type="ftr" sz="quarter" idx="3"/>
          </p:nvPr>
        </p:nvSpPr>
        <p:spPr>
          <a:xfrm>
            <a:off x="-1871133" y="6004515"/>
            <a:ext cx="1295400" cy="42767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TextBox 7"/>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
        <p:nvSpPr>
          <p:cNvPr id="9" name="Rectangle 8"/>
          <p:cNvSpPr/>
          <p:nvPr userDrawn="1"/>
        </p:nvSpPr>
        <p:spPr>
          <a:xfrm>
            <a:off x="457200" y="1129284"/>
            <a:ext cx="11734800" cy="18288"/>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161966446"/>
      </p:ext>
    </p:extLst>
  </p:cSld>
  <p:clrMap bg1="lt1" tx1="dk1" bg2="lt2" tx2="dk2" accent1="accent1" accent2="accent2" accent3="accent3" accent4="accent4" accent5="accent5" accent6="accent6" hlink="hlink" folHlink="folHlink"/>
  <p:sldLayoutIdLst>
    <p:sldLayoutId id="2147483766" r:id="rId1"/>
    <p:sldLayoutId id="2147483676" r:id="rId2"/>
    <p:sldLayoutId id="2147483764" r:id="rId3"/>
    <p:sldLayoutId id="2147483677" r:id="rId4"/>
    <p:sldLayoutId id="2147483680" r:id="rId5"/>
    <p:sldLayoutId id="2147483681" r:id="rId6"/>
    <p:sldLayoutId id="2147483682" r:id="rId7"/>
    <p:sldLayoutId id="2147483683" r:id="rId8"/>
    <p:sldLayoutId id="2147483684" r:id="rId9"/>
    <p:sldLayoutId id="2147483687" r:id="rId10"/>
    <p:sldLayoutId id="2147483685" r:id="rId11"/>
    <p:sldLayoutId id="2147483747" r:id="rId12"/>
  </p:sldLayoutIdLst>
  <p:hf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88" userDrawn="1">
          <p15:clr>
            <a:srgbClr val="F26B43"/>
          </p15:clr>
        </p15:guide>
        <p15:guide id="4" pos="7392" userDrawn="1">
          <p15:clr>
            <a:srgbClr val="F26B43"/>
          </p15:clr>
        </p15:guide>
        <p15:guide id="5" orient="horz" pos="144" userDrawn="1">
          <p15:clr>
            <a:srgbClr val="F26B43"/>
          </p15:clr>
        </p15:guide>
        <p15:guide id="6" orient="horz" pos="648" userDrawn="1">
          <p15:clr>
            <a:srgbClr val="F26B43"/>
          </p15:clr>
        </p15:guide>
        <p15:guide id="7" orient="horz" pos="792" userDrawn="1">
          <p15:clr>
            <a:srgbClr val="F26B43"/>
          </p15:clr>
        </p15:guide>
        <p15:guide id="8" orient="horz" pos="36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9.xm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2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slide" Target="slide11.xml"/></Relationships>
</file>

<file path=ppt/slides/_rels/slide3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3.xml"/><Relationship Id="rId4" Type="http://schemas.openxmlformats.org/officeDocument/2006/relationships/slide" Target="slide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1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7.xm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58766720"/>
              </p:ext>
            </p:extLst>
          </p:nvPr>
        </p:nvGraphicFramePr>
        <p:xfrm>
          <a:off x="398961" y="571246"/>
          <a:ext cx="11394078" cy="4260320"/>
        </p:xfrm>
        <a:graphic>
          <a:graphicData uri="http://schemas.openxmlformats.org/drawingml/2006/table">
            <a:tbl>
              <a:tblPr firstRow="1" bandRow="1">
                <a:tableStyleId>{10A1B5D5-9B99-4C35-A422-299274C87663}</a:tableStyleId>
              </a:tblPr>
              <a:tblGrid>
                <a:gridCol w="2115820">
                  <a:extLst>
                    <a:ext uri="{9D8B030D-6E8A-4147-A177-3AD203B41FA5}">
                      <a16:colId xmlns:a16="http://schemas.microsoft.com/office/drawing/2014/main" val="20000"/>
                    </a:ext>
                  </a:extLst>
                </a:gridCol>
                <a:gridCol w="249440">
                  <a:extLst>
                    <a:ext uri="{9D8B030D-6E8A-4147-A177-3AD203B41FA5}">
                      <a16:colId xmlns:a16="http://schemas.microsoft.com/office/drawing/2014/main" val="20002"/>
                    </a:ext>
                  </a:extLst>
                </a:gridCol>
                <a:gridCol w="1259616">
                  <a:extLst>
                    <a:ext uri="{9D8B030D-6E8A-4147-A177-3AD203B41FA5}">
                      <a16:colId xmlns:a16="http://schemas.microsoft.com/office/drawing/2014/main" val="152697578"/>
                    </a:ext>
                  </a:extLst>
                </a:gridCol>
                <a:gridCol w="569182">
                  <a:extLst>
                    <a:ext uri="{9D8B030D-6E8A-4147-A177-3AD203B41FA5}">
                      <a16:colId xmlns:a16="http://schemas.microsoft.com/office/drawing/2014/main" val="602447025"/>
                    </a:ext>
                  </a:extLst>
                </a:gridCol>
                <a:gridCol w="1051034">
                  <a:extLst>
                    <a:ext uri="{9D8B030D-6E8A-4147-A177-3AD203B41FA5}">
                      <a16:colId xmlns:a16="http://schemas.microsoft.com/office/drawing/2014/main" val="377280639"/>
                    </a:ext>
                  </a:extLst>
                </a:gridCol>
                <a:gridCol w="1555531">
                  <a:extLst>
                    <a:ext uri="{9D8B030D-6E8A-4147-A177-3AD203B41FA5}">
                      <a16:colId xmlns:a16="http://schemas.microsoft.com/office/drawing/2014/main" val="3862680058"/>
                    </a:ext>
                  </a:extLst>
                </a:gridCol>
                <a:gridCol w="2764221">
                  <a:extLst>
                    <a:ext uri="{9D8B030D-6E8A-4147-A177-3AD203B41FA5}">
                      <a16:colId xmlns:a16="http://schemas.microsoft.com/office/drawing/2014/main" val="3469142956"/>
                    </a:ext>
                  </a:extLst>
                </a:gridCol>
                <a:gridCol w="1829234">
                  <a:extLst>
                    <a:ext uri="{9D8B030D-6E8A-4147-A177-3AD203B41FA5}">
                      <a16:colId xmlns:a16="http://schemas.microsoft.com/office/drawing/2014/main" val="3435347785"/>
                    </a:ext>
                  </a:extLst>
                </a:gridCol>
              </a:tblGrid>
              <a:tr h="263049">
                <a:tc gridSpan="2">
                  <a:txBody>
                    <a:bodyPr/>
                    <a:lstStyle/>
                    <a:p>
                      <a:pPr algn="r"/>
                      <a:r>
                        <a:rPr lang="en-US" sz="1400" b="1" dirty="0">
                          <a:solidFill>
                            <a:schemeClr val="bg1"/>
                          </a:solidFill>
                        </a:rPr>
                        <a:t>Asset Name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hMerge="1">
                  <a:txBody>
                    <a:bodyPr/>
                    <a:lstStyle/>
                    <a:p>
                      <a:r>
                        <a:rPr lang="en-US" sz="1400" b="1" dirty="0">
                          <a:solidFill>
                            <a:schemeClr val="tx1"/>
                          </a:solidFill>
                        </a:rPr>
                        <a:t>&lt;Generic Name: Title&gt;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6">
                  <a:txBody>
                    <a:bodyPr/>
                    <a:lstStyle/>
                    <a:p>
                      <a:r>
                        <a:rPr lang="en-US" sz="1400" b="1" dirty="0">
                          <a:solidFill>
                            <a:schemeClr val="tx1"/>
                          </a:solidFill>
                        </a:rPr>
                        <a:t>FASENRA: Place in Therapy and Pivotal Studies Medical Deck</a:t>
                      </a:r>
                      <a:endParaRPr lang="en-US"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263049">
                <a:tc gridSpan="2">
                  <a:txBody>
                    <a:bodyPr/>
                    <a:lstStyle/>
                    <a:p>
                      <a:pPr algn="r"/>
                      <a:r>
                        <a:rPr lang="en-US" sz="1400" b="1" dirty="0">
                          <a:solidFill>
                            <a:schemeClr val="bg1"/>
                          </a:solidFill>
                        </a:rPr>
                        <a:t>Intended Use</a:t>
                      </a:r>
                      <a:endParaRPr lang="en-US" sz="1200" b="0" i="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hMerge="1">
                  <a:txBody>
                    <a:bodyPr/>
                    <a:lstStyle/>
                    <a:p>
                      <a:r>
                        <a:rPr lang="en-US" sz="1400" b="1" dirty="0"/>
                        <a:t>&lt;Reactive or Internal use&gt;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6">
                  <a:txBody>
                    <a:bodyPr/>
                    <a:lstStyle/>
                    <a:p>
                      <a:r>
                        <a:rPr lang="en-US" sz="1400" b="0" dirty="0"/>
                        <a:t>Proactive</a:t>
                      </a:r>
                      <a:endParaRPr lang="en-US"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bg1"/>
                        </a:solidFill>
                        <a:latin typeface="+mn-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7184">
                <a:tc gridSpan="2">
                  <a:txBody>
                    <a:bodyPr/>
                    <a:lstStyle/>
                    <a:p>
                      <a:pPr algn="r"/>
                      <a:r>
                        <a:rPr lang="en-US" sz="1400" b="1" i="0" dirty="0">
                          <a:solidFill>
                            <a:schemeClr val="bg1"/>
                          </a:solidFill>
                        </a:rPr>
                        <a:t>Approved for Distribution</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hMerge="1">
                  <a:txBody>
                    <a:bodyPr/>
                    <a:lstStyle/>
                    <a:p>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4">
                  <a:txBody>
                    <a:bodyPr/>
                    <a:lstStyle/>
                    <a:p>
                      <a:endParaRPr lang="en-US" sz="1400"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Therapy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n-lt"/>
                          <a:ea typeface="+mn-ea"/>
                          <a:cs typeface="+mn-cs"/>
                        </a:rPr>
                        <a:t>Respiratory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30829690"/>
                  </a:ext>
                </a:extLst>
              </a:tr>
              <a:tr h="144677">
                <a:tc gridSpan="8">
                  <a:txBody>
                    <a:bodyPr/>
                    <a:lstStyle/>
                    <a:p>
                      <a:pPr marL="0" algn="l" defTabSz="914400" rtl="0" eaLnBrk="1" latinLnBrk="0" hangingPunct="1"/>
                      <a:endParaRPr lang="en-US" sz="50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2630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Asset Owner </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pPr algn="l"/>
                      <a:r>
                        <a:rPr lang="en-US" sz="1400" b="0" dirty="0"/>
                        <a:t>Bhavini Parikh and William Cook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New or Updated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b="0" dirty="0"/>
                        <a:t>Updated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26304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Document Number</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r>
                        <a:rPr lang="en-US" sz="1400" b="0" dirty="0"/>
                        <a:t>ML-3034-ALL-0062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Based on Asset </a:t>
                      </a:r>
                    </a:p>
                    <a:p>
                      <a:pPr marL="0" marR="0" indent="0" algn="r"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dk1"/>
                          </a:solidFill>
                          <a:latin typeface="+mn-lt"/>
                          <a:ea typeface="+mn-ea"/>
                          <a:cs typeface="+mn-cs"/>
                        </a:rPr>
                        <a:t>(include Vault</a:t>
                      </a:r>
                      <a:r>
                        <a:rPr lang="en-US" sz="1200" b="0" i="1" kern="1200" baseline="0" dirty="0">
                          <a:solidFill>
                            <a:schemeClr val="dk1"/>
                          </a:solidFill>
                          <a:latin typeface="+mn-lt"/>
                          <a:ea typeface="+mn-ea"/>
                          <a:cs typeface="+mn-cs"/>
                        </a:rPr>
                        <a:t> MedComms or PromoMats </a:t>
                      </a:r>
                      <a:r>
                        <a:rPr lang="en-US" sz="1200" b="0" i="1" kern="1200" dirty="0">
                          <a:solidFill>
                            <a:schemeClr val="dk1"/>
                          </a:solidFill>
                          <a:latin typeface="+mn-lt"/>
                          <a:ea typeface="+mn-ea"/>
                          <a:cs typeface="+mn-cs"/>
                        </a:rPr>
                        <a:t>document number or N/A for not applicable)</a:t>
                      </a:r>
                      <a:endParaRPr lang="en-US" sz="12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rowSpan="2">
                  <a:txBody>
                    <a:bodyPr/>
                    <a:lstStyle/>
                    <a:p>
                      <a:pPr algn="l"/>
                      <a:r>
                        <a:rPr lang="en-US" sz="1400" b="0" dirty="0"/>
                        <a:t>Z4-13343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73488">
                <a:tc>
                  <a:txBody>
                    <a:bodyPr/>
                    <a:lstStyle/>
                    <a:p>
                      <a:pPr algn="r"/>
                      <a:r>
                        <a:rPr lang="en-US" sz="1400" b="1" dirty="0"/>
                        <a:t>Approved Date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12/18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Expiration</a:t>
                      </a:r>
                      <a:r>
                        <a:rPr lang="en-US" sz="1400" b="1" baseline="0" dirty="0"/>
                        <a:t>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12/19</a:t>
                      </a: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631318">
                <a:tc grid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i="0" dirty="0"/>
                        <a:t>Technical Review/Fact Check Completed by Global Medical Information </a:t>
                      </a:r>
                      <a:r>
                        <a:rPr lang="en-US" sz="1200" b="0" i="1" dirty="0"/>
                        <a:t>(Yes/No)</a:t>
                      </a:r>
                      <a:endParaRPr lang="en-US" sz="1400" b="0" i="1" dirty="0"/>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Yes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Applicable Copyright</a:t>
                      </a:r>
                      <a:br>
                        <a:rPr lang="en-US" sz="1400" b="1" dirty="0"/>
                      </a:br>
                      <a:r>
                        <a:rPr lang="en-US" sz="1400" b="1" dirty="0"/>
                        <a:t> Permissions Obtained for Graphics </a:t>
                      </a:r>
                      <a:r>
                        <a:rPr lang="en-US" sz="1200" b="0" i="1" dirty="0"/>
                        <a:t>(Yes/No</a:t>
                      </a:r>
                      <a:r>
                        <a:rPr lang="en-US" sz="1100" b="0" i="1" dirty="0"/>
                        <a:t>)</a:t>
                      </a:r>
                      <a:endParaRPr lang="en-US" sz="1200" b="0" i="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algn="l"/>
                      <a:r>
                        <a:rPr lang="en-US" sz="1400" b="0" dirty="0"/>
                        <a:t>Yes</a:t>
                      </a:r>
                    </a:p>
                  </a:txBody>
                  <a:tcPr anchor="ct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0597037"/>
                  </a:ext>
                </a:extLst>
              </a:tr>
              <a:tr h="144677">
                <a:tc gridSpan="8">
                  <a:txBody>
                    <a:bodyPr/>
                    <a:lstStyle/>
                    <a:p>
                      <a:pPr algn="r"/>
                      <a:endParaRPr lang="en-US" sz="5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9"/>
                  </a:ext>
                </a:extLst>
              </a:tr>
              <a:tr h="447184">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This material is globally</a:t>
                      </a:r>
                      <a:r>
                        <a:rPr lang="en-US" sz="1400" b="1" baseline="0" dirty="0">
                          <a:solidFill>
                            <a:schemeClr val="bg1"/>
                          </a:solidFill>
                        </a:rPr>
                        <a:t> </a:t>
                      </a:r>
                      <a:r>
                        <a:rPr lang="en-US" sz="1400" b="1" dirty="0">
                          <a:solidFill>
                            <a:schemeClr val="bg1"/>
                          </a:solidFill>
                        </a:rPr>
                        <a:t>approved for use by AstraZeneca Medical</a:t>
                      </a:r>
                      <a:r>
                        <a:rPr lang="en-US" sz="1400" b="1" baseline="0" dirty="0">
                          <a:solidFill>
                            <a:schemeClr val="bg1"/>
                          </a:solidFill>
                        </a:rPr>
                        <a:t> Affairs</a:t>
                      </a:r>
                      <a:r>
                        <a:rPr lang="en-US" sz="1400" b="1" dirty="0">
                          <a:solidFill>
                            <a:schemeClr val="bg1"/>
                          </a:solidFill>
                        </a:rPr>
                        <a:t> Scientific Personnel only. </a:t>
                      </a:r>
                      <a:r>
                        <a:rPr lang="en-US" sz="1400" b="1" baseline="0" dirty="0">
                          <a:solidFill>
                            <a:schemeClr val="bg1"/>
                          </a:solidFill>
                        </a:rPr>
                        <a:t>The local market is responsible for interpreting, reviewing, and approving the content according to their local label, rules, and regulations.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11"/>
                  </a:ext>
                </a:extLst>
              </a:tr>
              <a:tr h="460336">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kern="1200" baseline="0" dirty="0">
                          <a:solidFill>
                            <a:schemeClr val="tx1"/>
                          </a:solidFill>
                          <a:effectLst/>
                        </a:rPr>
                        <a:t>Additional Disclaimers or Special Instructions: </a:t>
                      </a:r>
                      <a:r>
                        <a:rPr lang="en-US" sz="1400" b="1" i="0" dirty="0">
                          <a:solidFill>
                            <a:schemeClr val="tx1"/>
                          </a:solidFill>
                          <a:effectLst/>
                        </a:rPr>
                        <a:t>This slide deck is not intended for distribution.</a:t>
                      </a:r>
                    </a:p>
                    <a:p>
                      <a:pPr algn="l"/>
                      <a:endParaRPr lang="en-US" sz="1000" i="0" kern="1200" dirty="0">
                        <a:solidFill>
                          <a:schemeClr val="bg1"/>
                        </a:solidFill>
                        <a:effectLst/>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794192459"/>
                  </a:ext>
                </a:extLst>
              </a:tr>
            </a:tbl>
          </a:graphicData>
        </a:graphic>
      </p:graphicFrame>
      <p:sp>
        <p:nvSpPr>
          <p:cNvPr id="4" name="TextBox 3"/>
          <p:cNvSpPr txBox="1"/>
          <p:nvPr/>
        </p:nvSpPr>
        <p:spPr>
          <a:xfrm>
            <a:off x="4209143" y="6427425"/>
            <a:ext cx="7982857" cy="430887"/>
          </a:xfrm>
          <a:prstGeom prst="rect">
            <a:avLst/>
          </a:prstGeom>
          <a:solidFill>
            <a:schemeClr val="bg1"/>
          </a:solidFill>
        </p:spPr>
        <p:txBody>
          <a:bodyPr wrap="square" rtlCol="0">
            <a:spAutoFit/>
          </a:bodyPr>
          <a:lstStyle/>
          <a:p>
            <a:pPr algn="r"/>
            <a:r>
              <a:rPr lang="en-US" sz="1100" dirty="0"/>
              <a:t>Refer to the General Properties for this asset in GMIP Content (Veeva Vault MedComms) for additional details. </a:t>
            </a:r>
          </a:p>
          <a:p>
            <a:pPr algn="r"/>
            <a:r>
              <a:rPr lang="en-US" sz="1100" dirty="0"/>
              <a:t>Questions on this asset should be directed to asset owner.</a:t>
            </a:r>
          </a:p>
        </p:txBody>
      </p:sp>
      <p:sp>
        <p:nvSpPr>
          <p:cNvPr id="5" name="Rectangle 4"/>
          <p:cNvSpPr/>
          <p:nvPr/>
        </p:nvSpPr>
        <p:spPr>
          <a:xfrm>
            <a:off x="3880426" y="87055"/>
            <a:ext cx="4431149" cy="400110"/>
          </a:xfrm>
          <a:prstGeom prst="rect">
            <a:avLst/>
          </a:prstGeom>
        </p:spPr>
        <p:txBody>
          <a:bodyPr wrap="none">
            <a:spAutoFit/>
          </a:bodyPr>
          <a:lstStyle/>
          <a:p>
            <a:pPr algn="ctr"/>
            <a:r>
              <a:rPr lang="en-US" sz="2000" b="1" dirty="0"/>
              <a:t>Global Medical Affairs Cover Sheet</a:t>
            </a:r>
          </a:p>
        </p:txBody>
      </p:sp>
      <p:sp>
        <p:nvSpPr>
          <p:cNvPr id="7" name="Rectangle 6"/>
          <p:cNvSpPr/>
          <p:nvPr/>
        </p:nvSpPr>
        <p:spPr>
          <a:xfrm>
            <a:off x="398961" y="5884690"/>
            <a:ext cx="11394076" cy="553998"/>
          </a:xfrm>
          <a:prstGeom prst="rect">
            <a:avLst/>
          </a:prstGeom>
          <a:noFill/>
          <a:ln w="38100">
            <a:solidFill>
              <a:schemeClr val="accent6"/>
            </a:solidFill>
          </a:ln>
        </p:spPr>
        <p:txBody>
          <a:bodyPr wrap="square">
            <a:spAutoFit/>
          </a:bodyPr>
          <a:lstStyle/>
          <a:p>
            <a:pPr algn="ctr">
              <a:defRPr/>
            </a:pPr>
            <a:r>
              <a:rPr lang="en-US" sz="1500" b="1" dirty="0">
                <a:solidFill>
                  <a:schemeClr val="accent2">
                    <a:lumMod val="50000"/>
                  </a:schemeClr>
                </a:solidFill>
              </a:rPr>
              <a:t>External use of any of the content must be approved for release by your local nominated signatory/local medical process to ensure compliance with local regulations. </a:t>
            </a:r>
          </a:p>
        </p:txBody>
      </p:sp>
    </p:spTree>
    <p:extLst>
      <p:ext uri="{BB962C8B-B14F-4D97-AF65-F5344CB8AC3E}">
        <p14:creationId xmlns:p14="http://schemas.microsoft.com/office/powerpoint/2010/main" val="273922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ZONDA Sputum Substudy: Benralizumab Depleted Mature </a:t>
            </a:r>
            <a:br>
              <a:rPr lang="en-US" dirty="0"/>
            </a:br>
            <a:r>
              <a:rPr lang="en-US" dirty="0"/>
              <a:t>Sputum EOS and Reduced Sputum EOS Progenitors and ILC2 Cells</a:t>
            </a:r>
          </a:p>
        </p:txBody>
      </p:sp>
      <p:sp>
        <p:nvSpPr>
          <p:cNvPr id="3" name="Slide Number Placeholder 2"/>
          <p:cNvSpPr>
            <a:spLocks noGrp="1"/>
          </p:cNvSpPr>
          <p:nvPr>
            <p:ph type="sldNum" sz="quarter" idx="12"/>
          </p:nvPr>
        </p:nvSpPr>
        <p:spPr/>
        <p:txBody>
          <a:bodyPr/>
          <a:lstStyle/>
          <a:p>
            <a:fld id="{CC7432E5-F8E0-41AE-9A6B-AD730338B005}" type="slidenum">
              <a:rPr lang="en-US" smtClean="0"/>
              <a:t>9</a:t>
            </a:fld>
            <a:endParaRPr lang="en-US" dirty="0"/>
          </a:p>
        </p:txBody>
      </p:sp>
      <p:sp>
        <p:nvSpPr>
          <p:cNvPr id="6" name="Text Placeholder 5">
            <a:extLst>
              <a:ext uri="{FF2B5EF4-FFF2-40B4-BE49-F238E27FC236}">
                <a16:creationId xmlns:a16="http://schemas.microsoft.com/office/drawing/2014/main" id="{B3974522-951B-4B42-87ED-D96F542A601F}"/>
              </a:ext>
            </a:extLst>
          </p:cNvPr>
          <p:cNvSpPr>
            <a:spLocks noGrp="1"/>
          </p:cNvSpPr>
          <p:nvPr>
            <p:ph type="body" sz="quarter" idx="13"/>
          </p:nvPr>
        </p:nvSpPr>
        <p:spPr/>
        <p:txBody>
          <a:bodyPr/>
          <a:lstStyle/>
          <a:p>
            <a:r>
              <a:rPr lang="en-US" baseline="30000" dirty="0" err="1"/>
              <a:t>a</a:t>
            </a:r>
            <a:r>
              <a:rPr lang="en-US" dirty="0" err="1"/>
              <a:t>Between</a:t>
            </a:r>
            <a:r>
              <a:rPr lang="en-US" dirty="0"/>
              <a:t>-group significance. </a:t>
            </a:r>
            <a:r>
              <a:rPr lang="en-US" baseline="30000" dirty="0" err="1"/>
              <a:t>b</a:t>
            </a:r>
            <a:r>
              <a:rPr lang="en-US" dirty="0" err="1"/>
              <a:t>Within</a:t>
            </a:r>
            <a:r>
              <a:rPr lang="en-US" dirty="0"/>
              <a:t>-group significance. </a:t>
            </a:r>
          </a:p>
          <a:p>
            <a:r>
              <a:rPr lang="en-US" dirty="0"/>
              <a:t>EOS = eosinophil; ILC2 = type 2 innate lymphoid cells; IL-5R</a:t>
            </a:r>
            <a:r>
              <a:rPr lang="el-GR" dirty="0"/>
              <a:t>α</a:t>
            </a:r>
            <a:r>
              <a:rPr lang="en-US" dirty="0"/>
              <a:t> = interleukin-5 receptor alpha; MOA = mechanism of action; Q4W = every 4 weeks; Q8W = every 8 weeks (every 4 weeks for the first 3 doses); SC = subcutaneous.</a:t>
            </a:r>
            <a:r>
              <a:rPr lang="en-US" strike="sngStrike" dirty="0"/>
              <a:t> </a:t>
            </a:r>
          </a:p>
          <a:p>
            <a:r>
              <a:rPr lang="en-US" dirty="0"/>
              <a:t>Sehmi R et al. </a:t>
            </a:r>
            <a:r>
              <a:rPr lang="en-US" i="1" dirty="0"/>
              <a:t>J Allergy </a:t>
            </a:r>
            <a:r>
              <a:rPr lang="en-US" i="1" dirty="0" err="1"/>
              <a:t>Clin</a:t>
            </a:r>
            <a:r>
              <a:rPr lang="en-US" i="1" dirty="0"/>
              <a:t> Immunol. </a:t>
            </a:r>
            <a:r>
              <a:rPr lang="en-US" dirty="0"/>
              <a:t>2018;141:1529-1532.e8.</a:t>
            </a:r>
          </a:p>
        </p:txBody>
      </p:sp>
      <p:sp>
        <p:nvSpPr>
          <p:cNvPr id="70" name="Rectangle 69">
            <a:extLst>
              <a:ext uri="{FF2B5EF4-FFF2-40B4-BE49-F238E27FC236}">
                <a16:creationId xmlns:a16="http://schemas.microsoft.com/office/drawing/2014/main" id="{7D754D6C-AE8A-47C5-8293-AF48F3E7A1F3}"/>
              </a:ext>
            </a:extLst>
          </p:cNvPr>
          <p:cNvSpPr/>
          <p:nvPr/>
        </p:nvSpPr>
        <p:spPr>
          <a:xfrm>
            <a:off x="4136571" y="2203027"/>
            <a:ext cx="949235" cy="31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A3D1932-CDFF-482A-828B-700C972AE178}"/>
              </a:ext>
            </a:extLst>
          </p:cNvPr>
          <p:cNvSpPr/>
          <p:nvPr/>
        </p:nvSpPr>
        <p:spPr>
          <a:xfrm>
            <a:off x="386435" y="2044216"/>
            <a:ext cx="949235" cy="31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A3AF384F-66E8-48C4-B82E-7C66FCC5B7B2}"/>
              </a:ext>
            </a:extLst>
          </p:cNvPr>
          <p:cNvSpPr txBox="1"/>
          <p:nvPr/>
        </p:nvSpPr>
        <p:spPr>
          <a:xfrm>
            <a:off x="606587" y="1524368"/>
            <a:ext cx="3236784" cy="369332"/>
          </a:xfrm>
          <a:prstGeom prst="rect">
            <a:avLst/>
          </a:prstGeom>
          <a:noFill/>
        </p:spPr>
        <p:txBody>
          <a:bodyPr wrap="none" rtlCol="0">
            <a:spAutoFit/>
          </a:bodyPr>
          <a:lstStyle/>
          <a:p>
            <a:r>
              <a:rPr lang="en-US" b="1" dirty="0"/>
              <a:t>Mature Sputum Eosinophils</a:t>
            </a:r>
          </a:p>
        </p:txBody>
      </p:sp>
      <p:sp>
        <p:nvSpPr>
          <p:cNvPr id="73" name="TextBox 72">
            <a:extLst>
              <a:ext uri="{FF2B5EF4-FFF2-40B4-BE49-F238E27FC236}">
                <a16:creationId xmlns:a16="http://schemas.microsoft.com/office/drawing/2014/main" id="{3D436F83-B9DF-4641-AD75-1042FC81032E}"/>
              </a:ext>
            </a:extLst>
          </p:cNvPr>
          <p:cNvSpPr txBox="1"/>
          <p:nvPr/>
        </p:nvSpPr>
        <p:spPr>
          <a:xfrm>
            <a:off x="4530501" y="1524368"/>
            <a:ext cx="3647152" cy="369332"/>
          </a:xfrm>
          <a:prstGeom prst="rect">
            <a:avLst/>
          </a:prstGeom>
          <a:noFill/>
        </p:spPr>
        <p:txBody>
          <a:bodyPr wrap="none" rtlCol="0">
            <a:spAutoFit/>
          </a:bodyPr>
          <a:lstStyle/>
          <a:p>
            <a:r>
              <a:rPr lang="en-US" b="1" dirty="0"/>
              <a:t>Sputum Eosinophil Progenitors</a:t>
            </a:r>
          </a:p>
        </p:txBody>
      </p:sp>
      <p:sp>
        <p:nvSpPr>
          <p:cNvPr id="75" name="TextBox 74">
            <a:extLst>
              <a:ext uri="{FF2B5EF4-FFF2-40B4-BE49-F238E27FC236}">
                <a16:creationId xmlns:a16="http://schemas.microsoft.com/office/drawing/2014/main" id="{EFC7D923-E03C-443B-9B3D-77A05A36681E}"/>
              </a:ext>
            </a:extLst>
          </p:cNvPr>
          <p:cNvSpPr txBox="1"/>
          <p:nvPr/>
        </p:nvSpPr>
        <p:spPr>
          <a:xfrm>
            <a:off x="8864783" y="1524368"/>
            <a:ext cx="3142207" cy="369332"/>
          </a:xfrm>
          <a:prstGeom prst="rect">
            <a:avLst/>
          </a:prstGeom>
          <a:noFill/>
        </p:spPr>
        <p:txBody>
          <a:bodyPr wrap="none" rtlCol="0">
            <a:spAutoFit/>
          </a:bodyPr>
          <a:lstStyle/>
          <a:p>
            <a:r>
              <a:rPr lang="en-US" b="1" dirty="0"/>
              <a:t>Sputum IL-5R</a:t>
            </a:r>
            <a:r>
              <a:rPr lang="el-GR" b="1" dirty="0"/>
              <a:t>α</a:t>
            </a:r>
            <a:r>
              <a:rPr lang="en-US" b="1" dirty="0"/>
              <a:t>+ ILC2 Cells</a:t>
            </a:r>
          </a:p>
        </p:txBody>
      </p:sp>
      <p:sp>
        <p:nvSpPr>
          <p:cNvPr id="149" name="Rectangle: Rounded Corners 148">
            <a:extLst>
              <a:ext uri="{FF2B5EF4-FFF2-40B4-BE49-F238E27FC236}">
                <a16:creationId xmlns:a16="http://schemas.microsoft.com/office/drawing/2014/main" id="{93B49675-EC3D-4F3D-B7F7-E435F3EBC1E3}"/>
              </a:ext>
            </a:extLst>
          </p:cNvPr>
          <p:cNvSpPr/>
          <p:nvPr/>
        </p:nvSpPr>
        <p:spPr>
          <a:xfrm>
            <a:off x="0" y="5438249"/>
            <a:ext cx="12191999" cy="6187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Randomized, double-blind, 4-center, Canadian substudy of the Phase III ZONDA trial evaluating patients with severe asthma              </a:t>
            </a:r>
          </a:p>
          <a:p>
            <a:pPr algn="ctr"/>
            <a:r>
              <a:rPr lang="en-US" sz="1400" b="1" dirty="0">
                <a:solidFill>
                  <a:schemeClr val="tx1">
                    <a:lumMod val="75000"/>
                    <a:lumOff val="25000"/>
                  </a:schemeClr>
                </a:solidFill>
              </a:rPr>
              <a:t>and high blood EOS (≥150 cells/μL currently) on OCS therapy comparing pooled benralizumab 30 mg SC patients                                                          (n=11; Q4W [n=4] or Q8W [ n=7]) with placebo patients Q4W (n=7)</a:t>
            </a:r>
          </a:p>
        </p:txBody>
      </p:sp>
      <p:grpSp>
        <p:nvGrpSpPr>
          <p:cNvPr id="24" name="Group 23">
            <a:extLst>
              <a:ext uri="{FF2B5EF4-FFF2-40B4-BE49-F238E27FC236}">
                <a16:creationId xmlns:a16="http://schemas.microsoft.com/office/drawing/2014/main" id="{993DBCE4-0F46-4AA7-B1C9-D9AB32CAEB94}"/>
              </a:ext>
            </a:extLst>
          </p:cNvPr>
          <p:cNvGrpSpPr/>
          <p:nvPr/>
        </p:nvGrpSpPr>
        <p:grpSpPr>
          <a:xfrm>
            <a:off x="7893056" y="1953813"/>
            <a:ext cx="4001160" cy="3140948"/>
            <a:chOff x="7893056" y="1953813"/>
            <a:chExt cx="4001160" cy="3140948"/>
          </a:xfrm>
        </p:grpSpPr>
        <p:grpSp>
          <p:nvGrpSpPr>
            <p:cNvPr id="15" name="Group 14">
              <a:extLst>
                <a:ext uri="{FF2B5EF4-FFF2-40B4-BE49-F238E27FC236}">
                  <a16:creationId xmlns:a16="http://schemas.microsoft.com/office/drawing/2014/main" id="{412F528B-5750-4842-955B-F59DF4016685}"/>
                </a:ext>
              </a:extLst>
            </p:cNvPr>
            <p:cNvGrpSpPr/>
            <p:nvPr/>
          </p:nvGrpSpPr>
          <p:grpSpPr>
            <a:xfrm>
              <a:off x="7893056" y="1953813"/>
              <a:ext cx="4001160" cy="3140948"/>
              <a:chOff x="7893056" y="1958147"/>
              <a:chExt cx="4001160" cy="3140948"/>
            </a:xfrm>
          </p:grpSpPr>
          <p:pic>
            <p:nvPicPr>
              <p:cNvPr id="144" name="Picture 143">
                <a:extLst>
                  <a:ext uri="{FF2B5EF4-FFF2-40B4-BE49-F238E27FC236}">
                    <a16:creationId xmlns:a16="http://schemas.microsoft.com/office/drawing/2014/main" id="{8F2B7DF6-A70B-48A1-92CB-3BC716CF446F}"/>
                  </a:ext>
                </a:extLst>
              </p:cNvPr>
              <p:cNvPicPr>
                <a:picLocks noChangeAspect="1"/>
              </p:cNvPicPr>
              <p:nvPr/>
            </p:nvPicPr>
            <p:blipFill>
              <a:blip r:embed="rId3"/>
              <a:stretch>
                <a:fillRect/>
              </a:stretch>
            </p:blipFill>
            <p:spPr>
              <a:xfrm>
                <a:off x="7893056" y="1958147"/>
                <a:ext cx="4001160" cy="3140948"/>
              </a:xfrm>
              <a:prstGeom prst="rect">
                <a:avLst/>
              </a:prstGeom>
            </p:spPr>
          </p:pic>
          <p:sp>
            <p:nvSpPr>
              <p:cNvPr id="157" name="TextBox 156">
                <a:extLst>
                  <a:ext uri="{FF2B5EF4-FFF2-40B4-BE49-F238E27FC236}">
                    <a16:creationId xmlns:a16="http://schemas.microsoft.com/office/drawing/2014/main" id="{48B16C77-4091-43C6-AD25-3967C8F27EB2}"/>
                  </a:ext>
                </a:extLst>
              </p:cNvPr>
              <p:cNvSpPr txBox="1"/>
              <p:nvPr/>
            </p:nvSpPr>
            <p:spPr>
              <a:xfrm>
                <a:off x="9118898" y="4661982"/>
                <a:ext cx="612648" cy="100584"/>
              </a:xfrm>
              <a:prstGeom prst="rect">
                <a:avLst/>
              </a:prstGeom>
              <a:solidFill>
                <a:schemeClr val="bg1"/>
              </a:solidFill>
            </p:spPr>
            <p:txBody>
              <a:bodyPr wrap="square" rtlCol="0" anchor="ctr">
                <a:spAutoFit/>
              </a:bodyPr>
              <a:lstStyle/>
              <a:p>
                <a:r>
                  <a:rPr lang="en-US" sz="1000" dirty="0"/>
                  <a:t>Week 0</a:t>
                </a:r>
              </a:p>
            </p:txBody>
          </p:sp>
          <p:sp>
            <p:nvSpPr>
              <p:cNvPr id="158" name="TextBox 157">
                <a:extLst>
                  <a:ext uri="{FF2B5EF4-FFF2-40B4-BE49-F238E27FC236}">
                    <a16:creationId xmlns:a16="http://schemas.microsoft.com/office/drawing/2014/main" id="{B812C410-BB45-42FA-A574-235FEC8CCCA4}"/>
                  </a:ext>
                </a:extLst>
              </p:cNvPr>
              <p:cNvSpPr txBox="1"/>
              <p:nvPr/>
            </p:nvSpPr>
            <p:spPr>
              <a:xfrm>
                <a:off x="9750087" y="4661982"/>
                <a:ext cx="685800" cy="100584"/>
              </a:xfrm>
              <a:prstGeom prst="rect">
                <a:avLst/>
              </a:prstGeom>
              <a:solidFill>
                <a:schemeClr val="bg1"/>
              </a:solidFill>
            </p:spPr>
            <p:txBody>
              <a:bodyPr wrap="square" rtlCol="0" anchor="ctr">
                <a:spAutoFit/>
              </a:bodyPr>
              <a:lstStyle/>
              <a:p>
                <a:r>
                  <a:rPr lang="en-US" sz="1000" dirty="0"/>
                  <a:t>Week 28</a:t>
                </a:r>
              </a:p>
            </p:txBody>
          </p:sp>
          <p:sp>
            <p:nvSpPr>
              <p:cNvPr id="159" name="TextBox 158">
                <a:extLst>
                  <a:ext uri="{FF2B5EF4-FFF2-40B4-BE49-F238E27FC236}">
                    <a16:creationId xmlns:a16="http://schemas.microsoft.com/office/drawing/2014/main" id="{EADF6CAA-A3B9-4E0B-A5F8-0E8B97CD0DCB}"/>
                  </a:ext>
                </a:extLst>
              </p:cNvPr>
              <p:cNvSpPr txBox="1"/>
              <p:nvPr/>
            </p:nvSpPr>
            <p:spPr>
              <a:xfrm>
                <a:off x="10445621" y="4661982"/>
                <a:ext cx="612648" cy="100584"/>
              </a:xfrm>
              <a:prstGeom prst="rect">
                <a:avLst/>
              </a:prstGeom>
              <a:solidFill>
                <a:schemeClr val="bg1"/>
              </a:solidFill>
            </p:spPr>
            <p:txBody>
              <a:bodyPr wrap="square" rtlCol="0" anchor="ctr">
                <a:spAutoFit/>
              </a:bodyPr>
              <a:lstStyle/>
              <a:p>
                <a:r>
                  <a:rPr lang="en-US" sz="1000" dirty="0"/>
                  <a:t>Week 0</a:t>
                </a:r>
              </a:p>
            </p:txBody>
          </p:sp>
          <p:sp>
            <p:nvSpPr>
              <p:cNvPr id="160" name="TextBox 159">
                <a:extLst>
                  <a:ext uri="{FF2B5EF4-FFF2-40B4-BE49-F238E27FC236}">
                    <a16:creationId xmlns:a16="http://schemas.microsoft.com/office/drawing/2014/main" id="{CFD1517B-50E3-4806-87B4-0F8025E2EE8F}"/>
                  </a:ext>
                </a:extLst>
              </p:cNvPr>
              <p:cNvSpPr txBox="1"/>
              <p:nvPr/>
            </p:nvSpPr>
            <p:spPr>
              <a:xfrm>
                <a:off x="11085479" y="4661982"/>
                <a:ext cx="685800" cy="100584"/>
              </a:xfrm>
              <a:prstGeom prst="rect">
                <a:avLst/>
              </a:prstGeom>
              <a:solidFill>
                <a:schemeClr val="bg1"/>
              </a:solidFill>
            </p:spPr>
            <p:txBody>
              <a:bodyPr wrap="square" rtlCol="0" anchor="ctr">
                <a:spAutoFit/>
              </a:bodyPr>
              <a:lstStyle/>
              <a:p>
                <a:r>
                  <a:rPr lang="en-US" sz="1000" dirty="0"/>
                  <a:t>Week 28</a:t>
                </a:r>
              </a:p>
            </p:txBody>
          </p:sp>
        </p:grpSp>
        <p:sp>
          <p:nvSpPr>
            <p:cNvPr id="162" name="Rectangle 161">
              <a:extLst>
                <a:ext uri="{FF2B5EF4-FFF2-40B4-BE49-F238E27FC236}">
                  <a16:creationId xmlns:a16="http://schemas.microsoft.com/office/drawing/2014/main" id="{6429FA2E-8719-4838-BD46-E542A1E33C64}"/>
                </a:ext>
              </a:extLst>
            </p:cNvPr>
            <p:cNvSpPr/>
            <p:nvPr/>
          </p:nvSpPr>
          <p:spPr>
            <a:xfrm>
              <a:off x="8323594" y="1974933"/>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TextBox 164">
            <a:extLst>
              <a:ext uri="{FF2B5EF4-FFF2-40B4-BE49-F238E27FC236}">
                <a16:creationId xmlns:a16="http://schemas.microsoft.com/office/drawing/2014/main" id="{142276FB-7556-499F-8C33-64A05E4A89BF}"/>
              </a:ext>
            </a:extLst>
          </p:cNvPr>
          <p:cNvSpPr txBox="1"/>
          <p:nvPr/>
        </p:nvSpPr>
        <p:spPr>
          <a:xfrm>
            <a:off x="9459102" y="5024695"/>
            <a:ext cx="640080" cy="100584"/>
          </a:xfrm>
          <a:prstGeom prst="rect">
            <a:avLst/>
          </a:prstGeom>
          <a:solidFill>
            <a:schemeClr val="bg1"/>
          </a:solidFill>
        </p:spPr>
        <p:txBody>
          <a:bodyPr wrap="square" rtlCol="0" anchor="ctr">
            <a:spAutoFit/>
          </a:bodyPr>
          <a:lstStyle/>
          <a:p>
            <a:pPr algn="ctr"/>
            <a:r>
              <a:rPr lang="en-US" sz="1000" dirty="0"/>
              <a:t>(n=7)</a:t>
            </a:r>
          </a:p>
        </p:txBody>
      </p:sp>
      <p:sp>
        <p:nvSpPr>
          <p:cNvPr id="166" name="TextBox 165">
            <a:extLst>
              <a:ext uri="{FF2B5EF4-FFF2-40B4-BE49-F238E27FC236}">
                <a16:creationId xmlns:a16="http://schemas.microsoft.com/office/drawing/2014/main" id="{D72CD040-D596-4625-89EE-401394C9C38B}"/>
              </a:ext>
            </a:extLst>
          </p:cNvPr>
          <p:cNvSpPr txBox="1"/>
          <p:nvPr/>
        </p:nvSpPr>
        <p:spPr>
          <a:xfrm>
            <a:off x="10865835" y="5024695"/>
            <a:ext cx="548640" cy="100584"/>
          </a:xfrm>
          <a:prstGeom prst="rect">
            <a:avLst/>
          </a:prstGeom>
          <a:solidFill>
            <a:schemeClr val="bg1"/>
          </a:solidFill>
        </p:spPr>
        <p:txBody>
          <a:bodyPr wrap="square" rtlCol="0" anchor="ctr">
            <a:spAutoFit/>
          </a:bodyPr>
          <a:lstStyle/>
          <a:p>
            <a:r>
              <a:rPr lang="en-US" sz="1000" dirty="0"/>
              <a:t>(n=5)</a:t>
            </a:r>
          </a:p>
        </p:txBody>
      </p:sp>
      <p:grpSp>
        <p:nvGrpSpPr>
          <p:cNvPr id="26" name="Group 25">
            <a:extLst>
              <a:ext uri="{FF2B5EF4-FFF2-40B4-BE49-F238E27FC236}">
                <a16:creationId xmlns:a16="http://schemas.microsoft.com/office/drawing/2014/main" id="{8D951E08-169E-46A0-BB36-13982660AC2B}"/>
              </a:ext>
            </a:extLst>
          </p:cNvPr>
          <p:cNvGrpSpPr/>
          <p:nvPr/>
        </p:nvGrpSpPr>
        <p:grpSpPr>
          <a:xfrm>
            <a:off x="4082243" y="1988918"/>
            <a:ext cx="3750136" cy="3091093"/>
            <a:chOff x="4082243" y="1988918"/>
            <a:chExt cx="3750136" cy="3091093"/>
          </a:xfrm>
        </p:grpSpPr>
        <p:grpSp>
          <p:nvGrpSpPr>
            <p:cNvPr id="23" name="Group 22">
              <a:extLst>
                <a:ext uri="{FF2B5EF4-FFF2-40B4-BE49-F238E27FC236}">
                  <a16:creationId xmlns:a16="http://schemas.microsoft.com/office/drawing/2014/main" id="{91B05902-3704-4E9B-89AF-D921A6EAD376}"/>
                </a:ext>
              </a:extLst>
            </p:cNvPr>
            <p:cNvGrpSpPr/>
            <p:nvPr/>
          </p:nvGrpSpPr>
          <p:grpSpPr>
            <a:xfrm>
              <a:off x="4082243" y="1988918"/>
              <a:ext cx="3750136" cy="3065008"/>
              <a:chOff x="4082243" y="1988918"/>
              <a:chExt cx="3750136" cy="3065008"/>
            </a:xfrm>
          </p:grpSpPr>
          <p:grpSp>
            <p:nvGrpSpPr>
              <p:cNvPr id="13" name="Group 12">
                <a:extLst>
                  <a:ext uri="{FF2B5EF4-FFF2-40B4-BE49-F238E27FC236}">
                    <a16:creationId xmlns:a16="http://schemas.microsoft.com/office/drawing/2014/main" id="{4231F991-C763-44A7-A3C8-3198057EBD1D}"/>
                  </a:ext>
                </a:extLst>
              </p:cNvPr>
              <p:cNvGrpSpPr/>
              <p:nvPr/>
            </p:nvGrpSpPr>
            <p:grpSpPr>
              <a:xfrm>
                <a:off x="4082243" y="1988918"/>
                <a:ext cx="3750136" cy="3065008"/>
                <a:chOff x="4034353" y="2024390"/>
                <a:chExt cx="3750136" cy="3065008"/>
              </a:xfrm>
            </p:grpSpPr>
            <p:grpSp>
              <p:nvGrpSpPr>
                <p:cNvPr id="127" name="Group 126">
                  <a:extLst>
                    <a:ext uri="{FF2B5EF4-FFF2-40B4-BE49-F238E27FC236}">
                      <a16:creationId xmlns:a16="http://schemas.microsoft.com/office/drawing/2014/main" id="{7CEFEE8C-7ACF-45D9-AB1D-4B77B768B162}"/>
                    </a:ext>
                  </a:extLst>
                </p:cNvPr>
                <p:cNvGrpSpPr/>
                <p:nvPr/>
              </p:nvGrpSpPr>
              <p:grpSpPr>
                <a:xfrm>
                  <a:off x="4034353" y="2024390"/>
                  <a:ext cx="3750136" cy="3065008"/>
                  <a:chOff x="4026618" y="2566308"/>
                  <a:chExt cx="3750136" cy="3065008"/>
                </a:xfrm>
              </p:grpSpPr>
              <p:pic>
                <p:nvPicPr>
                  <p:cNvPr id="132" name="Picture 131">
                    <a:extLst>
                      <a:ext uri="{FF2B5EF4-FFF2-40B4-BE49-F238E27FC236}">
                        <a16:creationId xmlns:a16="http://schemas.microsoft.com/office/drawing/2014/main" id="{A2A86803-65DA-4236-8C0D-888E6BF578F1}"/>
                      </a:ext>
                    </a:extLst>
                  </p:cNvPr>
                  <p:cNvPicPr>
                    <a:picLocks noChangeAspect="1"/>
                  </p:cNvPicPr>
                  <p:nvPr/>
                </p:nvPicPr>
                <p:blipFill>
                  <a:blip r:embed="rId4"/>
                  <a:stretch>
                    <a:fillRect/>
                  </a:stretch>
                </p:blipFill>
                <p:spPr>
                  <a:xfrm>
                    <a:off x="4026618" y="2566308"/>
                    <a:ext cx="3750136" cy="3065008"/>
                  </a:xfrm>
                  <a:prstGeom prst="rect">
                    <a:avLst/>
                  </a:prstGeom>
                </p:spPr>
              </p:pic>
              <p:sp>
                <p:nvSpPr>
                  <p:cNvPr id="133" name="TextBox 132">
                    <a:extLst>
                      <a:ext uri="{FF2B5EF4-FFF2-40B4-BE49-F238E27FC236}">
                        <a16:creationId xmlns:a16="http://schemas.microsoft.com/office/drawing/2014/main" id="{1DBFE897-3788-47FC-8DB0-9A177BBC1DE8}"/>
                      </a:ext>
                    </a:extLst>
                  </p:cNvPr>
                  <p:cNvSpPr txBox="1"/>
                  <p:nvPr/>
                </p:nvSpPr>
                <p:spPr>
                  <a:xfrm>
                    <a:off x="5396374" y="3040361"/>
                    <a:ext cx="91440" cy="137160"/>
                  </a:xfrm>
                  <a:prstGeom prst="rect">
                    <a:avLst/>
                  </a:prstGeom>
                  <a:solidFill>
                    <a:schemeClr val="bg1"/>
                  </a:solidFill>
                </p:spPr>
                <p:txBody>
                  <a:bodyPr wrap="square" rtlCol="0">
                    <a:spAutoFit/>
                  </a:bodyPr>
                  <a:lstStyle/>
                  <a:p>
                    <a:r>
                      <a:rPr lang="en-US" sz="1200" baseline="30000" dirty="0"/>
                      <a:t>b</a:t>
                    </a:r>
                  </a:p>
                </p:txBody>
              </p:sp>
            </p:grpSp>
            <p:sp>
              <p:nvSpPr>
                <p:cNvPr id="153" name="TextBox 152">
                  <a:extLst>
                    <a:ext uri="{FF2B5EF4-FFF2-40B4-BE49-F238E27FC236}">
                      <a16:creationId xmlns:a16="http://schemas.microsoft.com/office/drawing/2014/main" id="{114FEDF0-5361-47B5-BD52-0AC70CE777C7}"/>
                    </a:ext>
                  </a:extLst>
                </p:cNvPr>
                <p:cNvSpPr txBox="1"/>
                <p:nvPr/>
              </p:nvSpPr>
              <p:spPr>
                <a:xfrm>
                  <a:off x="5119355" y="4661650"/>
                  <a:ext cx="612648" cy="100584"/>
                </a:xfrm>
                <a:prstGeom prst="rect">
                  <a:avLst/>
                </a:prstGeom>
                <a:solidFill>
                  <a:schemeClr val="bg1"/>
                </a:solidFill>
              </p:spPr>
              <p:txBody>
                <a:bodyPr wrap="square" rtlCol="0" anchor="ctr">
                  <a:spAutoFit/>
                </a:bodyPr>
                <a:lstStyle/>
                <a:p>
                  <a:r>
                    <a:rPr lang="en-US" sz="1000" dirty="0"/>
                    <a:t>Week 0</a:t>
                  </a:r>
                </a:p>
              </p:txBody>
            </p:sp>
            <p:sp>
              <p:nvSpPr>
                <p:cNvPr id="154" name="TextBox 153">
                  <a:extLst>
                    <a:ext uri="{FF2B5EF4-FFF2-40B4-BE49-F238E27FC236}">
                      <a16:creationId xmlns:a16="http://schemas.microsoft.com/office/drawing/2014/main" id="{D0FA1F34-E185-4B03-8E02-879906278D58}"/>
                    </a:ext>
                  </a:extLst>
                </p:cNvPr>
                <p:cNvSpPr txBox="1"/>
                <p:nvPr/>
              </p:nvSpPr>
              <p:spPr>
                <a:xfrm>
                  <a:off x="5720206" y="4661650"/>
                  <a:ext cx="685800" cy="100584"/>
                </a:xfrm>
                <a:prstGeom prst="rect">
                  <a:avLst/>
                </a:prstGeom>
                <a:solidFill>
                  <a:schemeClr val="bg1"/>
                </a:solidFill>
              </p:spPr>
              <p:txBody>
                <a:bodyPr wrap="square" rtlCol="0" anchor="ctr">
                  <a:spAutoFit/>
                </a:bodyPr>
                <a:lstStyle/>
                <a:p>
                  <a:r>
                    <a:rPr lang="en-US" sz="1000" dirty="0"/>
                    <a:t>Week 28</a:t>
                  </a:r>
                </a:p>
              </p:txBody>
            </p:sp>
            <p:sp>
              <p:nvSpPr>
                <p:cNvPr id="155" name="TextBox 154">
                  <a:extLst>
                    <a:ext uri="{FF2B5EF4-FFF2-40B4-BE49-F238E27FC236}">
                      <a16:creationId xmlns:a16="http://schemas.microsoft.com/office/drawing/2014/main" id="{0B1D9DDE-76A9-40E2-AC89-5E53467674B4}"/>
                    </a:ext>
                  </a:extLst>
                </p:cNvPr>
                <p:cNvSpPr txBox="1"/>
                <p:nvPr/>
              </p:nvSpPr>
              <p:spPr>
                <a:xfrm>
                  <a:off x="6389736" y="4661650"/>
                  <a:ext cx="612648" cy="100584"/>
                </a:xfrm>
                <a:prstGeom prst="rect">
                  <a:avLst/>
                </a:prstGeom>
                <a:solidFill>
                  <a:schemeClr val="bg1"/>
                </a:solidFill>
              </p:spPr>
              <p:txBody>
                <a:bodyPr wrap="square" rtlCol="0" anchor="ctr">
                  <a:spAutoFit/>
                </a:bodyPr>
                <a:lstStyle/>
                <a:p>
                  <a:r>
                    <a:rPr lang="en-US" sz="1000" dirty="0"/>
                    <a:t>Week 0</a:t>
                  </a:r>
                </a:p>
              </p:txBody>
            </p:sp>
            <p:sp>
              <p:nvSpPr>
                <p:cNvPr id="156" name="TextBox 155">
                  <a:extLst>
                    <a:ext uri="{FF2B5EF4-FFF2-40B4-BE49-F238E27FC236}">
                      <a16:creationId xmlns:a16="http://schemas.microsoft.com/office/drawing/2014/main" id="{92D1BFD9-1ABD-41E6-A35C-A557DCD7E78C}"/>
                    </a:ext>
                  </a:extLst>
                </p:cNvPr>
                <p:cNvSpPr txBox="1"/>
                <p:nvPr/>
              </p:nvSpPr>
              <p:spPr>
                <a:xfrm>
                  <a:off x="6994922" y="4661650"/>
                  <a:ext cx="685800" cy="100584"/>
                </a:xfrm>
                <a:prstGeom prst="rect">
                  <a:avLst/>
                </a:prstGeom>
                <a:solidFill>
                  <a:schemeClr val="bg1"/>
                </a:solidFill>
              </p:spPr>
              <p:txBody>
                <a:bodyPr wrap="square" rtlCol="0" anchor="ctr">
                  <a:spAutoFit/>
                </a:bodyPr>
                <a:lstStyle/>
                <a:p>
                  <a:r>
                    <a:rPr lang="en-US" sz="1000" dirty="0"/>
                    <a:t>Week 28</a:t>
                  </a:r>
                </a:p>
              </p:txBody>
            </p:sp>
          </p:grpSp>
          <p:sp>
            <p:nvSpPr>
              <p:cNvPr id="161" name="Rectangle 160">
                <a:extLst>
                  <a:ext uri="{FF2B5EF4-FFF2-40B4-BE49-F238E27FC236}">
                    <a16:creationId xmlns:a16="http://schemas.microsoft.com/office/drawing/2014/main" id="{F5A8B7B4-8821-47CF-9FE7-6E55CC0DD689}"/>
                  </a:ext>
                </a:extLst>
              </p:cNvPr>
              <p:cNvSpPr/>
              <p:nvPr/>
            </p:nvSpPr>
            <p:spPr>
              <a:xfrm>
                <a:off x="4383834" y="2040068"/>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4" name="TextBox 163">
              <a:extLst>
                <a:ext uri="{FF2B5EF4-FFF2-40B4-BE49-F238E27FC236}">
                  <a16:creationId xmlns:a16="http://schemas.microsoft.com/office/drawing/2014/main" id="{B7695F50-E977-43F1-8A2E-F55A2284164B}"/>
                </a:ext>
              </a:extLst>
            </p:cNvPr>
            <p:cNvSpPr txBox="1"/>
            <p:nvPr/>
          </p:nvSpPr>
          <p:spPr>
            <a:xfrm>
              <a:off x="5497719" y="4979427"/>
              <a:ext cx="640080" cy="100584"/>
            </a:xfrm>
            <a:prstGeom prst="rect">
              <a:avLst/>
            </a:prstGeom>
            <a:solidFill>
              <a:schemeClr val="bg1"/>
            </a:solidFill>
          </p:spPr>
          <p:txBody>
            <a:bodyPr wrap="square" rtlCol="0" anchor="ctr">
              <a:spAutoFit/>
            </a:bodyPr>
            <a:lstStyle/>
            <a:p>
              <a:pPr algn="ctr"/>
              <a:r>
                <a:rPr lang="en-US" sz="1000" dirty="0"/>
                <a:t>(n=7)</a:t>
              </a:r>
            </a:p>
          </p:txBody>
        </p:sp>
        <p:sp>
          <p:nvSpPr>
            <p:cNvPr id="168" name="TextBox 167">
              <a:extLst>
                <a:ext uri="{FF2B5EF4-FFF2-40B4-BE49-F238E27FC236}">
                  <a16:creationId xmlns:a16="http://schemas.microsoft.com/office/drawing/2014/main" id="{EDA9BBCC-C21D-46A0-B3DB-5632B99365F6}"/>
                </a:ext>
              </a:extLst>
            </p:cNvPr>
            <p:cNvSpPr txBox="1"/>
            <p:nvPr/>
          </p:nvSpPr>
          <p:spPr>
            <a:xfrm>
              <a:off x="6827364" y="4979427"/>
              <a:ext cx="548640" cy="100584"/>
            </a:xfrm>
            <a:prstGeom prst="rect">
              <a:avLst/>
            </a:prstGeom>
            <a:solidFill>
              <a:schemeClr val="bg1"/>
            </a:solidFill>
          </p:spPr>
          <p:txBody>
            <a:bodyPr wrap="square" rtlCol="0" anchor="ctr">
              <a:spAutoFit/>
            </a:bodyPr>
            <a:lstStyle/>
            <a:p>
              <a:r>
                <a:rPr lang="en-US" sz="1000" dirty="0"/>
                <a:t>(n=5)</a:t>
              </a:r>
            </a:p>
          </p:txBody>
        </p:sp>
      </p:grpSp>
      <p:grpSp>
        <p:nvGrpSpPr>
          <p:cNvPr id="25" name="Group 24">
            <a:extLst>
              <a:ext uri="{FF2B5EF4-FFF2-40B4-BE49-F238E27FC236}">
                <a16:creationId xmlns:a16="http://schemas.microsoft.com/office/drawing/2014/main" id="{4F29E257-D376-4393-8836-26C9079C68C9}"/>
              </a:ext>
            </a:extLst>
          </p:cNvPr>
          <p:cNvGrpSpPr/>
          <p:nvPr/>
        </p:nvGrpSpPr>
        <p:grpSpPr>
          <a:xfrm>
            <a:off x="520824" y="1974933"/>
            <a:ext cx="3408310" cy="3141471"/>
            <a:chOff x="520824" y="1974933"/>
            <a:chExt cx="3408310" cy="3141471"/>
          </a:xfrm>
        </p:grpSpPr>
        <p:grpSp>
          <p:nvGrpSpPr>
            <p:cNvPr id="22" name="Group 21">
              <a:extLst>
                <a:ext uri="{FF2B5EF4-FFF2-40B4-BE49-F238E27FC236}">
                  <a16:creationId xmlns:a16="http://schemas.microsoft.com/office/drawing/2014/main" id="{4A59DD2C-1A10-46A5-AE05-22CB5395D454}"/>
                </a:ext>
              </a:extLst>
            </p:cNvPr>
            <p:cNvGrpSpPr/>
            <p:nvPr/>
          </p:nvGrpSpPr>
          <p:grpSpPr>
            <a:xfrm>
              <a:off x="520824" y="1974933"/>
              <a:ext cx="3408310" cy="3114711"/>
              <a:chOff x="520824" y="1974933"/>
              <a:chExt cx="3408310" cy="3114711"/>
            </a:xfrm>
          </p:grpSpPr>
          <p:grpSp>
            <p:nvGrpSpPr>
              <p:cNvPr id="12" name="Group 11">
                <a:extLst>
                  <a:ext uri="{FF2B5EF4-FFF2-40B4-BE49-F238E27FC236}">
                    <a16:creationId xmlns:a16="http://schemas.microsoft.com/office/drawing/2014/main" id="{C39D4DFC-31E7-422D-9B7A-54C1FE37538B}"/>
                  </a:ext>
                </a:extLst>
              </p:cNvPr>
              <p:cNvGrpSpPr/>
              <p:nvPr/>
            </p:nvGrpSpPr>
            <p:grpSpPr>
              <a:xfrm>
                <a:off x="520824" y="1974933"/>
                <a:ext cx="3408310" cy="3114711"/>
                <a:chOff x="517476" y="1974933"/>
                <a:chExt cx="3408310" cy="3114711"/>
              </a:xfrm>
            </p:grpSpPr>
            <p:grpSp>
              <p:nvGrpSpPr>
                <p:cNvPr id="9" name="Group 8">
                  <a:extLst>
                    <a:ext uri="{FF2B5EF4-FFF2-40B4-BE49-F238E27FC236}">
                      <a16:creationId xmlns:a16="http://schemas.microsoft.com/office/drawing/2014/main" id="{86A8740F-8AEB-4E73-B8E3-3C08807D2024}"/>
                    </a:ext>
                  </a:extLst>
                </p:cNvPr>
                <p:cNvGrpSpPr/>
                <p:nvPr/>
              </p:nvGrpSpPr>
              <p:grpSpPr>
                <a:xfrm>
                  <a:off x="517476" y="1974933"/>
                  <a:ext cx="3408310" cy="3114711"/>
                  <a:chOff x="517476" y="1974933"/>
                  <a:chExt cx="3408310" cy="3114711"/>
                </a:xfrm>
              </p:grpSpPr>
              <p:grpSp>
                <p:nvGrpSpPr>
                  <p:cNvPr id="78" name="Group 77">
                    <a:extLst>
                      <a:ext uri="{FF2B5EF4-FFF2-40B4-BE49-F238E27FC236}">
                        <a16:creationId xmlns:a16="http://schemas.microsoft.com/office/drawing/2014/main" id="{D4E248BB-C5DB-4C50-AF62-C691495AA9C4}"/>
                      </a:ext>
                    </a:extLst>
                  </p:cNvPr>
                  <p:cNvGrpSpPr/>
                  <p:nvPr/>
                </p:nvGrpSpPr>
                <p:grpSpPr>
                  <a:xfrm>
                    <a:off x="517476" y="1974933"/>
                    <a:ext cx="3408310" cy="3114711"/>
                    <a:chOff x="379919" y="2516605"/>
                    <a:chExt cx="3408310" cy="3114711"/>
                  </a:xfrm>
                </p:grpSpPr>
                <p:grpSp>
                  <p:nvGrpSpPr>
                    <p:cNvPr id="110" name="Group 109">
                      <a:extLst>
                        <a:ext uri="{FF2B5EF4-FFF2-40B4-BE49-F238E27FC236}">
                          <a16:creationId xmlns:a16="http://schemas.microsoft.com/office/drawing/2014/main" id="{EDC0AE27-EF10-4CF1-A3F1-99F7D333B692}"/>
                        </a:ext>
                      </a:extLst>
                    </p:cNvPr>
                    <p:cNvGrpSpPr/>
                    <p:nvPr/>
                  </p:nvGrpSpPr>
                  <p:grpSpPr>
                    <a:xfrm>
                      <a:off x="379919" y="2516605"/>
                      <a:ext cx="3408310" cy="3114711"/>
                      <a:chOff x="379919" y="2516605"/>
                      <a:chExt cx="3408310" cy="3114711"/>
                    </a:xfrm>
                  </p:grpSpPr>
                  <p:grpSp>
                    <p:nvGrpSpPr>
                      <p:cNvPr id="113" name="Group 112">
                        <a:extLst>
                          <a:ext uri="{FF2B5EF4-FFF2-40B4-BE49-F238E27FC236}">
                            <a16:creationId xmlns:a16="http://schemas.microsoft.com/office/drawing/2014/main" id="{18452FF7-39C7-492A-B6B6-A0ECEA06F0E6}"/>
                          </a:ext>
                        </a:extLst>
                      </p:cNvPr>
                      <p:cNvGrpSpPr/>
                      <p:nvPr/>
                    </p:nvGrpSpPr>
                    <p:grpSpPr>
                      <a:xfrm>
                        <a:off x="379919" y="2516605"/>
                        <a:ext cx="3408310" cy="3114711"/>
                        <a:chOff x="379919" y="2516605"/>
                        <a:chExt cx="3408310" cy="3114711"/>
                      </a:xfrm>
                    </p:grpSpPr>
                    <p:pic>
                      <p:nvPicPr>
                        <p:cNvPr id="116" name="Picture 115">
                          <a:extLst>
                            <a:ext uri="{FF2B5EF4-FFF2-40B4-BE49-F238E27FC236}">
                              <a16:creationId xmlns:a16="http://schemas.microsoft.com/office/drawing/2014/main" id="{413B90C4-400F-4DEA-B77E-E4CC9CE5A211}"/>
                            </a:ext>
                          </a:extLst>
                        </p:cNvPr>
                        <p:cNvPicPr>
                          <a:picLocks noChangeAspect="1"/>
                        </p:cNvPicPr>
                        <p:nvPr/>
                      </p:nvPicPr>
                      <p:blipFill>
                        <a:blip r:embed="rId5"/>
                        <a:stretch>
                          <a:fillRect/>
                        </a:stretch>
                      </p:blipFill>
                      <p:spPr>
                        <a:xfrm>
                          <a:off x="379919" y="2516605"/>
                          <a:ext cx="3408310" cy="3114711"/>
                        </a:xfrm>
                        <a:prstGeom prst="rect">
                          <a:avLst/>
                        </a:prstGeom>
                      </p:spPr>
                    </p:pic>
                    <p:sp>
                      <p:nvSpPr>
                        <p:cNvPr id="117" name="TextBox 116">
                          <a:extLst>
                            <a:ext uri="{FF2B5EF4-FFF2-40B4-BE49-F238E27FC236}">
                              <a16:creationId xmlns:a16="http://schemas.microsoft.com/office/drawing/2014/main" id="{A30F3501-5525-4F1C-A96B-C092FFE16246}"/>
                            </a:ext>
                          </a:extLst>
                        </p:cNvPr>
                        <p:cNvSpPr txBox="1"/>
                        <p:nvPr/>
                      </p:nvSpPr>
                      <p:spPr>
                        <a:xfrm>
                          <a:off x="2130814" y="2566308"/>
                          <a:ext cx="91440" cy="137160"/>
                        </a:xfrm>
                        <a:prstGeom prst="rect">
                          <a:avLst/>
                        </a:prstGeom>
                        <a:solidFill>
                          <a:schemeClr val="bg1"/>
                        </a:solidFill>
                      </p:spPr>
                      <p:txBody>
                        <a:bodyPr wrap="square" rtlCol="0">
                          <a:spAutoFit/>
                        </a:bodyPr>
                        <a:lstStyle/>
                        <a:p>
                          <a:r>
                            <a:rPr lang="en-US" sz="1200" baseline="30000" dirty="0"/>
                            <a:t>a</a:t>
                          </a:r>
                        </a:p>
                      </p:txBody>
                    </p:sp>
                  </p:grpSp>
                  <p:sp>
                    <p:nvSpPr>
                      <p:cNvPr id="114" name="TextBox 113">
                        <a:extLst>
                          <a:ext uri="{FF2B5EF4-FFF2-40B4-BE49-F238E27FC236}">
                            <a16:creationId xmlns:a16="http://schemas.microsoft.com/office/drawing/2014/main" id="{081EC2EB-2383-4579-BE0E-AE0327C30466}"/>
                          </a:ext>
                        </a:extLst>
                      </p:cNvPr>
                      <p:cNvSpPr txBox="1"/>
                      <p:nvPr/>
                    </p:nvSpPr>
                    <p:spPr>
                      <a:xfrm>
                        <a:off x="1499864" y="2977568"/>
                        <a:ext cx="91440" cy="137160"/>
                      </a:xfrm>
                      <a:prstGeom prst="rect">
                        <a:avLst/>
                      </a:prstGeom>
                      <a:solidFill>
                        <a:schemeClr val="bg1"/>
                      </a:solidFill>
                    </p:spPr>
                    <p:txBody>
                      <a:bodyPr wrap="square" rtlCol="0">
                        <a:spAutoFit/>
                      </a:bodyPr>
                      <a:lstStyle/>
                      <a:p>
                        <a:r>
                          <a:rPr lang="en-US" sz="1200" baseline="30000" dirty="0"/>
                          <a:t>b</a:t>
                        </a:r>
                      </a:p>
                    </p:txBody>
                  </p:sp>
                  <p:sp>
                    <p:nvSpPr>
                      <p:cNvPr id="115" name="TextBox 114">
                        <a:extLst>
                          <a:ext uri="{FF2B5EF4-FFF2-40B4-BE49-F238E27FC236}">
                            <a16:creationId xmlns:a16="http://schemas.microsoft.com/office/drawing/2014/main" id="{F768A935-CC05-40AD-A5EE-B6A88113C476}"/>
                          </a:ext>
                        </a:extLst>
                      </p:cNvPr>
                      <p:cNvSpPr txBox="1"/>
                      <p:nvPr/>
                    </p:nvSpPr>
                    <p:spPr>
                      <a:xfrm>
                        <a:off x="2734397" y="2971781"/>
                        <a:ext cx="91440" cy="137160"/>
                      </a:xfrm>
                      <a:prstGeom prst="rect">
                        <a:avLst/>
                      </a:prstGeom>
                      <a:solidFill>
                        <a:schemeClr val="bg1"/>
                      </a:solidFill>
                    </p:spPr>
                    <p:txBody>
                      <a:bodyPr wrap="square" rtlCol="0">
                        <a:spAutoFit/>
                      </a:bodyPr>
                      <a:lstStyle/>
                      <a:p>
                        <a:r>
                          <a:rPr lang="en-US" sz="1200" baseline="30000" dirty="0"/>
                          <a:t>b</a:t>
                        </a:r>
                      </a:p>
                    </p:txBody>
                  </p:sp>
                </p:grpSp>
                <p:sp>
                  <p:nvSpPr>
                    <p:cNvPr id="111" name="TextBox 110">
                      <a:extLst>
                        <a:ext uri="{FF2B5EF4-FFF2-40B4-BE49-F238E27FC236}">
                          <a16:creationId xmlns:a16="http://schemas.microsoft.com/office/drawing/2014/main" id="{3C500ED9-7A4B-4BD6-88E7-3F38FB469057}"/>
                        </a:ext>
                      </a:extLst>
                    </p:cNvPr>
                    <p:cNvSpPr txBox="1"/>
                    <p:nvPr/>
                  </p:nvSpPr>
                  <p:spPr>
                    <a:xfrm>
                      <a:off x="1202421" y="5197346"/>
                      <a:ext cx="612648" cy="100584"/>
                    </a:xfrm>
                    <a:prstGeom prst="rect">
                      <a:avLst/>
                    </a:prstGeom>
                    <a:solidFill>
                      <a:schemeClr val="bg1"/>
                    </a:solidFill>
                  </p:spPr>
                  <p:txBody>
                    <a:bodyPr wrap="square" rtlCol="0" anchor="ctr">
                      <a:spAutoFit/>
                    </a:bodyPr>
                    <a:lstStyle/>
                    <a:p>
                      <a:r>
                        <a:rPr lang="en-US" sz="1000" dirty="0"/>
                        <a:t>Week 0</a:t>
                      </a:r>
                    </a:p>
                  </p:txBody>
                </p:sp>
              </p:grpSp>
              <p:sp>
                <p:nvSpPr>
                  <p:cNvPr id="150" name="TextBox 149">
                    <a:extLst>
                      <a:ext uri="{FF2B5EF4-FFF2-40B4-BE49-F238E27FC236}">
                        <a16:creationId xmlns:a16="http://schemas.microsoft.com/office/drawing/2014/main" id="{964A7B15-1B06-419B-BC1B-A630F55DBBD5}"/>
                      </a:ext>
                    </a:extLst>
                  </p:cNvPr>
                  <p:cNvSpPr txBox="1"/>
                  <p:nvPr/>
                </p:nvSpPr>
                <p:spPr>
                  <a:xfrm>
                    <a:off x="1927827" y="4655674"/>
                    <a:ext cx="685800" cy="100584"/>
                  </a:xfrm>
                  <a:prstGeom prst="rect">
                    <a:avLst/>
                  </a:prstGeom>
                  <a:solidFill>
                    <a:schemeClr val="bg1"/>
                  </a:solidFill>
                </p:spPr>
                <p:txBody>
                  <a:bodyPr wrap="square" rtlCol="0" anchor="ctr">
                    <a:spAutoFit/>
                  </a:bodyPr>
                  <a:lstStyle/>
                  <a:p>
                    <a:r>
                      <a:rPr lang="en-US" sz="1000" dirty="0"/>
                      <a:t>Week 28</a:t>
                    </a:r>
                  </a:p>
                </p:txBody>
              </p:sp>
            </p:grpSp>
            <p:sp>
              <p:nvSpPr>
                <p:cNvPr id="151" name="TextBox 150">
                  <a:extLst>
                    <a:ext uri="{FF2B5EF4-FFF2-40B4-BE49-F238E27FC236}">
                      <a16:creationId xmlns:a16="http://schemas.microsoft.com/office/drawing/2014/main" id="{443C21E2-EAF3-4430-BEC6-FAE969D5F820}"/>
                    </a:ext>
                  </a:extLst>
                </p:cNvPr>
                <p:cNvSpPr txBox="1"/>
                <p:nvPr/>
              </p:nvSpPr>
              <p:spPr>
                <a:xfrm>
                  <a:off x="2575687" y="4655674"/>
                  <a:ext cx="612648" cy="100584"/>
                </a:xfrm>
                <a:prstGeom prst="rect">
                  <a:avLst/>
                </a:prstGeom>
                <a:solidFill>
                  <a:schemeClr val="bg1"/>
                </a:solidFill>
              </p:spPr>
              <p:txBody>
                <a:bodyPr wrap="square" rtlCol="0" anchor="ctr">
                  <a:spAutoFit/>
                </a:bodyPr>
                <a:lstStyle/>
                <a:p>
                  <a:r>
                    <a:rPr lang="en-US" sz="1000" dirty="0"/>
                    <a:t>Week 0</a:t>
                  </a:r>
                </a:p>
              </p:txBody>
            </p:sp>
            <p:sp>
              <p:nvSpPr>
                <p:cNvPr id="152" name="TextBox 151">
                  <a:extLst>
                    <a:ext uri="{FF2B5EF4-FFF2-40B4-BE49-F238E27FC236}">
                      <a16:creationId xmlns:a16="http://schemas.microsoft.com/office/drawing/2014/main" id="{8EBEE0C1-5856-4362-9DCB-864419C8C39B}"/>
                    </a:ext>
                  </a:extLst>
                </p:cNvPr>
                <p:cNvSpPr txBox="1"/>
                <p:nvPr/>
              </p:nvSpPr>
              <p:spPr>
                <a:xfrm>
                  <a:off x="3163537" y="4655674"/>
                  <a:ext cx="685800" cy="100584"/>
                </a:xfrm>
                <a:prstGeom prst="rect">
                  <a:avLst/>
                </a:prstGeom>
                <a:solidFill>
                  <a:schemeClr val="bg1"/>
                </a:solidFill>
              </p:spPr>
              <p:txBody>
                <a:bodyPr wrap="square" rtlCol="0" anchor="ctr">
                  <a:spAutoFit/>
                </a:bodyPr>
                <a:lstStyle/>
                <a:p>
                  <a:r>
                    <a:rPr lang="en-US" sz="1000" dirty="0"/>
                    <a:t>Week 28</a:t>
                  </a:r>
                </a:p>
              </p:txBody>
            </p:sp>
          </p:grpSp>
          <p:sp>
            <p:nvSpPr>
              <p:cNvPr id="21" name="Rectangle 20">
                <a:extLst>
                  <a:ext uri="{FF2B5EF4-FFF2-40B4-BE49-F238E27FC236}">
                    <a16:creationId xmlns:a16="http://schemas.microsoft.com/office/drawing/2014/main" id="{64394CC4-C4CE-4861-ABF2-35853A9769E3}"/>
                  </a:ext>
                </a:extLst>
              </p:cNvPr>
              <p:cNvSpPr/>
              <p:nvPr/>
            </p:nvSpPr>
            <p:spPr>
              <a:xfrm>
                <a:off x="606587" y="1988918"/>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TextBox 162">
              <a:extLst>
                <a:ext uri="{FF2B5EF4-FFF2-40B4-BE49-F238E27FC236}">
                  <a16:creationId xmlns:a16="http://schemas.microsoft.com/office/drawing/2014/main" id="{72AE322D-7045-4746-9A1B-9FAF9C51AA76}"/>
                </a:ext>
              </a:extLst>
            </p:cNvPr>
            <p:cNvSpPr txBox="1"/>
            <p:nvPr/>
          </p:nvSpPr>
          <p:spPr>
            <a:xfrm>
              <a:off x="1662791" y="5015820"/>
              <a:ext cx="640080" cy="100584"/>
            </a:xfrm>
            <a:prstGeom prst="rect">
              <a:avLst/>
            </a:prstGeom>
            <a:solidFill>
              <a:schemeClr val="bg1"/>
            </a:solidFill>
          </p:spPr>
          <p:txBody>
            <a:bodyPr wrap="square" rtlCol="0" anchor="ctr">
              <a:spAutoFit/>
            </a:bodyPr>
            <a:lstStyle/>
            <a:p>
              <a:r>
                <a:rPr lang="en-US" sz="1000" dirty="0"/>
                <a:t>(n=10)</a:t>
              </a:r>
            </a:p>
          </p:txBody>
        </p:sp>
        <p:sp>
          <p:nvSpPr>
            <p:cNvPr id="169" name="TextBox 168">
              <a:extLst>
                <a:ext uri="{FF2B5EF4-FFF2-40B4-BE49-F238E27FC236}">
                  <a16:creationId xmlns:a16="http://schemas.microsoft.com/office/drawing/2014/main" id="{D63A9C44-95D8-4846-9B70-ABC825CF9847}"/>
                </a:ext>
              </a:extLst>
            </p:cNvPr>
            <p:cNvSpPr txBox="1"/>
            <p:nvPr/>
          </p:nvSpPr>
          <p:spPr>
            <a:xfrm>
              <a:off x="2935534" y="5015820"/>
              <a:ext cx="548640" cy="100584"/>
            </a:xfrm>
            <a:prstGeom prst="rect">
              <a:avLst/>
            </a:prstGeom>
            <a:solidFill>
              <a:schemeClr val="bg1"/>
            </a:solidFill>
          </p:spPr>
          <p:txBody>
            <a:bodyPr wrap="square" rtlCol="0" anchor="ctr">
              <a:spAutoFit/>
            </a:bodyPr>
            <a:lstStyle/>
            <a:p>
              <a:r>
                <a:rPr lang="en-US" sz="1000" dirty="0"/>
                <a:t>(n=7)</a:t>
              </a:r>
            </a:p>
          </p:txBody>
        </p:sp>
      </p:grpSp>
      <p:sp>
        <p:nvSpPr>
          <p:cNvPr id="54" name="Round Same Side Corner Rectangle 11">
            <a:extLst>
              <a:ext uri="{FF2B5EF4-FFF2-40B4-BE49-F238E27FC236}">
                <a16:creationId xmlns:a16="http://schemas.microsoft.com/office/drawing/2014/main" id="{2FBAE24A-8D60-40E4-A877-9F47E15AC722}"/>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5" name="Rectangle 54">
            <a:extLst>
              <a:ext uri="{FF2B5EF4-FFF2-40B4-BE49-F238E27FC236}">
                <a16:creationId xmlns:a16="http://schemas.microsoft.com/office/drawing/2014/main" id="{273D69D3-E6D5-46FF-A069-C6C535023A53}"/>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spTree>
    <p:extLst>
      <p:ext uri="{BB962C8B-B14F-4D97-AF65-F5344CB8AC3E}">
        <p14:creationId xmlns:p14="http://schemas.microsoft.com/office/powerpoint/2010/main" val="50273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Pivotal Studies: Overview</a:t>
            </a:r>
          </a:p>
        </p:txBody>
      </p:sp>
    </p:spTree>
    <p:extLst>
      <p:ext uri="{BB962C8B-B14F-4D97-AF65-F5344CB8AC3E}">
        <p14:creationId xmlns:p14="http://schemas.microsoft.com/office/powerpoint/2010/main" val="255013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5CE02D2-5828-46C9-BE62-4AB95F8E7141}"/>
              </a:ext>
            </a:extLst>
          </p:cNvPr>
          <p:cNvSpPr txBox="1"/>
          <p:nvPr/>
        </p:nvSpPr>
        <p:spPr>
          <a:xfrm>
            <a:off x="1292062" y="2003379"/>
            <a:ext cx="3795016" cy="2005677"/>
          </a:xfrm>
          <a:prstGeom prst="rect">
            <a:avLst/>
          </a:prstGeom>
          <a:solidFill>
            <a:schemeClr val="tx2">
              <a:alpha val="8000"/>
            </a:schemeClr>
          </a:solidFill>
          <a:ln w="12700">
            <a:solidFill>
              <a:schemeClr val="accent1"/>
            </a:solidFill>
          </a:ln>
        </p:spPr>
        <p:txBody>
          <a:bodyPr wrap="square" tIns="365760" rtlCol="0">
            <a:spAutoFit/>
          </a:bodyPr>
          <a:lstStyle/>
          <a:p>
            <a:pPr algn="ctr" defTabSz="914377">
              <a:spcBef>
                <a:spcPts val="400"/>
              </a:spcBef>
              <a:buClr>
                <a:schemeClr val="accent1"/>
              </a:buClr>
              <a:defRPr/>
            </a:pPr>
            <a:r>
              <a:rPr lang="en-GB" sz="1400" dirty="0"/>
              <a:t>≥12 years with </a:t>
            </a:r>
            <a:r>
              <a:rPr lang="en-US" sz="1400" dirty="0"/>
              <a:t>≥2 historical exacerbations, ACQ-6 ≥1.5, FEV</a:t>
            </a:r>
            <a:r>
              <a:rPr lang="en-US" sz="1400" baseline="-25000" dirty="0"/>
              <a:t>1</a:t>
            </a:r>
            <a:r>
              <a:rPr lang="en-US" sz="1400" dirty="0"/>
              <a:t> &lt;80% predicted, </a:t>
            </a:r>
            <a:r>
              <a:rPr lang="en-GB" sz="1400" dirty="0"/>
              <a:t>post-BD reversibility of ≥12% (N=2510)</a:t>
            </a:r>
            <a:r>
              <a:rPr lang="en-GB" sz="1400" baseline="30000" dirty="0"/>
              <a:t>a</a:t>
            </a:r>
          </a:p>
          <a:p>
            <a:pPr algn="ctr" defTabSz="914377">
              <a:spcBef>
                <a:spcPts val="400"/>
              </a:spcBef>
              <a:buClr>
                <a:schemeClr val="accent1"/>
              </a:buClr>
              <a:defRPr/>
            </a:pPr>
            <a:endParaRPr lang="en-GB" sz="1400" baseline="30000" dirty="0"/>
          </a:p>
          <a:p>
            <a:pPr algn="ctr" defTabSz="914377">
              <a:spcBef>
                <a:spcPts val="400"/>
              </a:spcBef>
              <a:buClr>
                <a:schemeClr val="accent1"/>
              </a:buClr>
              <a:defRPr/>
            </a:pPr>
            <a:r>
              <a:rPr lang="en-GB" sz="1400" b="1" cap="all" dirty="0">
                <a:solidFill>
                  <a:schemeClr val="accent1"/>
                </a:solidFill>
              </a:rPr>
              <a:t>PRIMARY ANALYSIS POPULATION</a:t>
            </a:r>
          </a:p>
          <a:p>
            <a:pPr algn="ctr" defTabSz="914377">
              <a:spcBef>
                <a:spcPts val="400"/>
              </a:spcBef>
              <a:buClr>
                <a:schemeClr val="accent1"/>
              </a:buClr>
              <a:defRPr/>
            </a:pPr>
            <a:r>
              <a:rPr lang="en-GB" sz="1400" dirty="0"/>
              <a:t>Blood eosinophils </a:t>
            </a:r>
            <a:r>
              <a:rPr lang="el-GR" sz="1400" dirty="0"/>
              <a:t>≥300</a:t>
            </a:r>
            <a:r>
              <a:rPr lang="en-US" sz="1400" dirty="0"/>
              <a:t> cells</a:t>
            </a:r>
            <a:r>
              <a:rPr lang="el-GR" sz="1400" dirty="0"/>
              <a:t>/μ</a:t>
            </a:r>
            <a:r>
              <a:rPr lang="en-GB" sz="1400" dirty="0"/>
              <a:t>L on high-dose ICS/LABA (N=1537)</a:t>
            </a:r>
          </a:p>
        </p:txBody>
      </p:sp>
      <p:sp>
        <p:nvSpPr>
          <p:cNvPr id="43" name="Rectangle 42">
            <a:extLst>
              <a:ext uri="{FF2B5EF4-FFF2-40B4-BE49-F238E27FC236}">
                <a16:creationId xmlns:a16="http://schemas.microsoft.com/office/drawing/2014/main" id="{87A846DD-EA6C-4FFB-9729-6624B472D9F7}"/>
              </a:ext>
            </a:extLst>
          </p:cNvPr>
          <p:cNvSpPr/>
          <p:nvPr/>
        </p:nvSpPr>
        <p:spPr>
          <a:xfrm>
            <a:off x="1292063" y="4619352"/>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Primary Endpoint</a:t>
            </a:r>
          </a:p>
        </p:txBody>
      </p:sp>
      <p:sp>
        <p:nvSpPr>
          <p:cNvPr id="45" name="Rectangle 44">
            <a:extLst>
              <a:ext uri="{FF2B5EF4-FFF2-40B4-BE49-F238E27FC236}">
                <a16:creationId xmlns:a16="http://schemas.microsoft.com/office/drawing/2014/main" id="{09E93B5B-FD4A-4FE0-8EF0-3B2C2A9E66B3}"/>
              </a:ext>
            </a:extLst>
          </p:cNvPr>
          <p:cNvSpPr/>
          <p:nvPr/>
        </p:nvSpPr>
        <p:spPr>
          <a:xfrm>
            <a:off x="7104924" y="4619352"/>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Secondary </a:t>
            </a:r>
            <a:r>
              <a:rPr lang="en-US" sz="1400" b="1" cap="all" dirty="0" err="1">
                <a:solidFill>
                  <a:schemeClr val="accent1"/>
                </a:solidFill>
              </a:rPr>
              <a:t>Endpoints</a:t>
            </a:r>
            <a:r>
              <a:rPr lang="en-US" sz="1400" b="1" cap="all" baseline="30000" dirty="0" err="1">
                <a:solidFill>
                  <a:schemeClr val="accent1"/>
                </a:solidFill>
              </a:rPr>
              <a:t>c</a:t>
            </a:r>
            <a:endParaRPr lang="en-US" sz="1400" baseline="30000" dirty="0">
              <a:solidFill>
                <a:schemeClr val="accent1"/>
              </a:solidFill>
            </a:endParaRPr>
          </a:p>
        </p:txBody>
      </p:sp>
      <p:sp>
        <p:nvSpPr>
          <p:cNvPr id="44" name="TextBox 43">
            <a:extLst>
              <a:ext uri="{FF2B5EF4-FFF2-40B4-BE49-F238E27FC236}">
                <a16:creationId xmlns:a16="http://schemas.microsoft.com/office/drawing/2014/main" id="{9136A851-0332-42BD-BD23-053945167ECA}"/>
              </a:ext>
            </a:extLst>
          </p:cNvPr>
          <p:cNvSpPr txBox="1"/>
          <p:nvPr/>
        </p:nvSpPr>
        <p:spPr>
          <a:xfrm>
            <a:off x="7104923" y="4625780"/>
            <a:ext cx="3795016" cy="1164421"/>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Pre-BD FEV</a:t>
            </a:r>
            <a:r>
              <a:rPr lang="en-US" sz="1400" baseline="-25000" dirty="0"/>
              <a:t>1</a:t>
            </a:r>
            <a:r>
              <a:rPr lang="en-US" sz="1400" dirty="0"/>
              <a:t> (L)</a:t>
            </a:r>
          </a:p>
          <a:p>
            <a:pPr algn="ctr" defTabSz="914377">
              <a:spcBef>
                <a:spcPts val="400"/>
              </a:spcBef>
              <a:buClr>
                <a:schemeClr val="accent1"/>
              </a:buClr>
              <a:defRPr/>
            </a:pPr>
            <a:r>
              <a:rPr lang="en-US" sz="1400" dirty="0"/>
              <a:t>ACQ-6 score</a:t>
            </a:r>
          </a:p>
          <a:p>
            <a:pPr algn="ctr" defTabSz="914377">
              <a:spcBef>
                <a:spcPts val="400"/>
              </a:spcBef>
              <a:buClr>
                <a:schemeClr val="accent1"/>
              </a:buClr>
              <a:defRPr/>
            </a:pPr>
            <a:r>
              <a:rPr lang="en-US" sz="1400" dirty="0"/>
              <a:t>AQLQ(S)+12 score</a:t>
            </a:r>
          </a:p>
        </p:txBody>
      </p:sp>
      <p:sp>
        <p:nvSpPr>
          <p:cNvPr id="2" name="Title 1">
            <a:extLst>
              <a:ext uri="{FF2B5EF4-FFF2-40B4-BE49-F238E27FC236}">
                <a16:creationId xmlns:a16="http://schemas.microsoft.com/office/drawing/2014/main" id="{871E53DB-7C80-42A6-8987-B0778CB0B1CB}"/>
              </a:ext>
            </a:extLst>
          </p:cNvPr>
          <p:cNvSpPr>
            <a:spLocks noGrp="1"/>
          </p:cNvSpPr>
          <p:nvPr>
            <p:ph type="title"/>
          </p:nvPr>
        </p:nvSpPr>
        <p:spPr/>
        <p:txBody>
          <a:bodyPr/>
          <a:lstStyle/>
          <a:p>
            <a:r>
              <a:rPr lang="en-US" dirty="0"/>
              <a:t>Exacerbation Studies (SIROCCO and CALIMA): Overview </a:t>
            </a:r>
          </a:p>
        </p:txBody>
      </p:sp>
      <p:sp>
        <p:nvSpPr>
          <p:cNvPr id="36" name="Slide Number Placeholder 4">
            <a:extLst>
              <a:ext uri="{FF2B5EF4-FFF2-40B4-BE49-F238E27FC236}">
                <a16:creationId xmlns:a16="http://schemas.microsoft.com/office/drawing/2014/main" id="{DF2E8DC6-5C52-45CE-9DC4-5D2B376D3E15}"/>
              </a:ext>
            </a:extLst>
          </p:cNvPr>
          <p:cNvSpPr>
            <a:spLocks noGrp="1"/>
          </p:cNvSpPr>
          <p:nvPr>
            <p:ph type="sldNum" sz="quarter" idx="12"/>
          </p:nvPr>
        </p:nvSpPr>
        <p:spPr/>
        <p:txBody>
          <a:bodyPr/>
          <a:lstStyle>
            <a:lvl1pPr algn="ctr">
              <a:defRPr/>
            </a:lvl1pPr>
          </a:lstStyle>
          <a:p>
            <a:fld id="{CC7432E5-F8E0-41AE-9A6B-AD730338B005}" type="slidenum">
              <a:rPr lang="en-US" smtClean="0"/>
              <a:pPr/>
              <a:t>11</a:t>
            </a:fld>
            <a:endParaRPr lang="en-US" dirty="0"/>
          </a:p>
        </p:txBody>
      </p:sp>
      <p:sp>
        <p:nvSpPr>
          <p:cNvPr id="4" name="Text Placeholder 3">
            <a:extLst>
              <a:ext uri="{FF2B5EF4-FFF2-40B4-BE49-F238E27FC236}">
                <a16:creationId xmlns:a16="http://schemas.microsoft.com/office/drawing/2014/main" id="{769A8A47-2FB4-47E4-AF8B-30B5343044D7}"/>
              </a:ext>
            </a:extLst>
          </p:cNvPr>
          <p:cNvSpPr>
            <a:spLocks noGrp="1"/>
          </p:cNvSpPr>
          <p:nvPr>
            <p:ph type="body" sz="quarter" idx="13"/>
          </p:nvPr>
        </p:nvSpPr>
        <p:spPr/>
        <p:txBody>
          <a:bodyPr/>
          <a:lstStyle/>
          <a:p>
            <a:pPr defTabSz="609585">
              <a:spcBef>
                <a:spcPts val="200"/>
              </a:spcBef>
              <a:defRPr/>
            </a:pPr>
            <a:r>
              <a:rPr lang="en-US" baseline="30000" dirty="0" err="1"/>
              <a:t>a</a:t>
            </a:r>
            <a:r>
              <a:rPr lang="en-US" dirty="0" err="1"/>
              <a:t>Total</a:t>
            </a:r>
            <a:r>
              <a:rPr lang="en-US" dirty="0"/>
              <a:t> population from SIROCCO and CALIMA studies. </a:t>
            </a:r>
            <a:r>
              <a:rPr lang="en-US" baseline="30000" dirty="0" err="1"/>
              <a:t>b</a:t>
            </a:r>
            <a:r>
              <a:rPr lang="en-US" dirty="0" err="1"/>
              <a:t>Licensed</a:t>
            </a:r>
            <a:r>
              <a:rPr lang="en-US" dirty="0"/>
              <a:t> dosing regimen.</a:t>
            </a:r>
            <a:r>
              <a:rPr lang="en-US" baseline="30000" dirty="0"/>
              <a:t>3</a:t>
            </a:r>
            <a:r>
              <a:rPr lang="en-US" dirty="0"/>
              <a:t> </a:t>
            </a:r>
            <a:r>
              <a:rPr lang="en-US" baseline="30000" dirty="0" err="1"/>
              <a:t>c</a:t>
            </a:r>
            <a:r>
              <a:rPr lang="en-US" dirty="0" err="1"/>
              <a:t>Select</a:t>
            </a:r>
            <a:r>
              <a:rPr lang="en-US" dirty="0"/>
              <a:t> secondary endpoints listed. </a:t>
            </a:r>
          </a:p>
          <a:p>
            <a:pPr defTabSz="609585">
              <a:spcBef>
                <a:spcPts val="200"/>
              </a:spcBef>
              <a:defRPr/>
            </a:pPr>
            <a:r>
              <a:rPr lang="en-US" dirty="0"/>
              <a:t>ACQ = Asthma Control Questionnaire; AQLQ[S]+12= Standardized Asthma Quality of Life Questionnaire for patients 12 years and older; </a:t>
            </a:r>
            <a:r>
              <a:rPr lang="en-GB" dirty="0"/>
              <a:t>BD = bronchodilator; </a:t>
            </a:r>
            <a:r>
              <a:rPr lang="en-US" dirty="0"/>
              <a:t>FEV</a:t>
            </a:r>
            <a:r>
              <a:rPr lang="en-US" baseline="-25000" dirty="0"/>
              <a:t>1</a:t>
            </a:r>
            <a:r>
              <a:rPr lang="en-US" dirty="0"/>
              <a:t> = forced expiratory volume in 1 second; ICS = inhaled corticosteroid; LABA = long-acting beta-agonist; Q4W = every 4 weeks; Q8W = every 8 weeks.</a:t>
            </a:r>
          </a:p>
          <a:p>
            <a:pPr defTabSz="609585">
              <a:spcBef>
                <a:spcPts val="200"/>
              </a:spcBef>
              <a:defRPr/>
            </a:pPr>
            <a:r>
              <a:rPr lang="en-US" dirty="0"/>
              <a:t>1. FitzGerald JM et al. </a:t>
            </a:r>
            <a:r>
              <a:rPr lang="en-US" i="1" dirty="0"/>
              <a:t>Lancet</a:t>
            </a:r>
            <a:r>
              <a:rPr lang="en-US" dirty="0"/>
              <a:t>. 2016;388:2128-2141</a:t>
            </a:r>
            <a:r>
              <a:rPr lang="en-US" dirty="0">
                <a:cs typeface="Arial" panose="020B0604020202020204" pitchFamily="34" charset="0"/>
              </a:rPr>
              <a:t>; 2</a:t>
            </a:r>
            <a:r>
              <a:rPr lang="en-US" dirty="0"/>
              <a:t>. Bleecker ER et al. </a:t>
            </a:r>
            <a:r>
              <a:rPr lang="en-US" i="1" dirty="0"/>
              <a:t>Lancet</a:t>
            </a:r>
            <a:r>
              <a:rPr lang="en-US" dirty="0"/>
              <a:t>. 2016;388:2115-2127; 3. Fasenra Summary of Product Characteristics.</a:t>
            </a:r>
          </a:p>
        </p:txBody>
      </p:sp>
      <p:sp>
        <p:nvSpPr>
          <p:cNvPr id="9" name="Round Diagonal Corner Rectangle 48">
            <a:extLst>
              <a:ext uri="{FF2B5EF4-FFF2-40B4-BE49-F238E27FC236}">
                <a16:creationId xmlns:a16="http://schemas.microsoft.com/office/drawing/2014/main" id="{8CA96A90-91CB-4C2B-A142-3F397C89916B}"/>
              </a:ext>
            </a:extLst>
          </p:cNvPr>
          <p:cNvSpPr/>
          <p:nvPr/>
        </p:nvSpPr>
        <p:spPr>
          <a:xfrm>
            <a:off x="8869767" y="1889732"/>
            <a:ext cx="2030171" cy="54330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 </a:t>
            </a:r>
            <a:br>
              <a:rPr lang="en-GB" sz="1400" dirty="0">
                <a:solidFill>
                  <a:schemeClr val="bg1"/>
                </a:solidFill>
              </a:rPr>
            </a:br>
            <a:r>
              <a:rPr lang="en-GB" sz="1400" dirty="0">
                <a:solidFill>
                  <a:schemeClr val="bg1"/>
                </a:solidFill>
              </a:rPr>
              <a:t>30 mg Q4W</a:t>
            </a:r>
            <a:r>
              <a:rPr lang="en-GB" sz="1400" dirty="0">
                <a:solidFill>
                  <a:schemeClr val="accent2"/>
                </a:solidFill>
              </a:rPr>
              <a:t> </a:t>
            </a:r>
          </a:p>
        </p:txBody>
      </p:sp>
      <p:sp>
        <p:nvSpPr>
          <p:cNvPr id="10" name="Round Diagonal Corner Rectangle 49">
            <a:extLst>
              <a:ext uri="{FF2B5EF4-FFF2-40B4-BE49-F238E27FC236}">
                <a16:creationId xmlns:a16="http://schemas.microsoft.com/office/drawing/2014/main" id="{29E7A725-A181-4D23-83FB-2AFF6085867B}"/>
              </a:ext>
            </a:extLst>
          </p:cNvPr>
          <p:cNvSpPr/>
          <p:nvPr/>
        </p:nvSpPr>
        <p:spPr>
          <a:xfrm>
            <a:off x="8869767" y="2496940"/>
            <a:ext cx="2030171" cy="67304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a:t>
            </a:r>
            <a:br>
              <a:rPr lang="en-GB" sz="1400" dirty="0">
                <a:solidFill>
                  <a:schemeClr val="bg1"/>
                </a:solidFill>
              </a:rPr>
            </a:br>
            <a:r>
              <a:rPr lang="en-GB" sz="1400" dirty="0">
                <a:solidFill>
                  <a:schemeClr val="bg1"/>
                </a:solidFill>
              </a:rPr>
              <a:t>30 mg Q4W </a:t>
            </a:r>
          </a:p>
          <a:p>
            <a:pPr lvl="0" algn="ctr"/>
            <a:r>
              <a:rPr lang="en-GB" sz="1400" dirty="0">
                <a:solidFill>
                  <a:schemeClr val="bg1"/>
                </a:solidFill>
              </a:rPr>
              <a:t>(1</a:t>
            </a:r>
            <a:r>
              <a:rPr lang="en-GB" sz="1400" baseline="30000" dirty="0">
                <a:solidFill>
                  <a:schemeClr val="bg1"/>
                </a:solidFill>
              </a:rPr>
              <a:t>st</a:t>
            </a:r>
            <a:r>
              <a:rPr lang="en-GB" sz="1400" dirty="0">
                <a:solidFill>
                  <a:schemeClr val="bg1"/>
                </a:solidFill>
              </a:rPr>
              <a:t> 3 doses); Q8W</a:t>
            </a:r>
            <a:r>
              <a:rPr lang="en-GB" sz="1400" baseline="30000" dirty="0">
                <a:solidFill>
                  <a:schemeClr val="bg1"/>
                </a:solidFill>
              </a:rPr>
              <a:t>b</a:t>
            </a:r>
            <a:endParaRPr lang="en-GB" sz="1400" dirty="0">
              <a:solidFill>
                <a:schemeClr val="bg1"/>
              </a:solidFill>
            </a:endParaRPr>
          </a:p>
        </p:txBody>
      </p:sp>
      <p:sp>
        <p:nvSpPr>
          <p:cNvPr id="12" name="Round Diagonal Corner Rectangle 51">
            <a:extLst>
              <a:ext uri="{FF2B5EF4-FFF2-40B4-BE49-F238E27FC236}">
                <a16:creationId xmlns:a16="http://schemas.microsoft.com/office/drawing/2014/main" id="{86F4F21A-6097-4967-88A8-6BA7C43E3770}"/>
              </a:ext>
            </a:extLst>
          </p:cNvPr>
          <p:cNvSpPr/>
          <p:nvPr/>
        </p:nvSpPr>
        <p:spPr>
          <a:xfrm>
            <a:off x="8869767" y="3233896"/>
            <a:ext cx="2030171" cy="54346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Placebo</a:t>
            </a:r>
          </a:p>
        </p:txBody>
      </p:sp>
      <p:sp>
        <p:nvSpPr>
          <p:cNvPr id="35" name="Arrow: Up 34">
            <a:extLst>
              <a:ext uri="{FF2B5EF4-FFF2-40B4-BE49-F238E27FC236}">
                <a16:creationId xmlns:a16="http://schemas.microsoft.com/office/drawing/2014/main" id="{7A4BF5E3-47B3-4564-929D-D8DB0F1E2DCE}"/>
              </a:ext>
            </a:extLst>
          </p:cNvPr>
          <p:cNvSpPr/>
          <p:nvPr/>
        </p:nvSpPr>
        <p:spPr>
          <a:xfrm rot="5400000">
            <a:off x="8983910" y="1896850"/>
            <a:ext cx="470706" cy="4497675"/>
          </a:xfrm>
          <a:prstGeom prst="upArrow">
            <a:avLst>
              <a:gd name="adj1" fmla="val 10000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r"/>
            <a:r>
              <a:rPr lang="en-US" sz="1400" dirty="0"/>
              <a:t>SIROCCO 48-week study | CALIMA 56-week study</a:t>
            </a:r>
          </a:p>
        </p:txBody>
      </p:sp>
      <p:sp>
        <p:nvSpPr>
          <p:cNvPr id="39" name="Rectangle 38">
            <a:extLst>
              <a:ext uri="{FF2B5EF4-FFF2-40B4-BE49-F238E27FC236}">
                <a16:creationId xmlns:a16="http://schemas.microsoft.com/office/drawing/2014/main" id="{43A657F5-BB55-41EC-B719-D3AF23FB39AA}"/>
              </a:ext>
            </a:extLst>
          </p:cNvPr>
          <p:cNvSpPr/>
          <p:nvPr/>
        </p:nvSpPr>
        <p:spPr>
          <a:xfrm>
            <a:off x="723900" y="1259392"/>
            <a:ext cx="10744200" cy="584775"/>
          </a:xfrm>
          <a:prstGeom prst="rect">
            <a:avLst/>
          </a:prstGeom>
          <a:noFill/>
        </p:spPr>
        <p:txBody>
          <a:bodyPr wrap="square" rtlCol="0">
            <a:spAutoFit/>
          </a:bodyPr>
          <a:lstStyle/>
          <a:p>
            <a:pPr algn="ctr"/>
            <a:r>
              <a:rPr lang="en-US" sz="1600" b="1" dirty="0">
                <a:solidFill>
                  <a:srgbClr val="0D3759"/>
                </a:solidFill>
              </a:rPr>
              <a:t>Randomized, double-blind, placebo-controlled study evaluating the efficacy and safety of benralizumab in adults and adolescents with asthma inadequately controlled on medium- to high-dosage ICS/LABA</a:t>
            </a:r>
            <a:r>
              <a:rPr lang="en-US" sz="1600" b="1" baseline="30000" dirty="0">
                <a:solidFill>
                  <a:srgbClr val="0D3759"/>
                </a:solidFill>
              </a:rPr>
              <a:t>1,2</a:t>
            </a:r>
          </a:p>
        </p:txBody>
      </p:sp>
      <p:sp>
        <p:nvSpPr>
          <p:cNvPr id="40" name="Rectangle 39">
            <a:extLst>
              <a:ext uri="{FF2B5EF4-FFF2-40B4-BE49-F238E27FC236}">
                <a16:creationId xmlns:a16="http://schemas.microsoft.com/office/drawing/2014/main" id="{E2D3C8F7-BD39-4774-9FD1-8CE8E2A93501}"/>
              </a:ext>
            </a:extLst>
          </p:cNvPr>
          <p:cNvSpPr/>
          <p:nvPr/>
        </p:nvSpPr>
        <p:spPr>
          <a:xfrm>
            <a:off x="1292062" y="2085978"/>
            <a:ext cx="3795016" cy="307777"/>
          </a:xfrm>
          <a:prstGeom prst="rect">
            <a:avLst/>
          </a:prstGeom>
          <a:noFill/>
          <a:ln>
            <a:noFill/>
          </a:ln>
        </p:spPr>
        <p:txBody>
          <a:bodyPr wrap="square">
            <a:spAutoFit/>
          </a:bodyPr>
          <a:lstStyle/>
          <a:p>
            <a:pPr algn="ctr" defTabSz="914377">
              <a:defRPr/>
            </a:pPr>
            <a:r>
              <a:rPr lang="en-US" sz="1400" b="1" cap="all" dirty="0">
                <a:solidFill>
                  <a:schemeClr val="accent1"/>
                </a:solidFill>
              </a:rPr>
              <a:t>Patient Population</a:t>
            </a:r>
          </a:p>
        </p:txBody>
      </p:sp>
      <p:sp>
        <p:nvSpPr>
          <p:cNvPr id="42" name="TextBox 41">
            <a:extLst>
              <a:ext uri="{FF2B5EF4-FFF2-40B4-BE49-F238E27FC236}">
                <a16:creationId xmlns:a16="http://schemas.microsoft.com/office/drawing/2014/main" id="{D13A2F48-97A5-4FD7-AB21-DFAC35A893E1}"/>
              </a:ext>
            </a:extLst>
          </p:cNvPr>
          <p:cNvSpPr txBox="1"/>
          <p:nvPr/>
        </p:nvSpPr>
        <p:spPr>
          <a:xfrm>
            <a:off x="1292062" y="4722036"/>
            <a:ext cx="3795016" cy="630942"/>
          </a:xfrm>
          <a:prstGeom prst="rect">
            <a:avLst/>
          </a:prstGeom>
          <a:noFill/>
          <a:ln>
            <a:noFill/>
          </a:ln>
        </p:spPr>
        <p:txBody>
          <a:bodyPr wrap="square" tIns="365760" rtlCol="0">
            <a:spAutoFit/>
          </a:bodyPr>
          <a:lstStyle/>
          <a:p>
            <a:pPr algn="ctr" defTabSz="914377">
              <a:spcBef>
                <a:spcPts val="400"/>
              </a:spcBef>
              <a:buClr>
                <a:schemeClr val="accent1"/>
              </a:buClr>
              <a:defRPr/>
            </a:pPr>
            <a:r>
              <a:rPr lang="en-GB" sz="1400" dirty="0"/>
              <a:t>Annual asthma exacerbation rate</a:t>
            </a:r>
          </a:p>
        </p:txBody>
      </p:sp>
      <p:cxnSp>
        <p:nvCxnSpPr>
          <p:cNvPr id="46" name="Connector: Elbow 45">
            <a:extLst>
              <a:ext uri="{FF2B5EF4-FFF2-40B4-BE49-F238E27FC236}">
                <a16:creationId xmlns:a16="http://schemas.microsoft.com/office/drawing/2014/main" id="{F809A902-5031-4F9C-8404-BA55381C2A2F}"/>
              </a:ext>
            </a:extLst>
          </p:cNvPr>
          <p:cNvCxnSpPr>
            <a:cxnSpLocks/>
          </p:cNvCxnSpPr>
          <p:nvPr/>
        </p:nvCxnSpPr>
        <p:spPr>
          <a:xfrm>
            <a:off x="6970425" y="2161388"/>
            <a:ext cx="189934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945512D8-6609-4844-A694-3E5BA5BDD6B1}"/>
              </a:ext>
            </a:extLst>
          </p:cNvPr>
          <p:cNvCxnSpPr>
            <a:cxnSpLocks/>
          </p:cNvCxnSpPr>
          <p:nvPr/>
        </p:nvCxnSpPr>
        <p:spPr>
          <a:xfrm>
            <a:off x="6970425" y="3505626"/>
            <a:ext cx="189934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B296C77-0A9F-4EEF-B377-813C890E17A6}"/>
              </a:ext>
            </a:extLst>
          </p:cNvPr>
          <p:cNvCxnSpPr>
            <a:cxnSpLocks/>
          </p:cNvCxnSpPr>
          <p:nvPr/>
        </p:nvCxnSpPr>
        <p:spPr>
          <a:xfrm flipV="1">
            <a:off x="5087078" y="2841126"/>
            <a:ext cx="3785603"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096C54-0A16-47F1-8492-157C639396F0}"/>
              </a:ext>
            </a:extLst>
          </p:cNvPr>
          <p:cNvCxnSpPr/>
          <p:nvPr/>
        </p:nvCxnSpPr>
        <p:spPr>
          <a:xfrm>
            <a:off x="6970425" y="2161388"/>
            <a:ext cx="0" cy="13442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B42FF9B-A27D-4EAD-91C0-BF5DCBEE1E31}"/>
              </a:ext>
            </a:extLst>
          </p:cNvPr>
          <p:cNvSpPr/>
          <p:nvPr/>
        </p:nvSpPr>
        <p:spPr>
          <a:xfrm>
            <a:off x="6226005" y="2641071"/>
            <a:ext cx="1504834" cy="4001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a:solidFill>
                  <a:schemeClr val="bg1"/>
                </a:solidFill>
                <a:latin typeface="Arial"/>
              </a:rPr>
              <a:t>Randomization</a:t>
            </a:r>
          </a:p>
        </p:txBody>
      </p:sp>
      <p:grpSp>
        <p:nvGrpSpPr>
          <p:cNvPr id="24" name="Group 23">
            <a:extLst>
              <a:ext uri="{FF2B5EF4-FFF2-40B4-BE49-F238E27FC236}">
                <a16:creationId xmlns:a16="http://schemas.microsoft.com/office/drawing/2014/main" id="{AE363C47-91E3-4DD0-80E1-0BC01349A8F2}"/>
              </a:ext>
            </a:extLst>
          </p:cNvPr>
          <p:cNvGrpSpPr/>
          <p:nvPr/>
        </p:nvGrpSpPr>
        <p:grpSpPr>
          <a:xfrm>
            <a:off x="10788137" y="0"/>
            <a:ext cx="1237402" cy="552468"/>
            <a:chOff x="10788137" y="0"/>
            <a:chExt cx="1237402" cy="552468"/>
          </a:xfrm>
        </p:grpSpPr>
        <p:sp>
          <p:nvSpPr>
            <p:cNvPr id="25" name="Round Same Side Corner Rectangle 11">
              <a:extLst>
                <a:ext uri="{FF2B5EF4-FFF2-40B4-BE49-F238E27FC236}">
                  <a16:creationId xmlns:a16="http://schemas.microsoft.com/office/drawing/2014/main" id="{BD4609EA-AC95-4CE5-94E3-2F27B50AFA7F}"/>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6" name="TextBox 25">
              <a:extLst>
                <a:ext uri="{FF2B5EF4-FFF2-40B4-BE49-F238E27FC236}">
                  <a16:creationId xmlns:a16="http://schemas.microsoft.com/office/drawing/2014/main" id="{A63FAAF4-2A4F-4D09-AA13-21F7714DB677}"/>
                </a:ext>
              </a:extLst>
            </p:cNvPr>
            <p:cNvSpPr txBox="1"/>
            <p:nvPr/>
          </p:nvSpPr>
          <p:spPr>
            <a:xfrm>
              <a:off x="10788137" y="3828"/>
              <a:ext cx="1237402" cy="548640"/>
            </a:xfrm>
            <a:prstGeom prst="rect">
              <a:avLst/>
            </a:prstGeom>
            <a:noFill/>
          </p:spPr>
          <p:txBody>
            <a:bodyPr wrap="square" rtlCol="0">
              <a:spAutoFit/>
            </a:bodyPr>
            <a:lstStyle/>
            <a:p>
              <a:pPr algn="ctr"/>
              <a:r>
                <a:rPr lang="en-US" sz="1200" b="1" dirty="0">
                  <a:solidFill>
                    <a:schemeClr val="bg1"/>
                  </a:solidFill>
                </a:rPr>
                <a:t>Sirocco and CALIMA</a:t>
              </a:r>
            </a:p>
          </p:txBody>
        </p:sp>
      </p:grpSp>
    </p:spTree>
    <p:extLst>
      <p:ext uri="{BB962C8B-B14F-4D97-AF65-F5344CB8AC3E}">
        <p14:creationId xmlns:p14="http://schemas.microsoft.com/office/powerpoint/2010/main" val="329236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75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75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75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1150"/>
                                        <p:tgtEl>
                                          <p:spTgt spid="35"/>
                                        </p:tgtEl>
                                      </p:cBhvr>
                                    </p:animEffect>
                                  </p:childTnLst>
                                </p:cTn>
                              </p:par>
                              <p:par>
                                <p:cTn id="20" presetID="10"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6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750"/>
                                        <p:tgtEl>
                                          <p:spTgt spid="9"/>
                                        </p:tgtEl>
                                      </p:cBhvr>
                                    </p:animEffect>
                                  </p:childTnLst>
                                </p:cTn>
                              </p:par>
                              <p:par>
                                <p:cTn id="26" presetID="10" presetClass="entr" presetSubtype="0" fill="hold" grpId="0" nodeType="withEffect">
                                  <p:stCondLst>
                                    <p:cond delay="6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par>
                                <p:cTn id="29" presetID="10" presetClass="entr" presetSubtype="0" fill="hold" grpId="0" nodeType="withEffect">
                                  <p:stCondLst>
                                    <p:cond delay="6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75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750"/>
                                        <p:tgtEl>
                                          <p:spTgt spid="4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4" grpId="0"/>
      <p:bldP spid="9" grpId="0" animBg="1"/>
      <p:bldP spid="10" grpId="0" animBg="1"/>
      <p:bldP spid="12" grpId="0" animBg="1"/>
      <p:bldP spid="35" grpId="0" animBg="1"/>
      <p:bldP spid="42"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9972C62-94EE-4845-A9CE-F79F6D9D4045}"/>
              </a:ext>
            </a:extLst>
          </p:cNvPr>
          <p:cNvSpPr/>
          <p:nvPr/>
        </p:nvSpPr>
        <p:spPr>
          <a:xfrm>
            <a:off x="1292063" y="4611658"/>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Primary Endpoint</a:t>
            </a:r>
          </a:p>
        </p:txBody>
      </p:sp>
      <p:sp>
        <p:nvSpPr>
          <p:cNvPr id="47" name="Rectangle 46">
            <a:extLst>
              <a:ext uri="{FF2B5EF4-FFF2-40B4-BE49-F238E27FC236}">
                <a16:creationId xmlns:a16="http://schemas.microsoft.com/office/drawing/2014/main" id="{6EBFB06E-B364-4E46-9E03-B601C0FE99B5}"/>
              </a:ext>
            </a:extLst>
          </p:cNvPr>
          <p:cNvSpPr/>
          <p:nvPr/>
        </p:nvSpPr>
        <p:spPr>
          <a:xfrm>
            <a:off x="7104924" y="4619352"/>
            <a:ext cx="3795016" cy="1428963"/>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Secondary </a:t>
            </a:r>
            <a:r>
              <a:rPr lang="en-US" sz="1400" b="1" cap="all" dirty="0" err="1">
                <a:solidFill>
                  <a:schemeClr val="accent1"/>
                </a:solidFill>
              </a:rPr>
              <a:t>Endpoints</a:t>
            </a:r>
            <a:r>
              <a:rPr lang="en-US" sz="1400" b="1" baseline="30000" dirty="0" err="1">
                <a:solidFill>
                  <a:schemeClr val="accent1"/>
                </a:solidFill>
              </a:rPr>
              <a:t>c</a:t>
            </a:r>
            <a:endParaRPr lang="en-US" sz="1400" baseline="30000" dirty="0">
              <a:solidFill>
                <a:schemeClr val="accent1"/>
              </a:solidFill>
            </a:endParaRPr>
          </a:p>
        </p:txBody>
      </p:sp>
      <p:sp>
        <p:nvSpPr>
          <p:cNvPr id="2" name="Title 1">
            <a:extLst>
              <a:ext uri="{FF2B5EF4-FFF2-40B4-BE49-F238E27FC236}">
                <a16:creationId xmlns:a16="http://schemas.microsoft.com/office/drawing/2014/main" id="{871E53DB-7C80-42A6-8987-B0778CB0B1CB}"/>
              </a:ext>
            </a:extLst>
          </p:cNvPr>
          <p:cNvSpPr>
            <a:spLocks noGrp="1"/>
          </p:cNvSpPr>
          <p:nvPr>
            <p:ph type="title"/>
          </p:nvPr>
        </p:nvSpPr>
        <p:spPr/>
        <p:txBody>
          <a:bodyPr/>
          <a:lstStyle/>
          <a:p>
            <a:r>
              <a:rPr lang="en-US" dirty="0"/>
              <a:t>Oral Corticosteroid Reduction Trial (ZONDA): Overview</a:t>
            </a:r>
          </a:p>
        </p:txBody>
      </p:sp>
      <p:sp>
        <p:nvSpPr>
          <p:cNvPr id="3" name="Slide Number Placeholder 2">
            <a:extLst>
              <a:ext uri="{FF2B5EF4-FFF2-40B4-BE49-F238E27FC236}">
                <a16:creationId xmlns:a16="http://schemas.microsoft.com/office/drawing/2014/main" id="{8E9212DC-4550-45A8-BD77-662CF29152AE}"/>
              </a:ext>
            </a:extLst>
          </p:cNvPr>
          <p:cNvSpPr>
            <a:spLocks noGrp="1"/>
          </p:cNvSpPr>
          <p:nvPr>
            <p:ph type="sldNum" sz="quarter" idx="12"/>
          </p:nvPr>
        </p:nvSpPr>
        <p:spPr/>
        <p:txBody>
          <a:bodyPr/>
          <a:lstStyle/>
          <a:p>
            <a:fld id="{CC7432E5-F8E0-41AE-9A6B-AD730338B005}" type="slidenum">
              <a:rPr lang="en-US" smtClean="0"/>
              <a:t>12</a:t>
            </a:fld>
            <a:endParaRPr lang="en-US" dirty="0"/>
          </a:p>
        </p:txBody>
      </p:sp>
      <p:sp>
        <p:nvSpPr>
          <p:cNvPr id="5" name="Text Placeholder 4">
            <a:extLst>
              <a:ext uri="{FF2B5EF4-FFF2-40B4-BE49-F238E27FC236}">
                <a16:creationId xmlns:a16="http://schemas.microsoft.com/office/drawing/2014/main" id="{2A46FA96-441E-4211-BEB5-1AE5DBD4B3D7}"/>
              </a:ext>
            </a:extLst>
          </p:cNvPr>
          <p:cNvSpPr>
            <a:spLocks noGrp="1"/>
          </p:cNvSpPr>
          <p:nvPr>
            <p:ph type="body" sz="quarter" idx="13"/>
          </p:nvPr>
        </p:nvSpPr>
        <p:spPr/>
        <p:txBody>
          <a:bodyPr/>
          <a:lstStyle/>
          <a:p>
            <a:pPr defTabSz="609585">
              <a:spcBef>
                <a:spcPts val="200"/>
              </a:spcBef>
              <a:defRPr/>
            </a:pPr>
            <a:r>
              <a:rPr lang="en-US" baseline="30000" dirty="0" err="1"/>
              <a:t>a</a:t>
            </a:r>
            <a:r>
              <a:rPr lang="en-US" dirty="0" err="1"/>
              <a:t>Total</a:t>
            </a:r>
            <a:r>
              <a:rPr lang="en-US" dirty="0"/>
              <a:t> population from the ZONDA study. </a:t>
            </a:r>
            <a:r>
              <a:rPr lang="en-US" baseline="30000" dirty="0" err="1"/>
              <a:t>b</a:t>
            </a:r>
            <a:r>
              <a:rPr lang="en-US" dirty="0" err="1"/>
              <a:t>Licensed</a:t>
            </a:r>
            <a:r>
              <a:rPr lang="en-US" dirty="0"/>
              <a:t> dosing regimen.</a:t>
            </a:r>
            <a:r>
              <a:rPr lang="en-US" baseline="30000" dirty="0"/>
              <a:t>2</a:t>
            </a:r>
            <a:r>
              <a:rPr lang="en-US" dirty="0"/>
              <a:t> </a:t>
            </a:r>
            <a:r>
              <a:rPr lang="en-US" baseline="30000" dirty="0" err="1"/>
              <a:t>c</a:t>
            </a:r>
            <a:r>
              <a:rPr lang="en-US" dirty="0" err="1"/>
              <a:t>Select</a:t>
            </a:r>
            <a:r>
              <a:rPr lang="en-US" dirty="0"/>
              <a:t> secondary endpoints listed. </a:t>
            </a:r>
          </a:p>
          <a:p>
            <a:pPr defTabSz="609585">
              <a:spcBef>
                <a:spcPts val="200"/>
              </a:spcBef>
              <a:defRPr/>
            </a:pPr>
            <a:r>
              <a:rPr lang="en-US" dirty="0"/>
              <a:t>ACQ = Asthma Control Questionnaire; AQLQ[S]+12 = Standardized Asthma Quality of Life Questionnaire for patients 12 years and older; </a:t>
            </a:r>
            <a:r>
              <a:rPr lang="en-GB" dirty="0"/>
              <a:t>BD = bronchodilator; </a:t>
            </a:r>
            <a:r>
              <a:rPr lang="en-US" dirty="0"/>
              <a:t>FEV</a:t>
            </a:r>
            <a:r>
              <a:rPr lang="en-US" baseline="-25000" dirty="0"/>
              <a:t>1</a:t>
            </a:r>
            <a:r>
              <a:rPr lang="en-US" dirty="0"/>
              <a:t> = forced expiratory volume in 1 second; OCS = oral corticosteroid; Q4W = every 4 weeks; Q8W = every 8 weeks.</a:t>
            </a:r>
          </a:p>
          <a:p>
            <a:pPr defTabSz="609585">
              <a:spcBef>
                <a:spcPts val="200"/>
              </a:spcBef>
              <a:defRPr/>
            </a:pPr>
            <a:r>
              <a:rPr lang="en-US" dirty="0"/>
              <a:t>1. Nair P et al. Article and supplementary appendix. </a:t>
            </a:r>
            <a:r>
              <a:rPr lang="en-US" i="1" dirty="0"/>
              <a:t>N </a:t>
            </a:r>
            <a:r>
              <a:rPr lang="en-US" i="1" dirty="0" err="1"/>
              <a:t>Engl</a:t>
            </a:r>
            <a:r>
              <a:rPr lang="en-US" i="1" dirty="0"/>
              <a:t> J Med</a:t>
            </a:r>
            <a:r>
              <a:rPr lang="en-US" dirty="0"/>
              <a:t>. 2017;376:2448-2458; 2. Fasenra Summary of Product Characteristics.</a:t>
            </a:r>
          </a:p>
        </p:txBody>
      </p:sp>
      <p:sp>
        <p:nvSpPr>
          <p:cNvPr id="36" name="Round Diagonal Corner Rectangle 48">
            <a:extLst>
              <a:ext uri="{FF2B5EF4-FFF2-40B4-BE49-F238E27FC236}">
                <a16:creationId xmlns:a16="http://schemas.microsoft.com/office/drawing/2014/main" id="{15845CFD-599C-4849-8FA6-FB31D0CE9D55}"/>
              </a:ext>
            </a:extLst>
          </p:cNvPr>
          <p:cNvSpPr/>
          <p:nvPr/>
        </p:nvSpPr>
        <p:spPr>
          <a:xfrm>
            <a:off x="8087584" y="1914784"/>
            <a:ext cx="2030171" cy="54330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 </a:t>
            </a:r>
            <a:br>
              <a:rPr lang="en-GB" sz="1400" dirty="0">
                <a:solidFill>
                  <a:schemeClr val="bg1"/>
                </a:solidFill>
              </a:rPr>
            </a:br>
            <a:r>
              <a:rPr lang="en-GB" sz="1400" dirty="0">
                <a:solidFill>
                  <a:schemeClr val="bg1"/>
                </a:solidFill>
              </a:rPr>
              <a:t>30 mg Q4W</a:t>
            </a:r>
            <a:r>
              <a:rPr lang="en-GB" sz="1400" dirty="0">
                <a:solidFill>
                  <a:schemeClr val="accent2"/>
                </a:solidFill>
              </a:rPr>
              <a:t> </a:t>
            </a:r>
          </a:p>
        </p:txBody>
      </p:sp>
      <p:sp>
        <p:nvSpPr>
          <p:cNvPr id="37" name="Round Diagonal Corner Rectangle 49">
            <a:extLst>
              <a:ext uri="{FF2B5EF4-FFF2-40B4-BE49-F238E27FC236}">
                <a16:creationId xmlns:a16="http://schemas.microsoft.com/office/drawing/2014/main" id="{5859CC67-9CE1-4473-B9B2-94078F6134EA}"/>
              </a:ext>
            </a:extLst>
          </p:cNvPr>
          <p:cNvSpPr/>
          <p:nvPr/>
        </p:nvSpPr>
        <p:spPr>
          <a:xfrm>
            <a:off x="8087584" y="2496940"/>
            <a:ext cx="2030171" cy="67304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a:t>
            </a:r>
            <a:br>
              <a:rPr lang="en-GB" sz="1400" dirty="0">
                <a:solidFill>
                  <a:schemeClr val="bg1"/>
                </a:solidFill>
              </a:rPr>
            </a:br>
            <a:r>
              <a:rPr lang="en-GB" sz="1400" dirty="0">
                <a:solidFill>
                  <a:schemeClr val="bg1"/>
                </a:solidFill>
              </a:rPr>
              <a:t>30 mg Q4W </a:t>
            </a:r>
          </a:p>
          <a:p>
            <a:pPr lvl="0" algn="ctr"/>
            <a:r>
              <a:rPr lang="en-GB" sz="1400" dirty="0">
                <a:solidFill>
                  <a:schemeClr val="bg1"/>
                </a:solidFill>
              </a:rPr>
              <a:t>(1</a:t>
            </a:r>
            <a:r>
              <a:rPr lang="en-GB" sz="1400" baseline="30000" dirty="0">
                <a:solidFill>
                  <a:schemeClr val="bg1"/>
                </a:solidFill>
              </a:rPr>
              <a:t>st</a:t>
            </a:r>
            <a:r>
              <a:rPr lang="en-GB" sz="1400" dirty="0">
                <a:solidFill>
                  <a:schemeClr val="bg1"/>
                </a:solidFill>
              </a:rPr>
              <a:t> 3 doses); Q8W</a:t>
            </a:r>
            <a:r>
              <a:rPr lang="en-GB" sz="1400" baseline="30000" dirty="0">
                <a:solidFill>
                  <a:schemeClr val="bg1"/>
                </a:solidFill>
              </a:rPr>
              <a:t>b</a:t>
            </a:r>
            <a:endParaRPr lang="en-GB" sz="1400" dirty="0">
              <a:solidFill>
                <a:schemeClr val="bg1"/>
              </a:solidFill>
            </a:endParaRPr>
          </a:p>
        </p:txBody>
      </p:sp>
      <p:sp>
        <p:nvSpPr>
          <p:cNvPr id="38" name="Round Diagonal Corner Rectangle 51">
            <a:extLst>
              <a:ext uri="{FF2B5EF4-FFF2-40B4-BE49-F238E27FC236}">
                <a16:creationId xmlns:a16="http://schemas.microsoft.com/office/drawing/2014/main" id="{05F6F7D7-B338-4A89-91BD-0B2DE38C8B51}"/>
              </a:ext>
            </a:extLst>
          </p:cNvPr>
          <p:cNvSpPr/>
          <p:nvPr/>
        </p:nvSpPr>
        <p:spPr>
          <a:xfrm>
            <a:off x="8087584" y="3233896"/>
            <a:ext cx="2030171" cy="54346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Placebo</a:t>
            </a:r>
          </a:p>
        </p:txBody>
      </p:sp>
      <p:sp>
        <p:nvSpPr>
          <p:cNvPr id="40" name="Rectangle 39">
            <a:extLst>
              <a:ext uri="{FF2B5EF4-FFF2-40B4-BE49-F238E27FC236}">
                <a16:creationId xmlns:a16="http://schemas.microsoft.com/office/drawing/2014/main" id="{7F908AF8-D81C-4D53-BCD5-18EE8A53123C}"/>
              </a:ext>
            </a:extLst>
          </p:cNvPr>
          <p:cNvSpPr/>
          <p:nvPr/>
        </p:nvSpPr>
        <p:spPr>
          <a:xfrm>
            <a:off x="723900" y="1259392"/>
            <a:ext cx="10744200" cy="584775"/>
          </a:xfrm>
          <a:prstGeom prst="rect">
            <a:avLst/>
          </a:prstGeom>
          <a:noFill/>
        </p:spPr>
        <p:txBody>
          <a:bodyPr wrap="square" rtlCol="0">
            <a:spAutoFit/>
          </a:bodyPr>
          <a:lstStyle/>
          <a:p>
            <a:pPr algn="ctr"/>
            <a:r>
              <a:rPr lang="en-US" sz="1600" b="1" dirty="0">
                <a:solidFill>
                  <a:srgbClr val="0D3759"/>
                </a:solidFill>
              </a:rPr>
              <a:t>Randomized, double-blind, placebo-controlled study assessing the ability of benralizumab to reduce OCS dosage in patients with severe refractory asthma and elevated eosinophils who are OCS dependent</a:t>
            </a:r>
            <a:r>
              <a:rPr lang="en-US" sz="1600" b="1" baseline="30000" dirty="0">
                <a:solidFill>
                  <a:srgbClr val="0D3759"/>
                </a:solidFill>
              </a:rPr>
              <a:t>1</a:t>
            </a:r>
            <a:endParaRPr lang="en-US" sz="1600" b="1" dirty="0">
              <a:solidFill>
                <a:srgbClr val="0D3759"/>
              </a:solidFill>
            </a:endParaRPr>
          </a:p>
        </p:txBody>
      </p:sp>
      <p:grpSp>
        <p:nvGrpSpPr>
          <p:cNvPr id="41" name="Group 40">
            <a:extLst>
              <a:ext uri="{FF2B5EF4-FFF2-40B4-BE49-F238E27FC236}">
                <a16:creationId xmlns:a16="http://schemas.microsoft.com/office/drawing/2014/main" id="{B8681743-1972-4564-8BED-F9DBABC28F13}"/>
              </a:ext>
            </a:extLst>
          </p:cNvPr>
          <p:cNvGrpSpPr/>
          <p:nvPr/>
        </p:nvGrpSpPr>
        <p:grpSpPr>
          <a:xfrm>
            <a:off x="1292062" y="2194827"/>
            <a:ext cx="3795016" cy="1708160"/>
            <a:chOff x="1292062" y="2476252"/>
            <a:chExt cx="3795016" cy="1708160"/>
          </a:xfrm>
        </p:grpSpPr>
        <p:sp>
          <p:nvSpPr>
            <p:cNvPr id="42" name="TextBox 41">
              <a:extLst>
                <a:ext uri="{FF2B5EF4-FFF2-40B4-BE49-F238E27FC236}">
                  <a16:creationId xmlns:a16="http://schemas.microsoft.com/office/drawing/2014/main" id="{8EA28FDB-E2BF-449E-89F2-C3C4743306E1}"/>
                </a:ext>
              </a:extLst>
            </p:cNvPr>
            <p:cNvSpPr txBox="1"/>
            <p:nvPr/>
          </p:nvSpPr>
          <p:spPr>
            <a:xfrm>
              <a:off x="1292062" y="2476252"/>
              <a:ext cx="3795016" cy="1708160"/>
            </a:xfrm>
            <a:prstGeom prst="rect">
              <a:avLst/>
            </a:prstGeom>
            <a:solidFill>
              <a:schemeClr val="tx2">
                <a:alpha val="8000"/>
              </a:schemeClr>
            </a:solidFill>
            <a:ln w="12700">
              <a:solidFill>
                <a:schemeClr val="accent1"/>
              </a:solidFill>
            </a:ln>
          </p:spPr>
          <p:txBody>
            <a:bodyPr wrap="square" tIns="365760" rtlCol="0">
              <a:spAutoFit/>
            </a:bodyPr>
            <a:lstStyle/>
            <a:p>
              <a:pPr algn="ctr" defTabSz="914377">
                <a:spcBef>
                  <a:spcPts val="400"/>
                </a:spcBef>
                <a:buClr>
                  <a:schemeClr val="accent1"/>
                </a:buClr>
                <a:defRPr/>
              </a:pPr>
              <a:r>
                <a:rPr lang="en-US" sz="1400" dirty="0"/>
                <a:t>≥18 years with ≥1 historical exacerbations, OCS therapy (7.5-40 mg/d of prednisolone/prednisone equivalents) ≥6 continuous months directly preceding enrollment, FEV</a:t>
              </a:r>
              <a:r>
                <a:rPr lang="en-US" sz="1400" baseline="-25000" dirty="0"/>
                <a:t>1</a:t>
              </a:r>
              <a:r>
                <a:rPr lang="en-US" sz="1400" dirty="0"/>
                <a:t> &lt;80% predicted, blood eosinophils ≥150 cells/</a:t>
              </a:r>
              <a:r>
                <a:rPr lang="el-GR" sz="1400" dirty="0"/>
                <a:t>μ</a:t>
              </a:r>
              <a:r>
                <a:rPr lang="en-US" sz="1400" dirty="0"/>
                <a:t>L (n=220)</a:t>
              </a:r>
              <a:r>
                <a:rPr lang="en-US" sz="1400" baseline="30000" dirty="0"/>
                <a:t>a</a:t>
              </a:r>
            </a:p>
          </p:txBody>
        </p:sp>
        <p:sp>
          <p:nvSpPr>
            <p:cNvPr id="43" name="Rectangle 42">
              <a:extLst>
                <a:ext uri="{FF2B5EF4-FFF2-40B4-BE49-F238E27FC236}">
                  <a16:creationId xmlns:a16="http://schemas.microsoft.com/office/drawing/2014/main" id="{082C82B4-48DC-4733-9070-2875B1465297}"/>
                </a:ext>
              </a:extLst>
            </p:cNvPr>
            <p:cNvSpPr/>
            <p:nvPr/>
          </p:nvSpPr>
          <p:spPr>
            <a:xfrm>
              <a:off x="1292062" y="2476252"/>
              <a:ext cx="3795016" cy="307777"/>
            </a:xfrm>
            <a:prstGeom prst="rect">
              <a:avLst/>
            </a:prstGeom>
            <a:noFill/>
            <a:ln>
              <a:noFill/>
            </a:ln>
          </p:spPr>
          <p:txBody>
            <a:bodyPr wrap="square">
              <a:spAutoFit/>
            </a:bodyPr>
            <a:lstStyle/>
            <a:p>
              <a:pPr algn="ctr" defTabSz="914377">
                <a:defRPr/>
              </a:pPr>
              <a:r>
                <a:rPr lang="en-US" sz="1400" b="1" cap="all" dirty="0">
                  <a:solidFill>
                    <a:schemeClr val="accent1"/>
                  </a:solidFill>
                </a:rPr>
                <a:t>Patient Population</a:t>
              </a:r>
            </a:p>
          </p:txBody>
        </p:sp>
      </p:grpSp>
      <p:sp>
        <p:nvSpPr>
          <p:cNvPr id="44" name="TextBox 43">
            <a:extLst>
              <a:ext uri="{FF2B5EF4-FFF2-40B4-BE49-F238E27FC236}">
                <a16:creationId xmlns:a16="http://schemas.microsoft.com/office/drawing/2014/main" id="{E0754E93-A5CE-45EC-9EA4-E1D01EE41531}"/>
              </a:ext>
            </a:extLst>
          </p:cNvPr>
          <p:cNvSpPr txBox="1"/>
          <p:nvPr/>
        </p:nvSpPr>
        <p:spPr>
          <a:xfrm>
            <a:off x="1292062" y="4611658"/>
            <a:ext cx="3795016" cy="1061829"/>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Median percentage change in final OCS dose compared with baseline, while maintaining asthma control</a:t>
            </a:r>
          </a:p>
        </p:txBody>
      </p:sp>
      <p:sp>
        <p:nvSpPr>
          <p:cNvPr id="46" name="TextBox 45">
            <a:extLst>
              <a:ext uri="{FF2B5EF4-FFF2-40B4-BE49-F238E27FC236}">
                <a16:creationId xmlns:a16="http://schemas.microsoft.com/office/drawing/2014/main" id="{99342690-CAB3-401D-ACB1-D85D11427541}"/>
              </a:ext>
            </a:extLst>
          </p:cNvPr>
          <p:cNvSpPr txBox="1"/>
          <p:nvPr/>
        </p:nvSpPr>
        <p:spPr>
          <a:xfrm>
            <a:off x="7104923" y="4619352"/>
            <a:ext cx="3795016" cy="1431161"/>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Annual asthma exacerbation rate</a:t>
            </a:r>
          </a:p>
          <a:p>
            <a:pPr algn="ctr" defTabSz="914377">
              <a:spcBef>
                <a:spcPts val="400"/>
              </a:spcBef>
              <a:buClr>
                <a:schemeClr val="accent1"/>
              </a:buClr>
              <a:defRPr/>
            </a:pPr>
            <a:r>
              <a:rPr lang="en-US" sz="1400" dirty="0"/>
              <a:t>Change from pre-BD FEV</a:t>
            </a:r>
            <a:r>
              <a:rPr lang="en-US" sz="1400" baseline="-25000" dirty="0"/>
              <a:t>1</a:t>
            </a:r>
            <a:r>
              <a:rPr lang="en-US" sz="1400" dirty="0"/>
              <a:t> (L)</a:t>
            </a:r>
          </a:p>
          <a:p>
            <a:pPr algn="ctr" defTabSz="914377">
              <a:spcBef>
                <a:spcPts val="400"/>
              </a:spcBef>
              <a:buClr>
                <a:schemeClr val="accent1"/>
              </a:buClr>
              <a:defRPr/>
            </a:pPr>
            <a:r>
              <a:rPr lang="en-US" sz="1400" dirty="0"/>
              <a:t>ACQ-6 score</a:t>
            </a:r>
          </a:p>
          <a:p>
            <a:pPr algn="ctr" defTabSz="914377">
              <a:spcBef>
                <a:spcPts val="400"/>
              </a:spcBef>
              <a:buClr>
                <a:schemeClr val="accent1"/>
              </a:buClr>
              <a:defRPr/>
            </a:pPr>
            <a:r>
              <a:rPr lang="en-US" sz="1400" dirty="0"/>
              <a:t>AQLQ(S)+12 score</a:t>
            </a:r>
          </a:p>
        </p:txBody>
      </p:sp>
      <p:cxnSp>
        <p:nvCxnSpPr>
          <p:cNvPr id="50" name="Straight Arrow Connector 49">
            <a:extLst>
              <a:ext uri="{FF2B5EF4-FFF2-40B4-BE49-F238E27FC236}">
                <a16:creationId xmlns:a16="http://schemas.microsoft.com/office/drawing/2014/main" id="{71BC084E-0C18-4047-8D31-B896B54469E4}"/>
              </a:ext>
            </a:extLst>
          </p:cNvPr>
          <p:cNvCxnSpPr>
            <a:cxnSpLocks/>
            <a:endCxn id="37" idx="1"/>
          </p:cNvCxnSpPr>
          <p:nvPr/>
        </p:nvCxnSpPr>
        <p:spPr>
          <a:xfrm flipV="1">
            <a:off x="5087078" y="2833464"/>
            <a:ext cx="3000506" cy="47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ound Diagonal Corner Rectangle 49">
            <a:extLst>
              <a:ext uri="{FF2B5EF4-FFF2-40B4-BE49-F238E27FC236}">
                <a16:creationId xmlns:a16="http://schemas.microsoft.com/office/drawing/2014/main" id="{A86EBE2A-40F7-45B9-9F5C-AA4A2689AF02}"/>
              </a:ext>
            </a:extLst>
          </p:cNvPr>
          <p:cNvSpPr/>
          <p:nvPr/>
        </p:nvSpPr>
        <p:spPr>
          <a:xfrm>
            <a:off x="10210393" y="1889732"/>
            <a:ext cx="1257707" cy="188762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chemeClr val="bg1"/>
                </a:solidFill>
              </a:rPr>
              <a:t>OCS</a:t>
            </a:r>
            <a:br>
              <a:rPr lang="en-US" sz="1400" dirty="0">
                <a:solidFill>
                  <a:schemeClr val="bg1"/>
                </a:solidFill>
              </a:rPr>
            </a:br>
            <a:r>
              <a:rPr lang="en-US" sz="1400" dirty="0">
                <a:solidFill>
                  <a:schemeClr val="bg1"/>
                </a:solidFill>
              </a:rPr>
              <a:t>reduction was performed Q4W per protocol</a:t>
            </a:r>
          </a:p>
        </p:txBody>
      </p:sp>
      <p:sp>
        <p:nvSpPr>
          <p:cNvPr id="39" name="Arrow: Up 38">
            <a:extLst>
              <a:ext uri="{FF2B5EF4-FFF2-40B4-BE49-F238E27FC236}">
                <a16:creationId xmlns:a16="http://schemas.microsoft.com/office/drawing/2014/main" id="{DCB3CCE9-23ED-4DE0-8320-CBA85D4C3684}"/>
              </a:ext>
            </a:extLst>
          </p:cNvPr>
          <p:cNvSpPr/>
          <p:nvPr/>
        </p:nvSpPr>
        <p:spPr>
          <a:xfrm rot="5400000">
            <a:off x="8983910" y="1896851"/>
            <a:ext cx="470704" cy="4497673"/>
          </a:xfrm>
          <a:prstGeom prst="upArrow">
            <a:avLst>
              <a:gd name="adj1" fmla="val 10000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400" dirty="0"/>
              <a:t>      28-week study</a:t>
            </a:r>
          </a:p>
        </p:txBody>
      </p:sp>
      <p:cxnSp>
        <p:nvCxnSpPr>
          <p:cNvPr id="11" name="Straight Connector 10">
            <a:extLst>
              <a:ext uri="{FF2B5EF4-FFF2-40B4-BE49-F238E27FC236}">
                <a16:creationId xmlns:a16="http://schemas.microsoft.com/office/drawing/2014/main" id="{A25C047F-368E-4C51-90AB-22F8CD0E4DA6}"/>
              </a:ext>
            </a:extLst>
          </p:cNvPr>
          <p:cNvCxnSpPr>
            <a:cxnSpLocks/>
          </p:cNvCxnSpPr>
          <p:nvPr/>
        </p:nvCxnSpPr>
        <p:spPr>
          <a:xfrm flipV="1">
            <a:off x="6587331" y="2190345"/>
            <a:ext cx="0" cy="13087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A37487-3EF9-49AC-A9A1-B05B428012E4}"/>
              </a:ext>
            </a:extLst>
          </p:cNvPr>
          <p:cNvCxnSpPr/>
          <p:nvPr/>
        </p:nvCxnSpPr>
        <p:spPr>
          <a:xfrm>
            <a:off x="6587331" y="2186434"/>
            <a:ext cx="150025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7F7B89-69E5-46EE-A3F4-ACE1ED4052EF}"/>
              </a:ext>
            </a:extLst>
          </p:cNvPr>
          <p:cNvCxnSpPr/>
          <p:nvPr/>
        </p:nvCxnSpPr>
        <p:spPr>
          <a:xfrm>
            <a:off x="6587331" y="3505626"/>
            <a:ext cx="150025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0EC5016-1B85-40FD-8D5D-68C3EA2BD40A}"/>
              </a:ext>
            </a:extLst>
          </p:cNvPr>
          <p:cNvSpPr/>
          <p:nvPr/>
        </p:nvSpPr>
        <p:spPr>
          <a:xfrm>
            <a:off x="5834914" y="2638172"/>
            <a:ext cx="1504834" cy="4001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a:solidFill>
                  <a:schemeClr val="bg1"/>
                </a:solidFill>
                <a:latin typeface="Arial"/>
              </a:rPr>
              <a:t>Randomization</a:t>
            </a:r>
          </a:p>
        </p:txBody>
      </p:sp>
      <p:grpSp>
        <p:nvGrpSpPr>
          <p:cNvPr id="25" name="Group 24">
            <a:extLst>
              <a:ext uri="{FF2B5EF4-FFF2-40B4-BE49-F238E27FC236}">
                <a16:creationId xmlns:a16="http://schemas.microsoft.com/office/drawing/2014/main" id="{5BE57FA2-ADD1-4B74-B0B8-EB8820F0AD9B}"/>
              </a:ext>
            </a:extLst>
          </p:cNvPr>
          <p:cNvGrpSpPr/>
          <p:nvPr/>
        </p:nvGrpSpPr>
        <p:grpSpPr>
          <a:xfrm>
            <a:off x="10788137" y="0"/>
            <a:ext cx="1237402" cy="500448"/>
            <a:chOff x="10788137" y="0"/>
            <a:chExt cx="1237402" cy="500448"/>
          </a:xfrm>
        </p:grpSpPr>
        <p:sp>
          <p:nvSpPr>
            <p:cNvPr id="26" name="Round Same Side Corner Rectangle 11">
              <a:extLst>
                <a:ext uri="{FF2B5EF4-FFF2-40B4-BE49-F238E27FC236}">
                  <a16:creationId xmlns:a16="http://schemas.microsoft.com/office/drawing/2014/main" id="{996CEE52-931B-4A09-878E-02675724217D}"/>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7" name="TextBox 26">
              <a:extLst>
                <a:ext uri="{FF2B5EF4-FFF2-40B4-BE49-F238E27FC236}">
                  <a16:creationId xmlns:a16="http://schemas.microsoft.com/office/drawing/2014/main" id="{E4601830-C379-4A68-A67D-3C57C3B67AB6}"/>
                </a:ext>
              </a:extLst>
            </p:cNvPr>
            <p:cNvSpPr txBox="1"/>
            <p:nvPr/>
          </p:nvSpPr>
          <p:spPr>
            <a:xfrm>
              <a:off x="10788137" y="99241"/>
              <a:ext cx="1237402" cy="276999"/>
            </a:xfrm>
            <a:prstGeom prst="rect">
              <a:avLst/>
            </a:prstGeom>
            <a:noFill/>
          </p:spPr>
          <p:txBody>
            <a:bodyPr wrap="square" rtlCol="0">
              <a:spAutoFit/>
            </a:bodyPr>
            <a:lstStyle/>
            <a:p>
              <a:pPr algn="ctr"/>
              <a:r>
                <a:rPr lang="en-US" sz="1200" b="1" dirty="0">
                  <a:solidFill>
                    <a:schemeClr val="bg1"/>
                  </a:solidFill>
                </a:rPr>
                <a:t>ZONDA</a:t>
              </a:r>
            </a:p>
          </p:txBody>
        </p:sp>
      </p:grpSp>
    </p:spTree>
    <p:extLst>
      <p:ext uri="{BB962C8B-B14F-4D97-AF65-F5344CB8AC3E}">
        <p14:creationId xmlns:p14="http://schemas.microsoft.com/office/powerpoint/2010/main" val="12129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75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750"/>
                                        <p:tgtEl>
                                          <p:spTgt spid="51"/>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10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6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750"/>
                                        <p:tgtEl>
                                          <p:spTgt spid="36"/>
                                        </p:tgtEl>
                                      </p:cBhvr>
                                    </p:animEffect>
                                  </p:childTnLst>
                                </p:cTn>
                              </p:par>
                              <p:par>
                                <p:cTn id="29" presetID="10" presetClass="entr" presetSubtype="0" fill="hold" grpId="0" nodeType="withEffect">
                                  <p:stCondLst>
                                    <p:cond delay="6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750"/>
                                        <p:tgtEl>
                                          <p:spTgt spid="37"/>
                                        </p:tgtEl>
                                      </p:cBhvr>
                                    </p:animEffect>
                                  </p:childTnLst>
                                </p:cTn>
                              </p:par>
                              <p:par>
                                <p:cTn id="32" presetID="10" presetClass="entr" presetSubtype="0" fill="hold" grpId="0" nodeType="withEffect">
                                  <p:stCondLst>
                                    <p:cond delay="65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750"/>
                                        <p:tgtEl>
                                          <p:spTgt spid="3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75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75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750"/>
                                        <p:tgtEl>
                                          <p:spTgt spid="44"/>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750"/>
                                        <p:tgtEl>
                                          <p:spTgt spid="47"/>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36" grpId="0" animBg="1"/>
      <p:bldP spid="37" grpId="0" animBg="1"/>
      <p:bldP spid="38" grpId="0" animBg="1"/>
      <p:bldP spid="44" grpId="0"/>
      <p:bldP spid="46" grpId="0"/>
      <p:bldP spid="52" grpId="0" animBg="1"/>
      <p:bldP spid="39"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Flow From SIROCCO/CALIMA/ZONDA (BORA): Overview</a:t>
            </a:r>
          </a:p>
        </p:txBody>
      </p:sp>
      <p:sp>
        <p:nvSpPr>
          <p:cNvPr id="3" name="Slide Number Placeholder 2"/>
          <p:cNvSpPr>
            <a:spLocks noGrp="1"/>
          </p:cNvSpPr>
          <p:nvPr>
            <p:ph type="sldNum" sz="quarter" idx="12"/>
          </p:nvPr>
        </p:nvSpPr>
        <p:spPr/>
        <p:txBody>
          <a:bodyPr/>
          <a:lstStyle/>
          <a:p>
            <a:pPr algn="ctr"/>
            <a:fld id="{CC7432E5-F8E0-41AE-9A6B-AD730338B005}" type="slidenum">
              <a:rPr lang="en-US" smtClean="0"/>
              <a:pPr algn="ctr"/>
              <a:t>13</a:t>
            </a:fld>
            <a:endParaRPr lang="en-US" dirty="0"/>
          </a:p>
        </p:txBody>
      </p:sp>
      <p:sp>
        <p:nvSpPr>
          <p:cNvPr id="4" name="Text Placeholder 3"/>
          <p:cNvSpPr>
            <a:spLocks noGrp="1"/>
          </p:cNvSpPr>
          <p:nvPr>
            <p:ph type="body" sz="quarter" idx="13"/>
          </p:nvPr>
        </p:nvSpPr>
        <p:spPr/>
        <p:txBody>
          <a:bodyPr>
            <a:normAutofit/>
          </a:bodyPr>
          <a:lstStyle/>
          <a:p>
            <a:pPr defTabSz="609585">
              <a:spcBef>
                <a:spcPts val="200"/>
              </a:spcBef>
              <a:defRPr/>
            </a:pPr>
            <a:r>
              <a:rPr lang="en-US" baseline="30000" dirty="0" err="1"/>
              <a:t>a</a:t>
            </a:r>
            <a:r>
              <a:rPr lang="en-US" dirty="0" err="1"/>
              <a:t>Eligible</a:t>
            </a:r>
            <a:r>
              <a:rPr lang="en-US" dirty="0"/>
              <a:t> patients transition from the predecessor study into BORA at the EOT visit of the predecessor study; </a:t>
            </a:r>
            <a:r>
              <a:rPr lang="en-US" baseline="30000" dirty="0"/>
              <a:t>b</a:t>
            </a:r>
            <a:r>
              <a:rPr lang="en-GB" dirty="0"/>
              <a:t>Adolescents on active treatment in the European Union will continue on the Q8W regimen. EOT = end of treatment.</a:t>
            </a:r>
          </a:p>
          <a:p>
            <a:pPr defTabSz="609585">
              <a:defRPr/>
            </a:pPr>
            <a:r>
              <a:rPr lang="en-US" dirty="0"/>
              <a:t>Busse WW et al. Article online ahead of print. </a:t>
            </a:r>
            <a:r>
              <a:rPr lang="en-US" i="1" dirty="0"/>
              <a:t>Lancet </a:t>
            </a:r>
            <a:r>
              <a:rPr lang="en-US" i="1" dirty="0" err="1"/>
              <a:t>Respir</a:t>
            </a:r>
            <a:r>
              <a:rPr lang="en-US" i="1" dirty="0"/>
              <a:t> Med. </a:t>
            </a:r>
            <a:r>
              <a:rPr lang="en-US" dirty="0"/>
              <a:t>2018. </a:t>
            </a:r>
          </a:p>
        </p:txBody>
      </p:sp>
      <p:sp>
        <p:nvSpPr>
          <p:cNvPr id="20" name="Text Placeholder 23">
            <a:extLst>
              <a:ext uri="{FF2B5EF4-FFF2-40B4-BE49-F238E27FC236}">
                <a16:creationId xmlns:a16="http://schemas.microsoft.com/office/drawing/2014/main" id="{82E0D13A-536A-449E-A129-230B64FA8708}"/>
              </a:ext>
            </a:extLst>
          </p:cNvPr>
          <p:cNvSpPr txBox="1">
            <a:spLocks/>
          </p:cNvSpPr>
          <p:nvPr/>
        </p:nvSpPr>
        <p:spPr>
          <a:xfrm>
            <a:off x="457199" y="6009056"/>
            <a:ext cx="10005995" cy="600234"/>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585">
              <a:spcBef>
                <a:spcPts val="200"/>
              </a:spcBef>
              <a:defRPr/>
            </a:pPr>
            <a:endParaRPr lang="en-US" sz="900" dirty="0"/>
          </a:p>
        </p:txBody>
      </p:sp>
      <p:grpSp>
        <p:nvGrpSpPr>
          <p:cNvPr id="10" name="Group 9">
            <a:extLst>
              <a:ext uri="{FF2B5EF4-FFF2-40B4-BE49-F238E27FC236}">
                <a16:creationId xmlns:a16="http://schemas.microsoft.com/office/drawing/2014/main" id="{EDEAFE60-76B1-4C4A-8F18-6DC2F0F91B6B}"/>
              </a:ext>
            </a:extLst>
          </p:cNvPr>
          <p:cNvGrpSpPr/>
          <p:nvPr/>
        </p:nvGrpSpPr>
        <p:grpSpPr>
          <a:xfrm>
            <a:off x="815090" y="1329278"/>
            <a:ext cx="8965923" cy="4842607"/>
            <a:chOff x="719675" y="-260523"/>
            <a:chExt cx="8965923" cy="4842607"/>
          </a:xfrm>
        </p:grpSpPr>
        <p:sp>
          <p:nvSpPr>
            <p:cNvPr id="11" name="Arrow: Up 34">
              <a:extLst>
                <a:ext uri="{FF2B5EF4-FFF2-40B4-BE49-F238E27FC236}">
                  <a16:creationId xmlns:a16="http://schemas.microsoft.com/office/drawing/2014/main" id="{7A4BF5E3-47B3-4564-929D-D8DB0F1E2DCE}"/>
                </a:ext>
              </a:extLst>
            </p:cNvPr>
            <p:cNvSpPr/>
            <p:nvPr/>
          </p:nvSpPr>
          <p:spPr>
            <a:xfrm rot="5400000">
              <a:off x="2018125" y="-884441"/>
              <a:ext cx="603504" cy="3200403"/>
            </a:xfrm>
            <a:prstGeom prst="upArrow">
              <a:avLst>
                <a:gd name="adj1" fmla="val 100000"/>
                <a:gd name="adj2" fmla="val 2782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600" dirty="0"/>
                <a:t>ZONDA 28-week study</a:t>
              </a:r>
            </a:p>
          </p:txBody>
        </p:sp>
        <p:sp>
          <p:nvSpPr>
            <p:cNvPr id="16" name="Arrow: Up 34">
              <a:extLst>
                <a:ext uri="{FF2B5EF4-FFF2-40B4-BE49-F238E27FC236}">
                  <a16:creationId xmlns:a16="http://schemas.microsoft.com/office/drawing/2014/main" id="{7A4BF5E3-47B3-4564-929D-D8DB0F1E2DCE}"/>
                </a:ext>
              </a:extLst>
            </p:cNvPr>
            <p:cNvSpPr/>
            <p:nvPr/>
          </p:nvSpPr>
          <p:spPr>
            <a:xfrm rot="5400000">
              <a:off x="2016533" y="-1557381"/>
              <a:ext cx="606688" cy="3200403"/>
            </a:xfrm>
            <a:prstGeom prst="upArrow">
              <a:avLst>
                <a:gd name="adj1" fmla="val 100000"/>
                <a:gd name="adj2" fmla="val 3014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600" dirty="0"/>
                <a:t>SIROCCO 48-week study</a:t>
              </a:r>
            </a:p>
            <a:p>
              <a:pPr algn="ctr"/>
              <a:r>
                <a:rPr lang="en-US" sz="1600" dirty="0"/>
                <a:t>CALIMA 56-week study</a:t>
              </a:r>
            </a:p>
          </p:txBody>
        </p:sp>
        <p:sp>
          <p:nvSpPr>
            <p:cNvPr id="24" name="Arrow: Up 34">
              <a:extLst>
                <a:ext uri="{FF2B5EF4-FFF2-40B4-BE49-F238E27FC236}">
                  <a16:creationId xmlns:a16="http://schemas.microsoft.com/office/drawing/2014/main" id="{7A4BF5E3-47B3-4564-929D-D8DB0F1E2DCE}"/>
                </a:ext>
              </a:extLst>
            </p:cNvPr>
            <p:cNvSpPr/>
            <p:nvPr/>
          </p:nvSpPr>
          <p:spPr>
            <a:xfrm rot="5400000">
              <a:off x="7701629" y="-864516"/>
              <a:ext cx="606688" cy="3200400"/>
            </a:xfrm>
            <a:prstGeom prst="upArrow">
              <a:avLst>
                <a:gd name="adj1" fmla="val 100000"/>
                <a:gd name="adj2" fmla="val 308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tIns="91440" bIns="0" rtlCol="0" anchor="ctr"/>
            <a:lstStyle/>
            <a:p>
              <a:pPr algn="ctr"/>
              <a:r>
                <a:rPr lang="en-US" sz="1600" dirty="0"/>
                <a:t>BORA 56-week (adults) or </a:t>
              </a:r>
            </a:p>
            <a:p>
              <a:pPr algn="ctr"/>
              <a:r>
                <a:rPr lang="en-US" sz="1600" dirty="0"/>
                <a:t>108-week (adolescents) study</a:t>
              </a:r>
            </a:p>
          </p:txBody>
        </p:sp>
        <p:cxnSp>
          <p:nvCxnSpPr>
            <p:cNvPr id="19" name="Straight Connector 18">
              <a:extLst>
                <a:ext uri="{FF2B5EF4-FFF2-40B4-BE49-F238E27FC236}">
                  <a16:creationId xmlns:a16="http://schemas.microsoft.com/office/drawing/2014/main" id="{A25C047F-368E-4C51-90AB-22F8CD0E4DA6}"/>
                </a:ext>
              </a:extLst>
            </p:cNvPr>
            <p:cNvCxnSpPr>
              <a:cxnSpLocks/>
            </p:cNvCxnSpPr>
            <p:nvPr/>
          </p:nvCxnSpPr>
          <p:spPr>
            <a:xfrm flipV="1">
              <a:off x="5195143" y="3360440"/>
              <a:ext cx="0" cy="85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 Diagonal Corner Rectangle 48">
              <a:extLst>
                <a:ext uri="{FF2B5EF4-FFF2-40B4-BE49-F238E27FC236}">
                  <a16:creationId xmlns:a16="http://schemas.microsoft.com/office/drawing/2014/main" id="{8CA96A90-91CB-4C2B-A142-3F397C89916B}"/>
                </a:ext>
              </a:extLst>
            </p:cNvPr>
            <p:cNvSpPr/>
            <p:nvPr/>
          </p:nvSpPr>
          <p:spPr>
            <a:xfrm>
              <a:off x="719675" y="1352174"/>
              <a:ext cx="3200400" cy="740364"/>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Benralizumab </a:t>
              </a:r>
              <a:br>
                <a:rPr lang="en-GB" sz="1600" dirty="0">
                  <a:solidFill>
                    <a:schemeClr val="bg1"/>
                  </a:solidFill>
                </a:rPr>
              </a:br>
              <a:r>
                <a:rPr lang="en-GB" sz="1600" dirty="0">
                  <a:solidFill>
                    <a:schemeClr val="bg1"/>
                  </a:solidFill>
                </a:rPr>
                <a:t>30 mg Q4W</a:t>
              </a:r>
              <a:r>
                <a:rPr lang="en-GB" sz="1600" dirty="0">
                  <a:solidFill>
                    <a:schemeClr val="accent2"/>
                  </a:solidFill>
                </a:rPr>
                <a:t> </a:t>
              </a:r>
            </a:p>
          </p:txBody>
        </p:sp>
        <p:sp>
          <p:nvSpPr>
            <p:cNvPr id="7" name="Round Diagonal Corner Rectangle 49">
              <a:extLst>
                <a:ext uri="{FF2B5EF4-FFF2-40B4-BE49-F238E27FC236}">
                  <a16:creationId xmlns:a16="http://schemas.microsoft.com/office/drawing/2014/main" id="{29E7A725-A181-4D23-83FB-2AFF6085867B}"/>
                </a:ext>
              </a:extLst>
            </p:cNvPr>
            <p:cNvSpPr/>
            <p:nvPr/>
          </p:nvSpPr>
          <p:spPr>
            <a:xfrm>
              <a:off x="719675" y="2172875"/>
              <a:ext cx="3200400" cy="74036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Benralizumab</a:t>
              </a:r>
              <a:br>
                <a:rPr lang="en-GB" sz="1600" dirty="0">
                  <a:solidFill>
                    <a:schemeClr val="bg1"/>
                  </a:solidFill>
                </a:rPr>
              </a:br>
              <a:r>
                <a:rPr lang="en-GB" sz="1600" dirty="0">
                  <a:solidFill>
                    <a:schemeClr val="bg1"/>
                  </a:solidFill>
                </a:rPr>
                <a:t>30 mg Q8W</a:t>
              </a:r>
            </a:p>
          </p:txBody>
        </p:sp>
        <p:sp>
          <p:nvSpPr>
            <p:cNvPr id="8" name="Round Diagonal Corner Rectangle 51">
              <a:extLst>
                <a:ext uri="{FF2B5EF4-FFF2-40B4-BE49-F238E27FC236}">
                  <a16:creationId xmlns:a16="http://schemas.microsoft.com/office/drawing/2014/main" id="{86F4F21A-6097-4967-88A8-6BA7C43E3770}"/>
                </a:ext>
              </a:extLst>
            </p:cNvPr>
            <p:cNvSpPr/>
            <p:nvPr/>
          </p:nvSpPr>
          <p:spPr>
            <a:xfrm>
              <a:off x="719675" y="3000585"/>
              <a:ext cx="3200400" cy="740364"/>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Placebo</a:t>
              </a:r>
            </a:p>
          </p:txBody>
        </p:sp>
        <p:sp>
          <p:nvSpPr>
            <p:cNvPr id="12" name="Round Diagonal Corner Rectangle 48">
              <a:extLst>
                <a:ext uri="{FF2B5EF4-FFF2-40B4-BE49-F238E27FC236}">
                  <a16:creationId xmlns:a16="http://schemas.microsoft.com/office/drawing/2014/main" id="{8CA96A90-91CB-4C2B-A142-3F397C89916B}"/>
                </a:ext>
              </a:extLst>
            </p:cNvPr>
            <p:cNvSpPr/>
            <p:nvPr/>
          </p:nvSpPr>
          <p:spPr>
            <a:xfrm>
              <a:off x="6485198" y="1352174"/>
              <a:ext cx="3200400" cy="740364"/>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Continue</a:t>
              </a:r>
              <a:r>
                <a:rPr lang="en-GB" sz="1600" dirty="0">
                  <a:solidFill>
                    <a:schemeClr val="bg1"/>
                  </a:solidFill>
                </a:rPr>
                <a:t> benralizumab </a:t>
              </a:r>
              <a:br>
                <a:rPr lang="en-GB" sz="1600" dirty="0">
                  <a:solidFill>
                    <a:schemeClr val="bg1"/>
                  </a:solidFill>
                </a:rPr>
              </a:br>
              <a:r>
                <a:rPr lang="en-GB" sz="1600" dirty="0">
                  <a:solidFill>
                    <a:schemeClr val="bg1"/>
                  </a:solidFill>
                </a:rPr>
                <a:t>30 mg Q4W/Q4W</a:t>
              </a:r>
              <a:r>
                <a:rPr lang="en-GB" sz="1600" dirty="0">
                  <a:solidFill>
                    <a:schemeClr val="accent2"/>
                  </a:solidFill>
                </a:rPr>
                <a:t> </a:t>
              </a:r>
            </a:p>
          </p:txBody>
        </p:sp>
        <p:sp>
          <p:nvSpPr>
            <p:cNvPr id="13" name="Round Diagonal Corner Rectangle 49">
              <a:extLst>
                <a:ext uri="{FF2B5EF4-FFF2-40B4-BE49-F238E27FC236}">
                  <a16:creationId xmlns:a16="http://schemas.microsoft.com/office/drawing/2014/main" id="{29E7A725-A181-4D23-83FB-2AFF6085867B}"/>
                </a:ext>
              </a:extLst>
            </p:cNvPr>
            <p:cNvSpPr/>
            <p:nvPr/>
          </p:nvSpPr>
          <p:spPr>
            <a:xfrm>
              <a:off x="6485198" y="2172875"/>
              <a:ext cx="3200400" cy="74036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Continue</a:t>
              </a:r>
              <a:r>
                <a:rPr lang="en-GB" sz="1600" dirty="0">
                  <a:solidFill>
                    <a:schemeClr val="bg1"/>
                  </a:solidFill>
                </a:rPr>
                <a:t> benralizumab</a:t>
              </a:r>
              <a:br>
                <a:rPr lang="en-GB" sz="1600" dirty="0">
                  <a:solidFill>
                    <a:schemeClr val="bg1"/>
                  </a:solidFill>
                </a:rPr>
              </a:br>
              <a:r>
                <a:rPr lang="en-GB" sz="1600" dirty="0">
                  <a:solidFill>
                    <a:schemeClr val="bg1"/>
                  </a:solidFill>
                </a:rPr>
                <a:t>30 mg Q8W/Q8W</a:t>
              </a:r>
            </a:p>
          </p:txBody>
        </p:sp>
        <p:sp>
          <p:nvSpPr>
            <p:cNvPr id="14" name="Round Diagonal Corner Rectangle 48">
              <a:extLst>
                <a:ext uri="{FF2B5EF4-FFF2-40B4-BE49-F238E27FC236}">
                  <a16:creationId xmlns:a16="http://schemas.microsoft.com/office/drawing/2014/main" id="{8CA96A90-91CB-4C2B-A142-3F397C89916B}"/>
                </a:ext>
              </a:extLst>
            </p:cNvPr>
            <p:cNvSpPr/>
            <p:nvPr/>
          </p:nvSpPr>
          <p:spPr>
            <a:xfrm>
              <a:off x="6485198" y="3000585"/>
              <a:ext cx="3200400" cy="740364"/>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Start</a:t>
              </a:r>
              <a:r>
                <a:rPr lang="en-GB" sz="1600" dirty="0">
                  <a:solidFill>
                    <a:schemeClr val="bg1"/>
                  </a:solidFill>
                </a:rPr>
                <a:t> benralizumab </a:t>
              </a:r>
              <a:br>
                <a:rPr lang="en-GB" sz="1600" dirty="0">
                  <a:solidFill>
                    <a:schemeClr val="bg1"/>
                  </a:solidFill>
                </a:rPr>
              </a:br>
              <a:r>
                <a:rPr lang="en-GB" sz="1600" dirty="0">
                  <a:solidFill>
                    <a:schemeClr val="bg1"/>
                  </a:solidFill>
                </a:rPr>
                <a:t>30 mg PBO/Q4W</a:t>
              </a:r>
              <a:r>
                <a:rPr lang="en-GB" sz="1600" dirty="0">
                  <a:solidFill>
                    <a:schemeClr val="accent2"/>
                  </a:solidFill>
                </a:rPr>
                <a:t> </a:t>
              </a:r>
            </a:p>
          </p:txBody>
        </p:sp>
        <p:sp>
          <p:nvSpPr>
            <p:cNvPr id="15" name="Round Diagonal Corner Rectangle 49">
              <a:extLst>
                <a:ext uri="{FF2B5EF4-FFF2-40B4-BE49-F238E27FC236}">
                  <a16:creationId xmlns:a16="http://schemas.microsoft.com/office/drawing/2014/main" id="{29E7A725-A181-4D23-83FB-2AFF6085867B}"/>
                </a:ext>
              </a:extLst>
            </p:cNvPr>
            <p:cNvSpPr/>
            <p:nvPr/>
          </p:nvSpPr>
          <p:spPr>
            <a:xfrm>
              <a:off x="6485198" y="3841720"/>
              <a:ext cx="3200400" cy="740364"/>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Start </a:t>
              </a:r>
              <a:r>
                <a:rPr lang="en-GB" sz="1600" dirty="0">
                  <a:solidFill>
                    <a:schemeClr val="bg1"/>
                  </a:solidFill>
                </a:rPr>
                <a:t>benralizumab</a:t>
              </a:r>
            </a:p>
            <a:p>
              <a:pPr lvl="0" algn="ctr"/>
              <a:r>
                <a:rPr lang="en-GB" sz="1600" dirty="0">
                  <a:solidFill>
                    <a:schemeClr val="bg1"/>
                  </a:solidFill>
                </a:rPr>
                <a:t>30 mg PBO/Q8W</a:t>
              </a:r>
            </a:p>
            <a:p>
              <a:pPr lvl="0" algn="ctr"/>
              <a:r>
                <a:rPr lang="en-GB" sz="1600" dirty="0">
                  <a:solidFill>
                    <a:schemeClr val="bg1"/>
                  </a:solidFill>
                </a:rPr>
                <a:t>(30 mg Q4W first 3 doses)</a:t>
              </a:r>
            </a:p>
          </p:txBody>
        </p:sp>
        <p:cxnSp>
          <p:nvCxnSpPr>
            <p:cNvPr id="21" name="Connector: Elbow 47">
              <a:extLst>
                <a:ext uri="{FF2B5EF4-FFF2-40B4-BE49-F238E27FC236}">
                  <a16:creationId xmlns:a16="http://schemas.microsoft.com/office/drawing/2014/main" id="{945512D8-6609-4844-A694-3E5BA5BDD6B1}"/>
                </a:ext>
              </a:extLst>
            </p:cNvPr>
            <p:cNvCxnSpPr>
              <a:cxnSpLocks/>
            </p:cNvCxnSpPr>
            <p:nvPr/>
          </p:nvCxnSpPr>
          <p:spPr>
            <a:xfrm>
              <a:off x="5195143" y="4211902"/>
              <a:ext cx="12900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BC084E-0C18-4047-8D31-B896B54469E4}"/>
                </a:ext>
              </a:extLst>
            </p:cNvPr>
            <p:cNvCxnSpPr>
              <a:cxnSpLocks/>
            </p:cNvCxnSpPr>
            <p:nvPr/>
          </p:nvCxnSpPr>
          <p:spPr>
            <a:xfrm>
              <a:off x="3905089" y="1722356"/>
              <a:ext cx="2580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C084E-0C18-4047-8D31-B896B54469E4}"/>
                </a:ext>
              </a:extLst>
            </p:cNvPr>
            <p:cNvCxnSpPr>
              <a:cxnSpLocks/>
            </p:cNvCxnSpPr>
            <p:nvPr/>
          </p:nvCxnSpPr>
          <p:spPr>
            <a:xfrm>
              <a:off x="3905089" y="2540860"/>
              <a:ext cx="2580109" cy="4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BC084E-0C18-4047-8D31-B896B54469E4}"/>
                </a:ext>
              </a:extLst>
            </p:cNvPr>
            <p:cNvCxnSpPr>
              <a:cxnSpLocks/>
            </p:cNvCxnSpPr>
            <p:nvPr/>
          </p:nvCxnSpPr>
          <p:spPr>
            <a:xfrm>
              <a:off x="3920079" y="3370767"/>
              <a:ext cx="2580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EC5016-1B85-40FD-8D5D-68C3EA2BD40A}"/>
                </a:ext>
              </a:extLst>
            </p:cNvPr>
            <p:cNvSpPr/>
            <p:nvPr/>
          </p:nvSpPr>
          <p:spPr>
            <a:xfrm>
              <a:off x="4400316" y="3154795"/>
              <a:ext cx="1587132" cy="43194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err="1">
                  <a:solidFill>
                    <a:schemeClr val="bg1"/>
                  </a:solidFill>
                  <a:latin typeface="Arial"/>
                </a:rPr>
                <a:t>Randomization</a:t>
              </a:r>
              <a:r>
                <a:rPr lang="en-GB" sz="1400" baseline="30000" dirty="0" err="1">
                  <a:solidFill>
                    <a:schemeClr val="bg1"/>
                  </a:solidFill>
                  <a:latin typeface="Arial"/>
                </a:rPr>
                <a:t>a,b</a:t>
              </a:r>
              <a:endParaRPr lang="en-GB" sz="1400" dirty="0">
                <a:solidFill>
                  <a:schemeClr val="bg1"/>
                </a:solidFill>
                <a:latin typeface="Arial"/>
              </a:endParaRPr>
            </a:p>
          </p:txBody>
        </p:sp>
      </p:grpSp>
      <p:grpSp>
        <p:nvGrpSpPr>
          <p:cNvPr id="28" name="Group 27">
            <a:extLst>
              <a:ext uri="{FF2B5EF4-FFF2-40B4-BE49-F238E27FC236}">
                <a16:creationId xmlns:a16="http://schemas.microsoft.com/office/drawing/2014/main" id="{65B95C15-C004-43B4-A41A-64B879A11575}"/>
              </a:ext>
            </a:extLst>
          </p:cNvPr>
          <p:cNvGrpSpPr/>
          <p:nvPr/>
        </p:nvGrpSpPr>
        <p:grpSpPr>
          <a:xfrm>
            <a:off x="10788137" y="0"/>
            <a:ext cx="1237402" cy="500448"/>
            <a:chOff x="10788137" y="0"/>
            <a:chExt cx="1237402" cy="500448"/>
          </a:xfrm>
        </p:grpSpPr>
        <p:sp>
          <p:nvSpPr>
            <p:cNvPr id="29" name="Round Same Side Corner Rectangle 11">
              <a:extLst>
                <a:ext uri="{FF2B5EF4-FFF2-40B4-BE49-F238E27FC236}">
                  <a16:creationId xmlns:a16="http://schemas.microsoft.com/office/drawing/2014/main" id="{C9FF6497-D60C-4A47-8191-27A23F35AD04}"/>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0" name="TextBox 29">
              <a:extLst>
                <a:ext uri="{FF2B5EF4-FFF2-40B4-BE49-F238E27FC236}">
                  <a16:creationId xmlns:a16="http://schemas.microsoft.com/office/drawing/2014/main" id="{B333E275-31A1-4172-B428-F09B284AEC55}"/>
                </a:ext>
              </a:extLst>
            </p:cNvPr>
            <p:cNvSpPr txBox="1"/>
            <p:nvPr/>
          </p:nvSpPr>
          <p:spPr>
            <a:xfrm>
              <a:off x="10788137" y="99241"/>
              <a:ext cx="1237402" cy="276999"/>
            </a:xfrm>
            <a:prstGeom prst="rect">
              <a:avLst/>
            </a:prstGeom>
            <a:noFill/>
          </p:spPr>
          <p:txBody>
            <a:bodyPr wrap="square" rtlCol="0">
              <a:spAutoFit/>
            </a:bodyPr>
            <a:lstStyle/>
            <a:p>
              <a:pPr algn="ctr"/>
              <a:r>
                <a:rPr lang="en-US" sz="1200" b="1" dirty="0">
                  <a:solidFill>
                    <a:schemeClr val="bg1"/>
                  </a:solidFill>
                </a:rPr>
                <a:t>BORA</a:t>
              </a:r>
            </a:p>
          </p:txBody>
        </p:sp>
      </p:grpSp>
    </p:spTree>
    <p:extLst>
      <p:ext uri="{BB962C8B-B14F-4D97-AF65-F5344CB8AC3E}">
        <p14:creationId xmlns:p14="http://schemas.microsoft.com/office/powerpoint/2010/main" val="20323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978729"/>
          </a:xfrm>
        </p:spPr>
        <p:txBody>
          <a:bodyPr/>
          <a:lstStyle/>
          <a:p>
            <a:r>
              <a:rPr lang="en-US" dirty="0"/>
              <a:t>Efficacy: </a:t>
            </a:r>
            <a:r>
              <a:rPr lang="en-US" dirty="0" err="1"/>
              <a:t>Benralizumab’s</a:t>
            </a:r>
            <a:r>
              <a:rPr lang="en-US" dirty="0"/>
              <a:t> Reduction of Exacerbations and OCS-Sparing Effect</a:t>
            </a:r>
          </a:p>
        </p:txBody>
      </p:sp>
    </p:spTree>
    <p:extLst>
      <p:ext uri="{BB962C8B-B14F-4D97-AF65-F5344CB8AC3E}">
        <p14:creationId xmlns:p14="http://schemas.microsoft.com/office/powerpoint/2010/main" val="39733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 46">
            <a:extLst>
              <a:ext uri="{FF2B5EF4-FFF2-40B4-BE49-F238E27FC236}">
                <a16:creationId xmlns:a16="http://schemas.microsoft.com/office/drawing/2014/main" id="{57A460A3-0E84-4814-B7E8-F68228939D4E}"/>
              </a:ext>
            </a:extLst>
          </p:cNvPr>
          <p:cNvGraphicFramePr/>
          <p:nvPr>
            <p:extLst>
              <p:ext uri="{D42A27DB-BD31-4B8C-83A1-F6EECF244321}">
                <p14:modId xmlns:p14="http://schemas.microsoft.com/office/powerpoint/2010/main" val="330003846"/>
              </p:ext>
            </p:extLst>
          </p:nvPr>
        </p:nvGraphicFramePr>
        <p:xfrm>
          <a:off x="2110267" y="1501298"/>
          <a:ext cx="7160075" cy="339154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Benralizumab Significantly Reduced Annual Exacerbation Rate</a:t>
            </a:r>
            <a:endParaRPr lang="en-US" dirty="0"/>
          </a:p>
        </p:txBody>
      </p:sp>
      <p:sp>
        <p:nvSpPr>
          <p:cNvPr id="3" name="Slide Number Placeholder 2"/>
          <p:cNvSpPr>
            <a:spLocks noGrp="1"/>
          </p:cNvSpPr>
          <p:nvPr>
            <p:ph type="sldNum" sz="quarter" idx="12"/>
          </p:nvPr>
        </p:nvSpPr>
        <p:spPr/>
        <p:txBody>
          <a:bodyPr/>
          <a:lstStyle/>
          <a:p>
            <a:fld id="{481F2B7F-198A-42B2-B878-1A7737CDC9EB}" type="slidenum">
              <a:rPr lang="en-US" smtClean="0"/>
              <a:pPr/>
              <a:t>15</a:t>
            </a:fld>
            <a:endParaRPr lang="en-US" dirty="0"/>
          </a:p>
        </p:txBody>
      </p:sp>
      <p:sp>
        <p:nvSpPr>
          <p:cNvPr id="7" name="Text Placeholder 6">
            <a:extLst>
              <a:ext uri="{FF2B5EF4-FFF2-40B4-BE49-F238E27FC236}">
                <a16:creationId xmlns:a16="http://schemas.microsoft.com/office/drawing/2014/main" id="{649887A2-25D4-4672-9D00-D72716ECFE05}"/>
              </a:ext>
            </a:extLst>
          </p:cNvPr>
          <p:cNvSpPr>
            <a:spLocks noGrp="1"/>
          </p:cNvSpPr>
          <p:nvPr>
            <p:ph type="body" sz="quarter" idx="13"/>
          </p:nvPr>
        </p:nvSpPr>
        <p:spPr/>
        <p:txBody>
          <a:bodyPr>
            <a:normAutofit/>
          </a:bodyPr>
          <a:lstStyle/>
          <a:p>
            <a:r>
              <a:rPr lang="en-US" dirty="0"/>
              <a:t>Note: FASENRA is indicated as an add-on maintenance treatment in adult patients with severe eosinophilic asthma inadequately controlled despite high-dose inhaled corticosteroids plus long-acting beta-agonists.</a:t>
            </a:r>
            <a:r>
              <a:rPr lang="en-US" baseline="30000" dirty="0"/>
              <a:t>1 </a:t>
            </a:r>
            <a:r>
              <a:rPr lang="en-US" dirty="0"/>
              <a:t>Analysis via negative binomial model, including covariates treatment group, region, number of exacerbations in the previous year, and use of maintenance OCS.</a:t>
            </a:r>
            <a:r>
              <a:rPr lang="en-US" baseline="30000" dirty="0"/>
              <a:t>2,3</a:t>
            </a:r>
            <a:r>
              <a:rPr lang="en-US" dirty="0"/>
              <a:t> </a:t>
            </a:r>
            <a:r>
              <a:rPr lang="en-US" baseline="30000" dirty="0" err="1"/>
              <a:t>a</a:t>
            </a:r>
            <a:r>
              <a:rPr lang="en-US" dirty="0" err="1"/>
              <a:t>Rate</a:t>
            </a:r>
            <a:r>
              <a:rPr lang="en-US" dirty="0"/>
              <a:t> ratio = </a:t>
            </a:r>
            <a:r>
              <a:rPr lang="en-GB" dirty="0"/>
              <a:t>0.49 (0.37-0.64; p&lt;0.0001; </a:t>
            </a:r>
            <a:r>
              <a:rPr lang="en-GB" baseline="30000" dirty="0" err="1"/>
              <a:t>b</a:t>
            </a:r>
            <a:r>
              <a:rPr lang="en-GB" dirty="0" err="1"/>
              <a:t>Rate</a:t>
            </a:r>
            <a:r>
              <a:rPr lang="en-GB" dirty="0"/>
              <a:t> ratio= 0.72 (0.54-0.95; p=0.019). AER = annual exacerbation rate; EOS = baseline blood eosinophil count.</a:t>
            </a:r>
          </a:p>
          <a:p>
            <a:pPr>
              <a:spcBef>
                <a:spcPts val="200"/>
              </a:spcBef>
            </a:pPr>
            <a:r>
              <a:rPr lang="en-US" dirty="0"/>
              <a:t>1. FASENRA Summary of Product Characteristics; 2. Bleecker ER et al. </a:t>
            </a:r>
            <a:r>
              <a:rPr lang="en-US" i="1" dirty="0"/>
              <a:t>Lancet</a:t>
            </a:r>
            <a:r>
              <a:rPr lang="en-US" dirty="0"/>
              <a:t>. 2016;388:2115-2127; </a:t>
            </a:r>
            <a:r>
              <a:rPr lang="en-US" dirty="0">
                <a:cs typeface="Arial" panose="020B0604020202020204" pitchFamily="34" charset="0"/>
              </a:rPr>
              <a:t>3</a:t>
            </a:r>
            <a:r>
              <a:rPr lang="en-US" dirty="0"/>
              <a:t>. FitzGerald JM et al. </a:t>
            </a:r>
            <a:r>
              <a:rPr lang="en-US" i="1" dirty="0"/>
              <a:t>Lancet</a:t>
            </a:r>
            <a:r>
              <a:rPr lang="en-US" dirty="0"/>
              <a:t>. 2016;388:2128-2141</a:t>
            </a:r>
            <a:r>
              <a:rPr lang="en-US" dirty="0">
                <a:cs typeface="Arial" panose="020B0604020202020204" pitchFamily="34" charset="0"/>
              </a:rPr>
              <a:t>.</a:t>
            </a:r>
            <a:r>
              <a:rPr lang="en-US" dirty="0"/>
              <a:t> </a:t>
            </a:r>
          </a:p>
        </p:txBody>
      </p:sp>
      <p:sp>
        <p:nvSpPr>
          <p:cNvPr id="60" name="Text Placeholder 7"/>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sp>
        <p:nvSpPr>
          <p:cNvPr id="52" name="Rectangle 51">
            <a:extLst>
              <a:ext uri="{FF2B5EF4-FFF2-40B4-BE49-F238E27FC236}">
                <a16:creationId xmlns:a16="http://schemas.microsoft.com/office/drawing/2014/main" id="{CCEEB58C-E2D5-4598-B8DE-CBA20851C354}"/>
              </a:ext>
            </a:extLst>
          </p:cNvPr>
          <p:cNvSpPr/>
          <p:nvPr/>
        </p:nvSpPr>
        <p:spPr>
          <a:xfrm>
            <a:off x="2531049" y="1574469"/>
            <a:ext cx="8046720" cy="32301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7049601" y="1764330"/>
            <a:ext cx="874563" cy="184666"/>
          </a:xfrm>
          <a:prstGeom prst="rect">
            <a:avLst/>
          </a:prstGeom>
          <a:noFill/>
        </p:spPr>
        <p:txBody>
          <a:bodyPr wrap="square" lIns="0" tIns="0" rIns="0" bIns="0" rtlCol="0">
            <a:spAutoFit/>
          </a:bodyPr>
          <a:lstStyle/>
          <a:p>
            <a:pPr algn="ctr" defTabSz="445451"/>
            <a:r>
              <a:rPr lang="en-GB" sz="1200" dirty="0">
                <a:solidFill>
                  <a:srgbClr val="000000"/>
                </a:solidFill>
              </a:rPr>
              <a:t>-28%</a:t>
            </a:r>
            <a:r>
              <a:rPr lang="en-GB" sz="1200" baseline="30000" dirty="0">
                <a:solidFill>
                  <a:srgbClr val="000000"/>
                </a:solidFill>
              </a:rPr>
              <a:t>b</a:t>
            </a:r>
            <a:endParaRPr lang="en-US" sz="1200" dirty="0">
              <a:solidFill>
                <a:srgbClr val="000000"/>
              </a:solidFill>
            </a:endParaRPr>
          </a:p>
        </p:txBody>
      </p:sp>
      <p:sp>
        <p:nvSpPr>
          <p:cNvPr id="50" name="TextBox 49"/>
          <p:cNvSpPr txBox="1"/>
          <p:nvPr/>
        </p:nvSpPr>
        <p:spPr>
          <a:xfrm>
            <a:off x="3692243"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-51%</a:t>
            </a:r>
            <a:r>
              <a:rPr lang="en-GB" sz="1200" baseline="30000" dirty="0">
                <a:solidFill>
                  <a:srgbClr val="000000"/>
                </a:solidFill>
              </a:rPr>
              <a:t>a</a:t>
            </a:r>
            <a:endParaRPr lang="en-US" sz="1200" baseline="30000" dirty="0">
              <a:solidFill>
                <a:srgbClr val="000000"/>
              </a:solidFill>
            </a:endParaRPr>
          </a:p>
        </p:txBody>
      </p:sp>
      <p:sp>
        <p:nvSpPr>
          <p:cNvPr id="56" name="TextBox 55"/>
          <p:cNvSpPr txBox="1"/>
          <p:nvPr/>
        </p:nvSpPr>
        <p:spPr>
          <a:xfrm rot="16200000">
            <a:off x="125826" y="3059964"/>
            <a:ext cx="3357982"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Annual Exacerbation Adjusted Rate</a:t>
            </a:r>
          </a:p>
        </p:txBody>
      </p:sp>
      <p:cxnSp>
        <p:nvCxnSpPr>
          <p:cNvPr id="10" name="Connector: Elbow 9">
            <a:extLst>
              <a:ext uri="{FF2B5EF4-FFF2-40B4-BE49-F238E27FC236}">
                <a16:creationId xmlns:a16="http://schemas.microsoft.com/office/drawing/2014/main" id="{A4FDFD1F-9553-4D60-97F0-7F362E7954AF}"/>
              </a:ext>
            </a:extLst>
          </p:cNvPr>
          <p:cNvCxnSpPr>
            <a:cxnSpLocks/>
          </p:cNvCxnSpPr>
          <p:nvPr/>
        </p:nvCxnSpPr>
        <p:spPr>
          <a:xfrm rot="16200000" flipH="1">
            <a:off x="3532600" y="2122918"/>
            <a:ext cx="1223525" cy="1231579"/>
          </a:xfrm>
          <a:prstGeom prst="bentConnector3">
            <a:avLst>
              <a:gd name="adj1" fmla="val -1868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FEBC703-11B7-448C-BAF2-D609BEA4D54F}"/>
              </a:ext>
            </a:extLst>
          </p:cNvPr>
          <p:cNvCxnSpPr>
            <a:cxnSpLocks/>
          </p:cNvCxnSpPr>
          <p:nvPr/>
        </p:nvCxnSpPr>
        <p:spPr>
          <a:xfrm rot="16200000" flipH="1">
            <a:off x="7239161" y="2601157"/>
            <a:ext cx="495442" cy="1171363"/>
          </a:xfrm>
          <a:prstGeom prst="bentConnector3">
            <a:avLst>
              <a:gd name="adj1" fmla="val -188408"/>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3825742-EB15-479A-8361-1B12AADF32CD}"/>
              </a:ext>
            </a:extLst>
          </p:cNvPr>
          <p:cNvSpPr txBox="1"/>
          <p:nvPr/>
        </p:nvSpPr>
        <p:spPr>
          <a:xfrm>
            <a:off x="6478096" y="4893378"/>
            <a:ext cx="965385" cy="307777"/>
          </a:xfrm>
          <a:prstGeom prst="rect">
            <a:avLst/>
          </a:prstGeom>
          <a:noFill/>
        </p:spPr>
        <p:txBody>
          <a:bodyPr wrap="square" rtlCol="0">
            <a:spAutoFit/>
          </a:bodyPr>
          <a:lstStyle/>
          <a:p>
            <a:pPr algn="ctr"/>
            <a:r>
              <a:rPr lang="en-US" sz="1400" dirty="0"/>
              <a:t>n=248</a:t>
            </a:r>
          </a:p>
        </p:txBody>
      </p:sp>
      <p:sp>
        <p:nvSpPr>
          <p:cNvPr id="70" name="TextBox 69">
            <a:extLst>
              <a:ext uri="{FF2B5EF4-FFF2-40B4-BE49-F238E27FC236}">
                <a16:creationId xmlns:a16="http://schemas.microsoft.com/office/drawing/2014/main" id="{58E06FAE-BC17-4B72-982B-9AA75044E9F0}"/>
              </a:ext>
            </a:extLst>
          </p:cNvPr>
          <p:cNvSpPr txBox="1"/>
          <p:nvPr/>
        </p:nvSpPr>
        <p:spPr>
          <a:xfrm>
            <a:off x="7684899" y="4893378"/>
            <a:ext cx="965385" cy="307777"/>
          </a:xfrm>
          <a:prstGeom prst="rect">
            <a:avLst/>
          </a:prstGeom>
          <a:noFill/>
        </p:spPr>
        <p:txBody>
          <a:bodyPr wrap="square" rtlCol="0">
            <a:spAutoFit/>
          </a:bodyPr>
          <a:lstStyle/>
          <a:p>
            <a:pPr algn="ctr"/>
            <a:r>
              <a:rPr lang="en-US" sz="1400" dirty="0"/>
              <a:t>n=239</a:t>
            </a:r>
          </a:p>
        </p:txBody>
      </p:sp>
      <p:sp>
        <p:nvSpPr>
          <p:cNvPr id="71" name="TextBox 70">
            <a:extLst>
              <a:ext uri="{FF2B5EF4-FFF2-40B4-BE49-F238E27FC236}">
                <a16:creationId xmlns:a16="http://schemas.microsoft.com/office/drawing/2014/main" id="{66ED8418-1860-4B00-B01D-38286F7A2901}"/>
              </a:ext>
            </a:extLst>
          </p:cNvPr>
          <p:cNvSpPr txBox="1"/>
          <p:nvPr/>
        </p:nvSpPr>
        <p:spPr>
          <a:xfrm>
            <a:off x="3116767" y="4893378"/>
            <a:ext cx="965385" cy="307777"/>
          </a:xfrm>
          <a:prstGeom prst="rect">
            <a:avLst/>
          </a:prstGeom>
          <a:noFill/>
        </p:spPr>
        <p:txBody>
          <a:bodyPr wrap="square" rtlCol="0">
            <a:spAutoFit/>
          </a:bodyPr>
          <a:lstStyle/>
          <a:p>
            <a:pPr algn="ctr"/>
            <a:r>
              <a:rPr lang="en-US" sz="1400" dirty="0"/>
              <a:t>n=267</a:t>
            </a:r>
          </a:p>
        </p:txBody>
      </p:sp>
      <p:sp>
        <p:nvSpPr>
          <p:cNvPr id="72" name="TextBox 71">
            <a:extLst>
              <a:ext uri="{FF2B5EF4-FFF2-40B4-BE49-F238E27FC236}">
                <a16:creationId xmlns:a16="http://schemas.microsoft.com/office/drawing/2014/main" id="{EF1E843A-2398-4C7D-88EB-B756D7D6245C}"/>
              </a:ext>
            </a:extLst>
          </p:cNvPr>
          <p:cNvSpPr txBox="1"/>
          <p:nvPr/>
        </p:nvSpPr>
        <p:spPr>
          <a:xfrm>
            <a:off x="4339761" y="4893378"/>
            <a:ext cx="965385" cy="307777"/>
          </a:xfrm>
          <a:prstGeom prst="rect">
            <a:avLst/>
          </a:prstGeom>
          <a:noFill/>
        </p:spPr>
        <p:txBody>
          <a:bodyPr wrap="square" rtlCol="0">
            <a:spAutoFit/>
          </a:bodyPr>
          <a:lstStyle/>
          <a:p>
            <a:pPr algn="ctr"/>
            <a:r>
              <a:rPr lang="en-US" sz="1400" dirty="0"/>
              <a:t>n=267</a:t>
            </a:r>
          </a:p>
        </p:txBody>
      </p:sp>
      <p:sp>
        <p:nvSpPr>
          <p:cNvPr id="73" name="TextBox 72">
            <a:extLst>
              <a:ext uri="{FF2B5EF4-FFF2-40B4-BE49-F238E27FC236}">
                <a16:creationId xmlns:a16="http://schemas.microsoft.com/office/drawing/2014/main" id="{6A9B4EB6-FD75-42AF-9EE8-3AABBF96B8A4}"/>
              </a:ext>
            </a:extLst>
          </p:cNvPr>
          <p:cNvSpPr txBox="1"/>
          <p:nvPr/>
        </p:nvSpPr>
        <p:spPr>
          <a:xfrm>
            <a:off x="3018165" y="5143014"/>
            <a:ext cx="2224680" cy="276999"/>
          </a:xfrm>
          <a:prstGeom prst="rect">
            <a:avLst/>
          </a:prstGeom>
          <a:noFill/>
        </p:spPr>
        <p:txBody>
          <a:bodyPr wrap="square" rtlCol="0">
            <a:spAutoFit/>
          </a:bodyPr>
          <a:lstStyle/>
          <a:p>
            <a:pPr algn="ctr"/>
            <a:r>
              <a:rPr lang="en-US" sz="1200" b="1" dirty="0">
                <a:solidFill>
                  <a:srgbClr val="000000"/>
                </a:solidFill>
              </a:rPr>
              <a:t>SIROCCO (48 weeks)</a:t>
            </a:r>
            <a:r>
              <a:rPr lang="en-US" sz="1200" b="1" baseline="30000" dirty="0">
                <a:solidFill>
                  <a:srgbClr val="000000"/>
                </a:solidFill>
              </a:rPr>
              <a:t>1,2</a:t>
            </a:r>
            <a:endParaRPr lang="en-US" sz="1200" b="1" dirty="0">
              <a:solidFill>
                <a:srgbClr val="000000"/>
              </a:solidFill>
            </a:endParaRPr>
          </a:p>
        </p:txBody>
      </p:sp>
      <p:sp>
        <p:nvSpPr>
          <p:cNvPr id="74" name="TextBox 73">
            <a:extLst>
              <a:ext uri="{FF2B5EF4-FFF2-40B4-BE49-F238E27FC236}">
                <a16:creationId xmlns:a16="http://schemas.microsoft.com/office/drawing/2014/main" id="{BFF0D240-4F28-437D-93CA-5298D759B356}"/>
              </a:ext>
            </a:extLst>
          </p:cNvPr>
          <p:cNvSpPr txBox="1"/>
          <p:nvPr/>
        </p:nvSpPr>
        <p:spPr>
          <a:xfrm>
            <a:off x="6180383" y="5143014"/>
            <a:ext cx="2224680" cy="276999"/>
          </a:xfrm>
          <a:prstGeom prst="rect">
            <a:avLst/>
          </a:prstGeom>
          <a:noFill/>
        </p:spPr>
        <p:txBody>
          <a:bodyPr wrap="square" rtlCol="0">
            <a:spAutoFit/>
          </a:bodyPr>
          <a:lstStyle/>
          <a:p>
            <a:pPr algn="ctr"/>
            <a:r>
              <a:rPr lang="en-US" sz="1200" b="1" dirty="0">
                <a:solidFill>
                  <a:srgbClr val="000000"/>
                </a:solidFill>
              </a:rPr>
              <a:t>CALIMA (56 weeks)</a:t>
            </a:r>
            <a:r>
              <a:rPr lang="en-US" sz="1200" b="1" baseline="30000" dirty="0"/>
              <a:t>1,3</a:t>
            </a:r>
            <a:endParaRPr lang="en-US" sz="1200" b="1" dirty="0">
              <a:solidFill>
                <a:srgbClr val="000000"/>
              </a:solidFill>
            </a:endParaRPr>
          </a:p>
        </p:txBody>
      </p:sp>
      <p:grpSp>
        <p:nvGrpSpPr>
          <p:cNvPr id="75" name="Group 74">
            <a:extLst>
              <a:ext uri="{FF2B5EF4-FFF2-40B4-BE49-F238E27FC236}">
                <a16:creationId xmlns:a16="http://schemas.microsoft.com/office/drawing/2014/main" id="{FA08232F-BD70-47CA-B366-341566255AF0}"/>
              </a:ext>
            </a:extLst>
          </p:cNvPr>
          <p:cNvGrpSpPr/>
          <p:nvPr/>
        </p:nvGrpSpPr>
        <p:grpSpPr>
          <a:xfrm>
            <a:off x="9128307" y="1809038"/>
            <a:ext cx="1295577" cy="533479"/>
            <a:chOff x="4539686" y="2204724"/>
            <a:chExt cx="1295577" cy="533479"/>
          </a:xfrm>
        </p:grpSpPr>
        <p:sp>
          <p:nvSpPr>
            <p:cNvPr id="77" name="TextBox 24">
              <a:extLst>
                <a:ext uri="{FF2B5EF4-FFF2-40B4-BE49-F238E27FC236}">
                  <a16:creationId xmlns:a16="http://schemas.microsoft.com/office/drawing/2014/main" id="{15682E66-D4AC-437B-87CB-EAAF20FFE0CA}"/>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83" name="Rectangle 82">
              <a:extLst>
                <a:ext uri="{FF2B5EF4-FFF2-40B4-BE49-F238E27FC236}">
                  <a16:creationId xmlns:a16="http://schemas.microsoft.com/office/drawing/2014/main" id="{02AB8D25-7B23-4E24-8C58-617B409C5DE1}"/>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96D90718-A631-421D-944E-B67A831FCEED}"/>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4" name="Straight Connector 83">
            <a:extLst>
              <a:ext uri="{FF2B5EF4-FFF2-40B4-BE49-F238E27FC236}">
                <a16:creationId xmlns:a16="http://schemas.microsoft.com/office/drawing/2014/main" id="{8DA9B203-BB0F-4108-937C-42ABB3203571}"/>
              </a:ext>
            </a:extLst>
          </p:cNvPr>
          <p:cNvCxnSpPr>
            <a:cxnSpLocks/>
          </p:cNvCxnSpPr>
          <p:nvPr/>
        </p:nvCxnSpPr>
        <p:spPr>
          <a:xfrm flipH="1">
            <a:off x="2478966" y="4806019"/>
            <a:ext cx="8046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429EFEEA-1311-4556-84EA-0FC999058A1A}"/>
              </a:ext>
            </a:extLst>
          </p:cNvPr>
          <p:cNvGrpSpPr/>
          <p:nvPr/>
        </p:nvGrpSpPr>
        <p:grpSpPr>
          <a:xfrm>
            <a:off x="10551954" y="687029"/>
            <a:ext cx="1511457" cy="407072"/>
            <a:chOff x="10554337" y="809478"/>
            <a:chExt cx="1511457" cy="407072"/>
          </a:xfrm>
        </p:grpSpPr>
        <p:sp>
          <p:nvSpPr>
            <p:cNvPr id="86" name="Freeform 53">
              <a:hlinkClick r:id="rId4" action="ppaction://hlinksldjump"/>
              <a:extLst>
                <a:ext uri="{FF2B5EF4-FFF2-40B4-BE49-F238E27FC236}">
                  <a16:creationId xmlns:a16="http://schemas.microsoft.com/office/drawing/2014/main" id="{2518B819-B849-4A07-BE41-EB640355CFE6}"/>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by Baseline</a:t>
              </a:r>
              <a:br>
                <a:rPr lang="it-IT" sz="850" dirty="0"/>
              </a:br>
              <a:r>
                <a:rPr lang="it-IT" sz="850" dirty="0"/>
                <a:t>EOS</a:t>
              </a:r>
            </a:p>
          </p:txBody>
        </p:sp>
        <p:sp>
          <p:nvSpPr>
            <p:cNvPr id="87" name="Freeform 53">
              <a:hlinkClick r:id="rId4" action="ppaction://hlinksldjump"/>
              <a:extLst>
                <a:ext uri="{FF2B5EF4-FFF2-40B4-BE49-F238E27FC236}">
                  <a16:creationId xmlns:a16="http://schemas.microsoft.com/office/drawing/2014/main" id="{AB0F4956-C4DA-4C4D-848E-58EE5F1601C1}"/>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88" name="Oval 87">
              <a:extLst>
                <a:ext uri="{FF2B5EF4-FFF2-40B4-BE49-F238E27FC236}">
                  <a16:creationId xmlns:a16="http://schemas.microsoft.com/office/drawing/2014/main" id="{5AC8926B-7951-4AFE-AFA5-7315152B109A}"/>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3">
              <a:hlinkClick r:id="rId4" action="ppaction://hlinksldjump"/>
              <a:extLst>
                <a:ext uri="{FF2B5EF4-FFF2-40B4-BE49-F238E27FC236}">
                  <a16:creationId xmlns:a16="http://schemas.microsoft.com/office/drawing/2014/main" id="{E0FEEAB6-FD56-415D-ADF2-3F97277233CF}"/>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92" name="Group 91">
            <a:extLst>
              <a:ext uri="{FF2B5EF4-FFF2-40B4-BE49-F238E27FC236}">
                <a16:creationId xmlns:a16="http://schemas.microsoft.com/office/drawing/2014/main" id="{18E3C05B-9C7A-4013-A1B4-024CABA231D9}"/>
              </a:ext>
            </a:extLst>
          </p:cNvPr>
          <p:cNvGrpSpPr/>
          <p:nvPr/>
        </p:nvGrpSpPr>
        <p:grpSpPr>
          <a:xfrm>
            <a:off x="10551954" y="1185894"/>
            <a:ext cx="1511457" cy="407072"/>
            <a:chOff x="10554337" y="809478"/>
            <a:chExt cx="1511457" cy="407072"/>
          </a:xfrm>
        </p:grpSpPr>
        <p:sp>
          <p:nvSpPr>
            <p:cNvPr id="93" name="Freeform 53">
              <a:hlinkClick r:id="rId5" action="ppaction://hlinksldjump"/>
              <a:extLst>
                <a:ext uri="{FF2B5EF4-FFF2-40B4-BE49-F238E27FC236}">
                  <a16:creationId xmlns:a16="http://schemas.microsoft.com/office/drawing/2014/main" id="{F22B4B15-9107-4229-9760-B602A7F6ECFB}"/>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by Exacerbation</a:t>
              </a:r>
              <a:br>
                <a:rPr lang="it-IT" sz="850" dirty="0"/>
              </a:br>
              <a:r>
                <a:rPr lang="it-IT" sz="850" dirty="0"/>
                <a:t>History </a:t>
              </a:r>
            </a:p>
          </p:txBody>
        </p:sp>
        <p:sp>
          <p:nvSpPr>
            <p:cNvPr id="94" name="Freeform 53">
              <a:hlinkClick r:id="rId4" action="ppaction://hlinksldjump"/>
              <a:extLst>
                <a:ext uri="{FF2B5EF4-FFF2-40B4-BE49-F238E27FC236}">
                  <a16:creationId xmlns:a16="http://schemas.microsoft.com/office/drawing/2014/main" id="{B64B83AD-CB5A-471C-8E86-037E062D5144}"/>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95" name="Oval 94">
              <a:extLst>
                <a:ext uri="{FF2B5EF4-FFF2-40B4-BE49-F238E27FC236}">
                  <a16:creationId xmlns:a16="http://schemas.microsoft.com/office/drawing/2014/main" id="{DB90101A-7411-469F-A2E4-9B34C95CE8C8}"/>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63">
              <a:hlinkClick r:id="rId5" action="ppaction://hlinksldjump"/>
              <a:extLst>
                <a:ext uri="{FF2B5EF4-FFF2-40B4-BE49-F238E27FC236}">
                  <a16:creationId xmlns:a16="http://schemas.microsoft.com/office/drawing/2014/main" id="{0704DC59-051A-4F77-A7CC-FC500C851EA2}"/>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97" name="Rectangle: Rounded Corners 20">
            <a:extLst>
              <a:ext uri="{FF2B5EF4-FFF2-40B4-BE49-F238E27FC236}">
                <a16:creationId xmlns:a16="http://schemas.microsoft.com/office/drawing/2014/main" id="{CEDE2D3C-44D6-463F-B12B-6DDEAC460BAD}"/>
              </a:ext>
            </a:extLst>
          </p:cNvPr>
          <p:cNvSpPr/>
          <p:nvPr/>
        </p:nvSpPr>
        <p:spPr>
          <a:xfrm>
            <a:off x="-2" y="5615091"/>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200" b="1" dirty="0">
                <a:solidFill>
                  <a:schemeClr val="tx1">
                    <a:lumMod val="75000"/>
                    <a:lumOff val="25000"/>
                  </a:schemeClr>
                </a:solidFill>
              </a:rPr>
              <a:t>Benralizumab led to a significant reduction in AER compared to placebo in the SIROCCO and CALIMA trials.</a:t>
            </a:r>
            <a:r>
              <a:rPr lang="en-US" sz="1200" b="1" baseline="30000" dirty="0">
                <a:solidFill>
                  <a:schemeClr val="tx1">
                    <a:lumMod val="75000"/>
                    <a:lumOff val="25000"/>
                  </a:schemeClr>
                </a:solidFill>
              </a:rPr>
              <a:t>1-3</a:t>
            </a:r>
          </a:p>
        </p:txBody>
      </p:sp>
      <p:sp>
        <p:nvSpPr>
          <p:cNvPr id="42" name="Round Same Side Corner Rectangle 11">
            <a:extLst>
              <a:ext uri="{FF2B5EF4-FFF2-40B4-BE49-F238E27FC236}">
                <a16:creationId xmlns:a16="http://schemas.microsoft.com/office/drawing/2014/main" id="{A050B187-8DAD-4B9E-9AD4-DE81A0B6F6B4}"/>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3" name="Rectangle 42">
            <a:extLst>
              <a:ext uri="{FF2B5EF4-FFF2-40B4-BE49-F238E27FC236}">
                <a16:creationId xmlns:a16="http://schemas.microsoft.com/office/drawing/2014/main" id="{7D199E9D-07A8-4648-9B3E-589DFFE47FCE}"/>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37" name="TextBox 36">
            <a:extLst>
              <a:ext uri="{FF2B5EF4-FFF2-40B4-BE49-F238E27FC236}">
                <a16:creationId xmlns:a16="http://schemas.microsoft.com/office/drawing/2014/main" id="{D46FA6A7-2CA7-433B-B81E-78CCA78F574D}"/>
              </a:ext>
            </a:extLst>
          </p:cNvPr>
          <p:cNvSpPr txBox="1"/>
          <p:nvPr/>
        </p:nvSpPr>
        <p:spPr>
          <a:xfrm>
            <a:off x="4477072" y="5377208"/>
            <a:ext cx="2419983" cy="276999"/>
          </a:xfrm>
          <a:prstGeom prst="rect">
            <a:avLst/>
          </a:prstGeom>
          <a:noFill/>
        </p:spPr>
        <p:txBody>
          <a:bodyPr wrap="square" rtlCol="0">
            <a:spAutoFit/>
          </a:bodyPr>
          <a:lstStyle/>
          <a:p>
            <a:pPr algn="ctr"/>
            <a:r>
              <a:rPr lang="en-US" sz="1200" b="1" dirty="0"/>
              <a:t>Result for EOS ≥300 cells/µL</a:t>
            </a:r>
          </a:p>
        </p:txBody>
      </p:sp>
      <p:grpSp>
        <p:nvGrpSpPr>
          <p:cNvPr id="38" name="Group 37">
            <a:extLst>
              <a:ext uri="{FF2B5EF4-FFF2-40B4-BE49-F238E27FC236}">
                <a16:creationId xmlns:a16="http://schemas.microsoft.com/office/drawing/2014/main" id="{9BA338BE-4AAA-4807-995C-99D2B94DDCAE}"/>
              </a:ext>
            </a:extLst>
          </p:cNvPr>
          <p:cNvGrpSpPr/>
          <p:nvPr/>
        </p:nvGrpSpPr>
        <p:grpSpPr>
          <a:xfrm>
            <a:off x="10551954" y="1684759"/>
            <a:ext cx="1511457" cy="407072"/>
            <a:chOff x="10554337" y="809478"/>
            <a:chExt cx="1511457" cy="407072"/>
          </a:xfrm>
        </p:grpSpPr>
        <p:sp>
          <p:nvSpPr>
            <p:cNvPr id="39" name="Freeform 53">
              <a:hlinkClick r:id="rId5" action="ppaction://hlinksldjump"/>
              <a:extLst>
                <a:ext uri="{FF2B5EF4-FFF2-40B4-BE49-F238E27FC236}">
                  <a16:creationId xmlns:a16="http://schemas.microsoft.com/office/drawing/2014/main" id="{FD05C3F3-8453-4132-A0EE-30E4EA18D32C}"/>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Comparison     with BORA</a:t>
              </a:r>
            </a:p>
          </p:txBody>
        </p:sp>
        <p:sp>
          <p:nvSpPr>
            <p:cNvPr id="41" name="Freeform 53">
              <a:hlinkClick r:id="rId4" action="ppaction://hlinksldjump"/>
              <a:extLst>
                <a:ext uri="{FF2B5EF4-FFF2-40B4-BE49-F238E27FC236}">
                  <a16:creationId xmlns:a16="http://schemas.microsoft.com/office/drawing/2014/main" id="{68BDF5F4-DF83-4DB8-967A-E3613D38A838}"/>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4" name="Oval 43">
              <a:extLst>
                <a:ext uri="{FF2B5EF4-FFF2-40B4-BE49-F238E27FC236}">
                  <a16:creationId xmlns:a16="http://schemas.microsoft.com/office/drawing/2014/main" id="{1585FA97-C2FB-48CD-AE7B-471363122A83}"/>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63">
              <a:hlinkClick r:id="rId6" action="ppaction://hlinksldjump"/>
              <a:extLst>
                <a:ext uri="{FF2B5EF4-FFF2-40B4-BE49-F238E27FC236}">
                  <a16:creationId xmlns:a16="http://schemas.microsoft.com/office/drawing/2014/main" id="{F532531E-2302-477F-8364-F87256E0A1FD}"/>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73682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ED34-3AB4-4D9C-BFA0-90A10E684D75}"/>
              </a:ext>
            </a:extLst>
          </p:cNvPr>
          <p:cNvSpPr>
            <a:spLocks noGrp="1"/>
          </p:cNvSpPr>
          <p:nvPr>
            <p:ph type="title"/>
          </p:nvPr>
        </p:nvSpPr>
        <p:spPr/>
        <p:txBody>
          <a:bodyPr/>
          <a:lstStyle/>
          <a:p>
            <a:r>
              <a:rPr lang="en-US" dirty="0"/>
              <a:t>Annual Asthma Exacerbation Rates Were Lower with 2 Years of Treatment</a:t>
            </a:r>
          </a:p>
        </p:txBody>
      </p:sp>
      <p:sp>
        <p:nvSpPr>
          <p:cNvPr id="4" name="Slide Number Placeholder 3">
            <a:extLst>
              <a:ext uri="{FF2B5EF4-FFF2-40B4-BE49-F238E27FC236}">
                <a16:creationId xmlns:a16="http://schemas.microsoft.com/office/drawing/2014/main" id="{1399CB97-D589-467A-B2DB-FAD08F5A2775}"/>
              </a:ext>
            </a:extLst>
          </p:cNvPr>
          <p:cNvSpPr>
            <a:spLocks noGrp="1"/>
          </p:cNvSpPr>
          <p:nvPr>
            <p:ph type="sldNum" sz="quarter" idx="12"/>
          </p:nvPr>
        </p:nvSpPr>
        <p:spPr/>
        <p:txBody>
          <a:bodyPr/>
          <a:lstStyle/>
          <a:p>
            <a:fld id="{CB4247FF-47A1-41F8-B6B4-5D3557BFE8E0}" type="slidenum">
              <a:rPr lang="en-US" smtClean="0"/>
              <a:pPr/>
              <a:t>16</a:t>
            </a:fld>
            <a:endParaRPr lang="en-US"/>
          </a:p>
        </p:txBody>
      </p:sp>
      <p:sp>
        <p:nvSpPr>
          <p:cNvPr id="5" name="Text Placeholder 4">
            <a:extLst>
              <a:ext uri="{FF2B5EF4-FFF2-40B4-BE49-F238E27FC236}">
                <a16:creationId xmlns:a16="http://schemas.microsoft.com/office/drawing/2014/main" id="{8231DB7D-76DD-4FF7-811E-01F6A47538FA}"/>
              </a:ext>
            </a:extLst>
          </p:cNvPr>
          <p:cNvSpPr>
            <a:spLocks noGrp="1"/>
          </p:cNvSpPr>
          <p:nvPr>
            <p:ph type="body" sz="quarter" idx="13"/>
          </p:nvPr>
        </p:nvSpPr>
        <p:spPr>
          <a:xfrm>
            <a:off x="457199" y="5851602"/>
            <a:ext cx="10564461" cy="1005840"/>
          </a:xfrm>
        </p:spPr>
        <p:txBody>
          <a:bodyPr/>
          <a:lstStyle/>
          <a:p>
            <a:r>
              <a:rPr lang="en-US" baseline="30000" dirty="0" err="1"/>
              <a:t>a</a:t>
            </a:r>
            <a:r>
              <a:rPr lang="en-US" dirty="0" err="1"/>
              <a:t>Crude</a:t>
            </a:r>
            <a:r>
              <a:rPr lang="en-US" dirty="0"/>
              <a:t> rates are presented here from the post-hoc analysis; which differs from the adjusted rate (0.65-0.66) in the primary publications.</a:t>
            </a:r>
            <a:r>
              <a:rPr lang="en-US" baseline="30000" dirty="0"/>
              <a:t>3</a:t>
            </a:r>
            <a:r>
              <a:rPr lang="en-US" dirty="0"/>
              <a:t> </a:t>
            </a:r>
            <a:r>
              <a:rPr lang="en-US" baseline="30000" dirty="0"/>
              <a:t>b</a:t>
            </a:r>
            <a:r>
              <a:rPr lang="en-US" dirty="0"/>
              <a:t>In BORA safety extension study, asthma exacerbation rate was a secondary endpoint and is presented as descriptive data.</a:t>
            </a:r>
          </a:p>
          <a:p>
            <a:r>
              <a:rPr lang="en-US" dirty="0"/>
              <a:t>1. Bleecker ER et al. Supplementary appendix. </a:t>
            </a:r>
            <a:r>
              <a:rPr lang="en-US" i="1" dirty="0"/>
              <a:t>Lancet</a:t>
            </a:r>
            <a:r>
              <a:rPr lang="en-US" dirty="0"/>
              <a:t>. 2016;388;2128-2141; 2. FitzGerald JM et al. Supplementary appendix. </a:t>
            </a:r>
            <a:r>
              <a:rPr lang="en-US" i="1" dirty="0"/>
              <a:t>Lancet</a:t>
            </a:r>
            <a:r>
              <a:rPr lang="en-US" dirty="0"/>
              <a:t>. 2016;388;2128-2141; 3. Busse WW et al. Article online ahead of print. </a:t>
            </a:r>
            <a:r>
              <a:rPr lang="en-US" i="1" dirty="0"/>
              <a:t>Lancet </a:t>
            </a:r>
            <a:r>
              <a:rPr lang="en-US" i="1" dirty="0" err="1"/>
              <a:t>Respir</a:t>
            </a:r>
            <a:r>
              <a:rPr lang="en-US" i="1" dirty="0"/>
              <a:t> Med. </a:t>
            </a:r>
            <a:r>
              <a:rPr lang="en-US" dirty="0"/>
              <a:t>2018.</a:t>
            </a:r>
          </a:p>
        </p:txBody>
      </p:sp>
      <p:cxnSp>
        <p:nvCxnSpPr>
          <p:cNvPr id="6" name="Straight Connector 5">
            <a:extLst>
              <a:ext uri="{FF2B5EF4-FFF2-40B4-BE49-F238E27FC236}">
                <a16:creationId xmlns:a16="http://schemas.microsoft.com/office/drawing/2014/main" id="{618654DA-BF77-4410-8C0E-5F288F040234}"/>
              </a:ext>
            </a:extLst>
          </p:cNvPr>
          <p:cNvCxnSpPr>
            <a:cxnSpLocks/>
          </p:cNvCxnSpPr>
          <p:nvPr/>
        </p:nvCxnSpPr>
        <p:spPr>
          <a:xfrm>
            <a:off x="6083300" y="1181101"/>
            <a:ext cx="0" cy="475488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B273EE64-0949-44EE-BAC3-3D450F5C148A}"/>
              </a:ext>
            </a:extLst>
          </p:cNvPr>
          <p:cNvGrpSpPr/>
          <p:nvPr/>
        </p:nvGrpSpPr>
        <p:grpSpPr>
          <a:xfrm>
            <a:off x="6173447" y="1248725"/>
            <a:ext cx="5764006" cy="4835008"/>
            <a:chOff x="6079381" y="1514693"/>
            <a:chExt cx="5764006" cy="4835008"/>
          </a:xfrm>
        </p:grpSpPr>
        <p:sp>
          <p:nvSpPr>
            <p:cNvPr id="16" name="TextBox 15">
              <a:extLst>
                <a:ext uri="{FF2B5EF4-FFF2-40B4-BE49-F238E27FC236}">
                  <a16:creationId xmlns:a16="http://schemas.microsoft.com/office/drawing/2014/main" id="{D22A9BA2-1F48-415B-A96D-D3FA7A993E1A}"/>
                </a:ext>
              </a:extLst>
            </p:cNvPr>
            <p:cNvSpPr txBox="1"/>
            <p:nvPr/>
          </p:nvSpPr>
          <p:spPr>
            <a:xfrm>
              <a:off x="6889411" y="5888036"/>
              <a:ext cx="4845389" cy="461665"/>
            </a:xfrm>
            <a:prstGeom prst="rect">
              <a:avLst/>
            </a:prstGeom>
            <a:noFill/>
          </p:spPr>
          <p:txBody>
            <a:bodyPr wrap="square" rtlCol="0">
              <a:spAutoFit/>
            </a:bodyPr>
            <a:lstStyle/>
            <a:p>
              <a:pPr algn="ctr"/>
              <a:r>
                <a:rPr lang="en-US" sz="2400" dirty="0"/>
                <a:t>BORA</a:t>
              </a:r>
              <a:r>
                <a:rPr lang="en-US" sz="2400" baseline="30000" dirty="0"/>
                <a:t>3b</a:t>
              </a:r>
              <a:endParaRPr lang="en-US" sz="2400" dirty="0"/>
            </a:p>
          </p:txBody>
        </p:sp>
        <p:graphicFrame>
          <p:nvGraphicFramePr>
            <p:cNvPr id="12" name="Chart 11">
              <a:extLst>
                <a:ext uri="{FF2B5EF4-FFF2-40B4-BE49-F238E27FC236}">
                  <a16:creationId xmlns:a16="http://schemas.microsoft.com/office/drawing/2014/main" id="{97273AD4-0766-4AA9-84DD-81C5AEF96CF9}"/>
                </a:ext>
              </a:extLst>
            </p:cNvPr>
            <p:cNvGraphicFramePr/>
            <p:nvPr>
              <p:extLst>
                <p:ext uri="{D42A27DB-BD31-4B8C-83A1-F6EECF244321}">
                  <p14:modId xmlns:p14="http://schemas.microsoft.com/office/powerpoint/2010/main" val="3950478963"/>
                </p:ext>
              </p:extLst>
            </p:nvPr>
          </p:nvGraphicFramePr>
          <p:xfrm>
            <a:off x="6409338" y="1514693"/>
            <a:ext cx="5434049" cy="433635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25CD6C19-5330-4FDE-A5E9-D008A48150FF}"/>
                </a:ext>
              </a:extLst>
            </p:cNvPr>
            <p:cNvSpPr txBox="1"/>
            <p:nvPr/>
          </p:nvSpPr>
          <p:spPr>
            <a:xfrm>
              <a:off x="6079381" y="1605435"/>
              <a:ext cx="400110" cy="3984278"/>
            </a:xfrm>
            <a:prstGeom prst="rect">
              <a:avLst/>
            </a:prstGeom>
            <a:noFill/>
          </p:spPr>
          <p:txBody>
            <a:bodyPr vert="vert270" wrap="square" rtlCol="0">
              <a:spAutoFit/>
            </a:bodyPr>
            <a:lstStyle/>
            <a:p>
              <a:pPr algn="ctr"/>
              <a:r>
                <a:rPr lang="en-US" sz="1400" b="1" dirty="0"/>
                <a:t>Crude Annual Rate</a:t>
              </a:r>
            </a:p>
          </p:txBody>
        </p:sp>
        <p:sp>
          <p:nvSpPr>
            <p:cNvPr id="10" name="TextBox 9">
              <a:extLst>
                <a:ext uri="{FF2B5EF4-FFF2-40B4-BE49-F238E27FC236}">
                  <a16:creationId xmlns:a16="http://schemas.microsoft.com/office/drawing/2014/main" id="{4B0758BC-8722-4234-AFB7-3D4D0B4BF51C}"/>
                </a:ext>
              </a:extLst>
            </p:cNvPr>
            <p:cNvSpPr txBox="1"/>
            <p:nvPr/>
          </p:nvSpPr>
          <p:spPr>
            <a:xfrm>
              <a:off x="7271957" y="5732387"/>
              <a:ext cx="1675236" cy="307777"/>
            </a:xfrm>
            <a:prstGeom prst="rect">
              <a:avLst/>
            </a:prstGeom>
            <a:noFill/>
          </p:spPr>
          <p:txBody>
            <a:bodyPr wrap="square" rtlCol="0">
              <a:spAutoFit/>
            </a:bodyPr>
            <a:lstStyle/>
            <a:p>
              <a:pPr algn="ctr"/>
              <a:r>
                <a:rPr lang="en-US" sz="1400" dirty="0"/>
                <a:t>New to </a:t>
              </a:r>
              <a:r>
                <a:rPr lang="en-US" sz="1400" dirty="0" err="1"/>
                <a:t>benra</a:t>
              </a:r>
              <a:endParaRPr lang="en-US" sz="1400" dirty="0"/>
            </a:p>
          </p:txBody>
        </p:sp>
        <p:sp>
          <p:nvSpPr>
            <p:cNvPr id="18" name="TextBox 17">
              <a:extLst>
                <a:ext uri="{FF2B5EF4-FFF2-40B4-BE49-F238E27FC236}">
                  <a16:creationId xmlns:a16="http://schemas.microsoft.com/office/drawing/2014/main" id="{B4AC56FD-753C-4A75-987F-3E2669F6C7E9}"/>
                </a:ext>
              </a:extLst>
            </p:cNvPr>
            <p:cNvSpPr txBox="1"/>
            <p:nvPr/>
          </p:nvSpPr>
          <p:spPr>
            <a:xfrm>
              <a:off x="9655851" y="5732387"/>
              <a:ext cx="1939310" cy="523220"/>
            </a:xfrm>
            <a:prstGeom prst="rect">
              <a:avLst/>
            </a:prstGeom>
            <a:noFill/>
          </p:spPr>
          <p:txBody>
            <a:bodyPr wrap="square" rtlCol="0">
              <a:spAutoFit/>
            </a:bodyPr>
            <a:lstStyle/>
            <a:p>
              <a:pPr algn="ctr"/>
              <a:r>
                <a:rPr lang="en-US" sz="1400" dirty="0"/>
                <a:t>Continued on </a:t>
              </a:r>
              <a:r>
                <a:rPr lang="en-US" sz="1400" dirty="0" err="1"/>
                <a:t>benra</a:t>
              </a:r>
              <a:endParaRPr lang="en-US" sz="1400" dirty="0"/>
            </a:p>
          </p:txBody>
        </p:sp>
        <p:sp>
          <p:nvSpPr>
            <p:cNvPr id="19" name="TextBox 18">
              <a:extLst>
                <a:ext uri="{FF2B5EF4-FFF2-40B4-BE49-F238E27FC236}">
                  <a16:creationId xmlns:a16="http://schemas.microsoft.com/office/drawing/2014/main" id="{702EA984-1A5C-4514-BDF0-6E22BDAD5E32}"/>
                </a:ext>
              </a:extLst>
            </p:cNvPr>
            <p:cNvSpPr txBox="1"/>
            <p:nvPr/>
          </p:nvSpPr>
          <p:spPr>
            <a:xfrm>
              <a:off x="7450981" y="5534056"/>
              <a:ext cx="1274256" cy="307777"/>
            </a:xfrm>
            <a:prstGeom prst="rect">
              <a:avLst/>
            </a:prstGeom>
            <a:noFill/>
          </p:spPr>
          <p:txBody>
            <a:bodyPr wrap="square" rtlCol="0">
              <a:spAutoFit/>
            </a:bodyPr>
            <a:lstStyle/>
            <a:p>
              <a:pPr algn="ctr"/>
              <a:r>
                <a:rPr lang="en-US" sz="1400" b="1" dirty="0"/>
                <a:t>PBO/Q8W</a:t>
              </a:r>
            </a:p>
          </p:txBody>
        </p:sp>
        <p:sp>
          <p:nvSpPr>
            <p:cNvPr id="21" name="TextBox 20">
              <a:extLst>
                <a:ext uri="{FF2B5EF4-FFF2-40B4-BE49-F238E27FC236}">
                  <a16:creationId xmlns:a16="http://schemas.microsoft.com/office/drawing/2014/main" id="{A6E4A5CD-023B-494F-8292-AFB885392297}"/>
                </a:ext>
              </a:extLst>
            </p:cNvPr>
            <p:cNvSpPr txBox="1"/>
            <p:nvPr/>
          </p:nvSpPr>
          <p:spPr>
            <a:xfrm>
              <a:off x="9890736" y="5534056"/>
              <a:ext cx="1274256" cy="307777"/>
            </a:xfrm>
            <a:prstGeom prst="rect">
              <a:avLst/>
            </a:prstGeom>
            <a:noFill/>
          </p:spPr>
          <p:txBody>
            <a:bodyPr wrap="square" rtlCol="0">
              <a:spAutoFit/>
            </a:bodyPr>
            <a:lstStyle/>
            <a:p>
              <a:pPr algn="ctr"/>
              <a:r>
                <a:rPr lang="en-US" sz="1400" b="1" dirty="0"/>
                <a:t>Q8W/Q8W</a:t>
              </a:r>
            </a:p>
          </p:txBody>
        </p:sp>
        <p:sp>
          <p:nvSpPr>
            <p:cNvPr id="23" name="TextBox 22">
              <a:extLst>
                <a:ext uri="{FF2B5EF4-FFF2-40B4-BE49-F238E27FC236}">
                  <a16:creationId xmlns:a16="http://schemas.microsoft.com/office/drawing/2014/main" id="{3108CFE3-297A-4765-88A5-AD36088D115D}"/>
                </a:ext>
              </a:extLst>
            </p:cNvPr>
            <p:cNvSpPr txBox="1"/>
            <p:nvPr/>
          </p:nvSpPr>
          <p:spPr>
            <a:xfrm>
              <a:off x="10214950" y="5208559"/>
              <a:ext cx="642322" cy="261610"/>
            </a:xfrm>
            <a:prstGeom prst="rect">
              <a:avLst/>
            </a:prstGeom>
            <a:noFill/>
          </p:spPr>
          <p:txBody>
            <a:bodyPr wrap="square" rtlCol="0">
              <a:spAutoFit/>
            </a:bodyPr>
            <a:lstStyle/>
            <a:p>
              <a:pPr algn="ctr"/>
              <a:r>
                <a:rPr lang="en-US" sz="1100" dirty="0">
                  <a:solidFill>
                    <a:schemeClr val="bg1"/>
                  </a:solidFill>
                </a:rPr>
                <a:t>N=339</a:t>
              </a:r>
            </a:p>
          </p:txBody>
        </p:sp>
        <p:sp>
          <p:nvSpPr>
            <p:cNvPr id="24" name="TextBox 23">
              <a:extLst>
                <a:ext uri="{FF2B5EF4-FFF2-40B4-BE49-F238E27FC236}">
                  <a16:creationId xmlns:a16="http://schemas.microsoft.com/office/drawing/2014/main" id="{788D7D5B-BC63-445D-9A5E-097FA40133FD}"/>
                </a:ext>
              </a:extLst>
            </p:cNvPr>
            <p:cNvSpPr txBox="1"/>
            <p:nvPr/>
          </p:nvSpPr>
          <p:spPr>
            <a:xfrm>
              <a:off x="7762928" y="5208559"/>
              <a:ext cx="642322" cy="261610"/>
            </a:xfrm>
            <a:prstGeom prst="rect">
              <a:avLst/>
            </a:prstGeom>
            <a:noFill/>
          </p:spPr>
          <p:txBody>
            <a:bodyPr wrap="square" rtlCol="0">
              <a:spAutoFit/>
            </a:bodyPr>
            <a:lstStyle/>
            <a:p>
              <a:pPr algn="ctr"/>
              <a:r>
                <a:rPr lang="en-US" sz="1100" dirty="0">
                  <a:solidFill>
                    <a:schemeClr val="bg1"/>
                  </a:solidFill>
                </a:rPr>
                <a:t>N=188</a:t>
              </a:r>
            </a:p>
          </p:txBody>
        </p:sp>
      </p:grpSp>
      <p:sp>
        <p:nvSpPr>
          <p:cNvPr id="26" name="TextBox 25">
            <a:extLst>
              <a:ext uri="{FF2B5EF4-FFF2-40B4-BE49-F238E27FC236}">
                <a16:creationId xmlns:a16="http://schemas.microsoft.com/office/drawing/2014/main" id="{5BF4A51C-4C8B-4F1B-B310-0ED77D5CEE63}"/>
              </a:ext>
            </a:extLst>
          </p:cNvPr>
          <p:cNvSpPr txBox="1"/>
          <p:nvPr/>
        </p:nvSpPr>
        <p:spPr>
          <a:xfrm>
            <a:off x="4753111" y="5192002"/>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27" name="TextBox 26">
            <a:extLst>
              <a:ext uri="{FF2B5EF4-FFF2-40B4-BE49-F238E27FC236}">
                <a16:creationId xmlns:a16="http://schemas.microsoft.com/office/drawing/2014/main" id="{916192B1-F763-45C3-AEBA-499A33BB6B42}"/>
              </a:ext>
            </a:extLst>
          </p:cNvPr>
          <p:cNvSpPr txBox="1"/>
          <p:nvPr/>
        </p:nvSpPr>
        <p:spPr>
          <a:xfrm>
            <a:off x="3529180" y="5192002"/>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29" name="TextBox 28">
            <a:extLst>
              <a:ext uri="{FF2B5EF4-FFF2-40B4-BE49-F238E27FC236}">
                <a16:creationId xmlns:a16="http://schemas.microsoft.com/office/drawing/2014/main" id="{4E1190D6-EB72-47F2-B68F-3546F790C4E7}"/>
              </a:ext>
            </a:extLst>
          </p:cNvPr>
          <p:cNvSpPr txBox="1"/>
          <p:nvPr/>
        </p:nvSpPr>
        <p:spPr>
          <a:xfrm>
            <a:off x="1275580" y="5192002"/>
            <a:ext cx="642322" cy="261610"/>
          </a:xfrm>
          <a:prstGeom prst="rect">
            <a:avLst/>
          </a:prstGeom>
          <a:noFill/>
        </p:spPr>
        <p:txBody>
          <a:bodyPr wrap="square" rtlCol="0">
            <a:spAutoFit/>
          </a:bodyPr>
          <a:lstStyle/>
          <a:p>
            <a:pPr algn="ctr"/>
            <a:r>
              <a:rPr lang="en-US" sz="1100" dirty="0">
                <a:solidFill>
                  <a:schemeClr val="bg1"/>
                </a:solidFill>
              </a:rPr>
              <a:t>N=248</a:t>
            </a:r>
          </a:p>
        </p:txBody>
      </p:sp>
      <p:sp>
        <p:nvSpPr>
          <p:cNvPr id="31" name="TextBox 30">
            <a:extLst>
              <a:ext uri="{FF2B5EF4-FFF2-40B4-BE49-F238E27FC236}">
                <a16:creationId xmlns:a16="http://schemas.microsoft.com/office/drawing/2014/main" id="{48DC93FE-0DAD-419D-8F3D-350C54713F3A}"/>
              </a:ext>
            </a:extLst>
          </p:cNvPr>
          <p:cNvSpPr txBox="1"/>
          <p:nvPr/>
        </p:nvSpPr>
        <p:spPr>
          <a:xfrm>
            <a:off x="1914284" y="5192002"/>
            <a:ext cx="642322" cy="261610"/>
          </a:xfrm>
          <a:prstGeom prst="rect">
            <a:avLst/>
          </a:prstGeom>
          <a:noFill/>
        </p:spPr>
        <p:txBody>
          <a:bodyPr wrap="square" rtlCol="0">
            <a:spAutoFit/>
          </a:bodyPr>
          <a:lstStyle/>
          <a:p>
            <a:pPr algn="ctr"/>
            <a:r>
              <a:rPr lang="en-US" sz="1100" dirty="0">
                <a:solidFill>
                  <a:schemeClr val="bg1"/>
                </a:solidFill>
              </a:rPr>
              <a:t>N=241</a:t>
            </a:r>
          </a:p>
        </p:txBody>
      </p:sp>
      <p:sp>
        <p:nvSpPr>
          <p:cNvPr id="32" name="TextBox 31">
            <a:extLst>
              <a:ext uri="{FF2B5EF4-FFF2-40B4-BE49-F238E27FC236}">
                <a16:creationId xmlns:a16="http://schemas.microsoft.com/office/drawing/2014/main" id="{DA95C0D7-7FDD-4D66-B95D-BDCA5A49E9ED}"/>
              </a:ext>
            </a:extLst>
          </p:cNvPr>
          <p:cNvSpPr txBox="1"/>
          <p:nvPr/>
        </p:nvSpPr>
        <p:spPr>
          <a:xfrm>
            <a:off x="2534058" y="5192002"/>
            <a:ext cx="642322" cy="261610"/>
          </a:xfrm>
          <a:prstGeom prst="rect">
            <a:avLst/>
          </a:prstGeom>
          <a:noFill/>
        </p:spPr>
        <p:txBody>
          <a:bodyPr wrap="square" rtlCol="0">
            <a:spAutoFit/>
          </a:bodyPr>
          <a:lstStyle/>
          <a:p>
            <a:pPr algn="ctr"/>
            <a:r>
              <a:rPr lang="en-US" sz="1100" dirty="0">
                <a:solidFill>
                  <a:schemeClr val="bg1"/>
                </a:solidFill>
              </a:rPr>
              <a:t>N=239</a:t>
            </a:r>
          </a:p>
        </p:txBody>
      </p:sp>
      <p:sp>
        <p:nvSpPr>
          <p:cNvPr id="33" name="TextBox 32">
            <a:extLst>
              <a:ext uri="{FF2B5EF4-FFF2-40B4-BE49-F238E27FC236}">
                <a16:creationId xmlns:a16="http://schemas.microsoft.com/office/drawing/2014/main" id="{FF85D1C0-DF3F-43E9-931D-7FE3BC8EEDA3}"/>
              </a:ext>
            </a:extLst>
          </p:cNvPr>
          <p:cNvSpPr txBox="1"/>
          <p:nvPr/>
        </p:nvSpPr>
        <p:spPr>
          <a:xfrm>
            <a:off x="4130822" y="5192002"/>
            <a:ext cx="642322" cy="261610"/>
          </a:xfrm>
          <a:prstGeom prst="rect">
            <a:avLst/>
          </a:prstGeom>
          <a:noFill/>
        </p:spPr>
        <p:txBody>
          <a:bodyPr wrap="square" rtlCol="0">
            <a:spAutoFit/>
          </a:bodyPr>
          <a:lstStyle/>
          <a:p>
            <a:pPr algn="ctr"/>
            <a:r>
              <a:rPr lang="en-US" sz="1100" dirty="0">
                <a:solidFill>
                  <a:schemeClr val="bg1"/>
                </a:solidFill>
              </a:rPr>
              <a:t>N=275</a:t>
            </a:r>
          </a:p>
        </p:txBody>
      </p:sp>
      <p:grpSp>
        <p:nvGrpSpPr>
          <p:cNvPr id="3" name="Group 2">
            <a:extLst>
              <a:ext uri="{FF2B5EF4-FFF2-40B4-BE49-F238E27FC236}">
                <a16:creationId xmlns:a16="http://schemas.microsoft.com/office/drawing/2014/main" id="{ED7ACC5C-FD63-4308-B290-4F0D460F33ED}"/>
              </a:ext>
            </a:extLst>
          </p:cNvPr>
          <p:cNvGrpSpPr/>
          <p:nvPr/>
        </p:nvGrpSpPr>
        <p:grpSpPr>
          <a:xfrm>
            <a:off x="468337" y="1255952"/>
            <a:ext cx="5356046" cy="4815723"/>
            <a:chOff x="342272" y="1533978"/>
            <a:chExt cx="5356046" cy="4815723"/>
          </a:xfrm>
        </p:grpSpPr>
        <p:sp>
          <p:nvSpPr>
            <p:cNvPr id="15" name="TextBox 14">
              <a:extLst>
                <a:ext uri="{FF2B5EF4-FFF2-40B4-BE49-F238E27FC236}">
                  <a16:creationId xmlns:a16="http://schemas.microsoft.com/office/drawing/2014/main" id="{500B0D0E-79F2-475E-99B2-7ED2C7987FAA}"/>
                </a:ext>
              </a:extLst>
            </p:cNvPr>
            <p:cNvSpPr txBox="1"/>
            <p:nvPr/>
          </p:nvSpPr>
          <p:spPr>
            <a:xfrm>
              <a:off x="3513613" y="5888036"/>
              <a:ext cx="1846722" cy="461665"/>
            </a:xfrm>
            <a:prstGeom prst="rect">
              <a:avLst/>
            </a:prstGeom>
            <a:noFill/>
          </p:spPr>
          <p:txBody>
            <a:bodyPr wrap="square" rtlCol="0">
              <a:spAutoFit/>
            </a:bodyPr>
            <a:lstStyle/>
            <a:p>
              <a:pPr algn="ctr"/>
              <a:r>
                <a:rPr lang="en-US" sz="2400" dirty="0"/>
                <a:t>CALIMA</a:t>
              </a:r>
              <a:r>
                <a:rPr lang="en-US" sz="2400" baseline="30000" dirty="0"/>
                <a:t>2a</a:t>
              </a:r>
              <a:endParaRPr lang="en-US" sz="2400" dirty="0"/>
            </a:p>
          </p:txBody>
        </p:sp>
        <p:graphicFrame>
          <p:nvGraphicFramePr>
            <p:cNvPr id="8" name="Chart 7">
              <a:extLst>
                <a:ext uri="{FF2B5EF4-FFF2-40B4-BE49-F238E27FC236}">
                  <a16:creationId xmlns:a16="http://schemas.microsoft.com/office/drawing/2014/main" id="{972F6927-6A5E-49B9-9E7D-361607A62A6C}"/>
                </a:ext>
              </a:extLst>
            </p:cNvPr>
            <p:cNvGraphicFramePr/>
            <p:nvPr>
              <p:extLst>
                <p:ext uri="{D42A27DB-BD31-4B8C-83A1-F6EECF244321}">
                  <p14:modId xmlns:p14="http://schemas.microsoft.com/office/powerpoint/2010/main" val="1423079630"/>
                </p:ext>
              </p:extLst>
            </p:nvPr>
          </p:nvGraphicFramePr>
          <p:xfrm>
            <a:off x="694336" y="1533978"/>
            <a:ext cx="5003982" cy="4341656"/>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421DFA5-4E25-4D51-A5A7-C8DCA1E726F9}"/>
                </a:ext>
              </a:extLst>
            </p:cNvPr>
            <p:cNvSpPr txBox="1"/>
            <p:nvPr/>
          </p:nvSpPr>
          <p:spPr>
            <a:xfrm>
              <a:off x="342272" y="1605435"/>
              <a:ext cx="400110" cy="3984278"/>
            </a:xfrm>
            <a:prstGeom prst="rect">
              <a:avLst/>
            </a:prstGeom>
            <a:noFill/>
          </p:spPr>
          <p:txBody>
            <a:bodyPr vert="vert270" wrap="square" rtlCol="0">
              <a:spAutoFit/>
            </a:bodyPr>
            <a:lstStyle/>
            <a:p>
              <a:pPr algn="ctr"/>
              <a:r>
                <a:rPr lang="en-US" sz="1400" b="1" dirty="0"/>
                <a:t>Crude Annual Rate </a:t>
              </a:r>
            </a:p>
          </p:txBody>
        </p:sp>
        <p:sp>
          <p:nvSpPr>
            <p:cNvPr id="34" name="TextBox 33">
              <a:extLst>
                <a:ext uri="{FF2B5EF4-FFF2-40B4-BE49-F238E27FC236}">
                  <a16:creationId xmlns:a16="http://schemas.microsoft.com/office/drawing/2014/main" id="{2960F398-E561-4C1E-ACD6-2621B6548115}"/>
                </a:ext>
              </a:extLst>
            </p:cNvPr>
            <p:cNvSpPr txBox="1"/>
            <p:nvPr/>
          </p:nvSpPr>
          <p:spPr>
            <a:xfrm>
              <a:off x="4600108" y="5542007"/>
              <a:ext cx="640080" cy="307777"/>
            </a:xfrm>
            <a:prstGeom prst="rect">
              <a:avLst/>
            </a:prstGeom>
            <a:noFill/>
          </p:spPr>
          <p:txBody>
            <a:bodyPr wrap="square" rtlCol="0">
              <a:spAutoFit/>
            </a:bodyPr>
            <a:lstStyle/>
            <a:p>
              <a:pPr algn="ctr"/>
              <a:r>
                <a:rPr lang="en-US" sz="1400" b="1" dirty="0"/>
                <a:t>Q8W</a:t>
              </a:r>
            </a:p>
          </p:txBody>
        </p:sp>
        <p:sp>
          <p:nvSpPr>
            <p:cNvPr id="36" name="TextBox 35">
              <a:extLst>
                <a:ext uri="{FF2B5EF4-FFF2-40B4-BE49-F238E27FC236}">
                  <a16:creationId xmlns:a16="http://schemas.microsoft.com/office/drawing/2014/main" id="{5C8F869D-6913-44FF-9C86-C8634A9CF15B}"/>
                </a:ext>
              </a:extLst>
            </p:cNvPr>
            <p:cNvSpPr txBox="1"/>
            <p:nvPr/>
          </p:nvSpPr>
          <p:spPr>
            <a:xfrm>
              <a:off x="3714757" y="5542007"/>
              <a:ext cx="640080" cy="307777"/>
            </a:xfrm>
            <a:prstGeom prst="rect">
              <a:avLst/>
            </a:prstGeom>
            <a:noFill/>
          </p:spPr>
          <p:txBody>
            <a:bodyPr wrap="square" rtlCol="0">
              <a:spAutoFit/>
            </a:bodyPr>
            <a:lstStyle/>
            <a:p>
              <a:pPr algn="ctr"/>
              <a:r>
                <a:rPr lang="en-US" sz="1400" b="1" dirty="0"/>
                <a:t>PBO</a:t>
              </a:r>
            </a:p>
          </p:txBody>
        </p:sp>
        <p:sp>
          <p:nvSpPr>
            <p:cNvPr id="37" name="TextBox 36">
              <a:extLst>
                <a:ext uri="{FF2B5EF4-FFF2-40B4-BE49-F238E27FC236}">
                  <a16:creationId xmlns:a16="http://schemas.microsoft.com/office/drawing/2014/main" id="{2599C4B3-3139-4DCA-836D-CED8890E5BAA}"/>
                </a:ext>
              </a:extLst>
            </p:cNvPr>
            <p:cNvSpPr txBox="1"/>
            <p:nvPr/>
          </p:nvSpPr>
          <p:spPr>
            <a:xfrm>
              <a:off x="2378669" y="5542007"/>
              <a:ext cx="640080" cy="307777"/>
            </a:xfrm>
            <a:prstGeom prst="rect">
              <a:avLst/>
            </a:prstGeom>
            <a:noFill/>
          </p:spPr>
          <p:txBody>
            <a:bodyPr wrap="square" rtlCol="0">
              <a:spAutoFit/>
            </a:bodyPr>
            <a:lstStyle/>
            <a:p>
              <a:pPr algn="ctr"/>
              <a:r>
                <a:rPr lang="en-US" sz="1400" b="1" dirty="0"/>
                <a:t>Q8W</a:t>
              </a:r>
            </a:p>
          </p:txBody>
        </p:sp>
        <p:sp>
          <p:nvSpPr>
            <p:cNvPr id="39" name="TextBox 38">
              <a:extLst>
                <a:ext uri="{FF2B5EF4-FFF2-40B4-BE49-F238E27FC236}">
                  <a16:creationId xmlns:a16="http://schemas.microsoft.com/office/drawing/2014/main" id="{4909A5CC-8AFD-44F5-8187-03D8CB5AD17A}"/>
                </a:ext>
              </a:extLst>
            </p:cNvPr>
            <p:cNvSpPr txBox="1"/>
            <p:nvPr/>
          </p:nvSpPr>
          <p:spPr>
            <a:xfrm>
              <a:off x="1539987" y="5542007"/>
              <a:ext cx="640080" cy="307777"/>
            </a:xfrm>
            <a:prstGeom prst="rect">
              <a:avLst/>
            </a:prstGeom>
            <a:noFill/>
          </p:spPr>
          <p:txBody>
            <a:bodyPr wrap="square" rtlCol="0">
              <a:spAutoFit/>
            </a:bodyPr>
            <a:lstStyle/>
            <a:p>
              <a:pPr algn="ctr"/>
              <a:r>
                <a:rPr lang="en-US" sz="1400" b="1" dirty="0"/>
                <a:t>PBO</a:t>
              </a:r>
            </a:p>
          </p:txBody>
        </p:sp>
        <p:sp>
          <p:nvSpPr>
            <p:cNvPr id="40" name="TextBox 39">
              <a:extLst>
                <a:ext uri="{FF2B5EF4-FFF2-40B4-BE49-F238E27FC236}">
                  <a16:creationId xmlns:a16="http://schemas.microsoft.com/office/drawing/2014/main" id="{59ACE807-2CA1-4531-8D59-D8A5C0714DAB}"/>
                </a:ext>
              </a:extLst>
            </p:cNvPr>
            <p:cNvSpPr txBox="1"/>
            <p:nvPr/>
          </p:nvSpPr>
          <p:spPr>
            <a:xfrm>
              <a:off x="1268232" y="5888036"/>
              <a:ext cx="1955404" cy="461665"/>
            </a:xfrm>
            <a:prstGeom prst="rect">
              <a:avLst/>
            </a:prstGeom>
            <a:noFill/>
          </p:spPr>
          <p:txBody>
            <a:bodyPr wrap="square" rtlCol="0">
              <a:spAutoFit/>
            </a:bodyPr>
            <a:lstStyle/>
            <a:p>
              <a:pPr algn="ctr"/>
              <a:r>
                <a:rPr lang="en-US" sz="2400" dirty="0"/>
                <a:t>SIROCCO</a:t>
              </a:r>
              <a:r>
                <a:rPr lang="en-US" sz="2400" baseline="30000" dirty="0"/>
                <a:t>1a</a:t>
              </a:r>
              <a:endParaRPr lang="en-US" sz="2400" dirty="0"/>
            </a:p>
          </p:txBody>
        </p:sp>
      </p:grpSp>
      <p:sp>
        <p:nvSpPr>
          <p:cNvPr id="11" name="Rectangle 10">
            <a:extLst>
              <a:ext uri="{FF2B5EF4-FFF2-40B4-BE49-F238E27FC236}">
                <a16:creationId xmlns:a16="http://schemas.microsoft.com/office/drawing/2014/main" id="{48AADEC1-92B2-4D6D-9410-754BBED0DF05}"/>
              </a:ext>
            </a:extLst>
          </p:cNvPr>
          <p:cNvSpPr/>
          <p:nvPr/>
        </p:nvSpPr>
        <p:spPr>
          <a:xfrm>
            <a:off x="457200" y="6008704"/>
            <a:ext cx="11386187" cy="216982"/>
          </a:xfrm>
          <a:prstGeom prst="rect">
            <a:avLst/>
          </a:prstGeom>
        </p:spPr>
        <p:txBody>
          <a:bodyPr wrap="square">
            <a:spAutoFit/>
          </a:bodyPr>
          <a:lstStyle/>
          <a:p>
            <a:pPr>
              <a:lnSpc>
                <a:spcPct val="90000"/>
              </a:lnSpc>
            </a:pPr>
            <a:r>
              <a:rPr lang="en-US" sz="900" b="1" dirty="0"/>
              <a:t>Please note that as head-to-head studies were not conducted between these studies it is inappropriate to make direct comparisons as the study design, demographics, and other criteria may be different. </a:t>
            </a:r>
            <a:endParaRPr lang="en-GB" sz="1000" dirty="0"/>
          </a:p>
        </p:txBody>
      </p:sp>
      <p:sp>
        <p:nvSpPr>
          <p:cNvPr id="41" name="TextBox 40">
            <a:extLst>
              <a:ext uri="{FF2B5EF4-FFF2-40B4-BE49-F238E27FC236}">
                <a16:creationId xmlns:a16="http://schemas.microsoft.com/office/drawing/2014/main" id="{5F4AA5D7-6DDE-4819-A739-5A1BAAB2D835}"/>
              </a:ext>
            </a:extLst>
          </p:cNvPr>
          <p:cNvSpPr txBox="1"/>
          <p:nvPr/>
        </p:nvSpPr>
        <p:spPr>
          <a:xfrm>
            <a:off x="4684331" y="4966247"/>
            <a:ext cx="642322" cy="261610"/>
          </a:xfrm>
          <a:prstGeom prst="rect">
            <a:avLst/>
          </a:prstGeom>
          <a:noFill/>
        </p:spPr>
        <p:txBody>
          <a:bodyPr wrap="square" rtlCol="0">
            <a:spAutoFit/>
          </a:bodyPr>
          <a:lstStyle/>
          <a:p>
            <a:pPr algn="ctr"/>
            <a:r>
              <a:rPr lang="en-US" sz="1100" dirty="0">
                <a:solidFill>
                  <a:schemeClr val="bg1"/>
                </a:solidFill>
              </a:rPr>
              <a:t>N=239</a:t>
            </a:r>
          </a:p>
        </p:txBody>
      </p:sp>
      <p:sp>
        <p:nvSpPr>
          <p:cNvPr id="42" name="TextBox 41">
            <a:extLst>
              <a:ext uri="{FF2B5EF4-FFF2-40B4-BE49-F238E27FC236}">
                <a16:creationId xmlns:a16="http://schemas.microsoft.com/office/drawing/2014/main" id="{B338AC7D-1401-4E7D-B09B-C88853A14F33}"/>
              </a:ext>
            </a:extLst>
          </p:cNvPr>
          <p:cNvSpPr txBox="1"/>
          <p:nvPr/>
        </p:nvSpPr>
        <p:spPr>
          <a:xfrm>
            <a:off x="2463320" y="4966247"/>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44" name="TextBox 43">
            <a:extLst>
              <a:ext uri="{FF2B5EF4-FFF2-40B4-BE49-F238E27FC236}">
                <a16:creationId xmlns:a16="http://schemas.microsoft.com/office/drawing/2014/main" id="{AD5AB0AD-654E-4DB6-A260-3553AD96809E}"/>
              </a:ext>
            </a:extLst>
          </p:cNvPr>
          <p:cNvSpPr txBox="1"/>
          <p:nvPr/>
        </p:nvSpPr>
        <p:spPr>
          <a:xfrm>
            <a:off x="1609462" y="4966247"/>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45" name="TextBox 44">
            <a:extLst>
              <a:ext uri="{FF2B5EF4-FFF2-40B4-BE49-F238E27FC236}">
                <a16:creationId xmlns:a16="http://schemas.microsoft.com/office/drawing/2014/main" id="{36695375-FBC8-4D7E-8585-98387D6FA04B}"/>
              </a:ext>
            </a:extLst>
          </p:cNvPr>
          <p:cNvSpPr txBox="1"/>
          <p:nvPr/>
        </p:nvSpPr>
        <p:spPr>
          <a:xfrm>
            <a:off x="3831424" y="4966247"/>
            <a:ext cx="642322" cy="261610"/>
          </a:xfrm>
          <a:prstGeom prst="rect">
            <a:avLst/>
          </a:prstGeom>
          <a:noFill/>
        </p:spPr>
        <p:txBody>
          <a:bodyPr wrap="square" rtlCol="0">
            <a:spAutoFit/>
          </a:bodyPr>
          <a:lstStyle/>
          <a:p>
            <a:pPr algn="ctr"/>
            <a:r>
              <a:rPr lang="en-US" sz="1100" dirty="0">
                <a:solidFill>
                  <a:schemeClr val="bg1"/>
                </a:solidFill>
              </a:rPr>
              <a:t>N=248</a:t>
            </a:r>
          </a:p>
        </p:txBody>
      </p:sp>
      <p:sp>
        <p:nvSpPr>
          <p:cNvPr id="47" name="TextBox 46">
            <a:extLst>
              <a:ext uri="{FF2B5EF4-FFF2-40B4-BE49-F238E27FC236}">
                <a16:creationId xmlns:a16="http://schemas.microsoft.com/office/drawing/2014/main" id="{B09C4B88-11ED-46EC-B1CC-C4252305CCA9}"/>
              </a:ext>
            </a:extLst>
          </p:cNvPr>
          <p:cNvSpPr txBox="1"/>
          <p:nvPr/>
        </p:nvSpPr>
        <p:spPr>
          <a:xfrm>
            <a:off x="7149224" y="1446811"/>
            <a:ext cx="4585576" cy="1205458"/>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285750" indent="-285750">
              <a:spcBef>
                <a:spcPts val="1000"/>
              </a:spcBef>
              <a:buClr>
                <a:schemeClr val="accent1"/>
              </a:buClr>
              <a:buFont typeface="Arial" panose="020B0604020202020204" pitchFamily="34" charset="0"/>
              <a:buChar char="•"/>
            </a:pPr>
            <a:r>
              <a:rPr lang="en-GB" sz="1600" b="1" dirty="0">
                <a:solidFill>
                  <a:schemeClr val="accent1"/>
                </a:solidFill>
                <a:ea typeface="Calibri" panose="020F0502020204030204" pitchFamily="34" charset="0"/>
              </a:rPr>
              <a:t>74% </a:t>
            </a:r>
            <a:r>
              <a:rPr lang="en-GB" sz="1600" dirty="0">
                <a:ea typeface="Calibri" panose="020F0502020204030204" pitchFamily="34" charset="0"/>
              </a:rPr>
              <a:t>of patients continuing </a:t>
            </a:r>
            <a:r>
              <a:rPr lang="en-GB" sz="1600" dirty="0">
                <a:solidFill>
                  <a:schemeClr val="accent1"/>
                </a:solidFill>
                <a:ea typeface="Calibri" panose="020F0502020204030204" pitchFamily="34" charset="0"/>
              </a:rPr>
              <a:t>benra Q8W </a:t>
            </a:r>
            <a:r>
              <a:rPr lang="en-GB" sz="1600" dirty="0">
                <a:ea typeface="Calibri" panose="020F0502020204030204" pitchFamily="34" charset="0"/>
              </a:rPr>
              <a:t>in BORA were </a:t>
            </a:r>
            <a:r>
              <a:rPr lang="en-GB" sz="1600" b="1" dirty="0">
                <a:solidFill>
                  <a:schemeClr val="accent1"/>
                </a:solidFill>
                <a:ea typeface="Calibri" panose="020F0502020204030204" pitchFamily="34" charset="0"/>
              </a:rPr>
              <a:t>exacerbation free</a:t>
            </a:r>
          </a:p>
          <a:p>
            <a:pPr marL="285750" indent="-285750">
              <a:spcBef>
                <a:spcPts val="1000"/>
              </a:spcBef>
              <a:buClr>
                <a:schemeClr val="accent1"/>
              </a:buClr>
              <a:buFont typeface="Arial" panose="020B0604020202020204" pitchFamily="34" charset="0"/>
              <a:buChar char="•"/>
            </a:pPr>
            <a:r>
              <a:rPr lang="en-GB" sz="1600" b="1" dirty="0">
                <a:solidFill>
                  <a:schemeClr val="accent1"/>
                </a:solidFill>
                <a:ea typeface="Calibri" panose="020F0502020204030204" pitchFamily="34" charset="0"/>
              </a:rPr>
              <a:t>72%</a:t>
            </a:r>
            <a:r>
              <a:rPr lang="en-GB" sz="1600" dirty="0">
                <a:ea typeface="Calibri" panose="020F0502020204030204" pitchFamily="34" charset="0"/>
              </a:rPr>
              <a:t> of all patients </a:t>
            </a:r>
            <a:r>
              <a:rPr lang="en-US" sz="1600" dirty="0"/>
              <a:t>receiving </a:t>
            </a:r>
            <a:r>
              <a:rPr lang="en-US" sz="1600" b="1" dirty="0">
                <a:solidFill>
                  <a:schemeClr val="accent1"/>
                </a:solidFill>
              </a:rPr>
              <a:t>benra Q8W</a:t>
            </a:r>
            <a:r>
              <a:rPr lang="en-US" sz="1600" b="1" dirty="0"/>
              <a:t> </a:t>
            </a:r>
            <a:r>
              <a:rPr lang="en-US" sz="1600" dirty="0"/>
              <a:t>(new and continued) </a:t>
            </a:r>
            <a:r>
              <a:rPr lang="en-GB" sz="1600" dirty="0">
                <a:ea typeface="Calibri" panose="020F0502020204030204" pitchFamily="34" charset="0"/>
              </a:rPr>
              <a:t>were </a:t>
            </a:r>
            <a:r>
              <a:rPr lang="en-GB" sz="1600" b="1" dirty="0">
                <a:solidFill>
                  <a:schemeClr val="accent1"/>
                </a:solidFill>
                <a:ea typeface="Calibri" panose="020F0502020204030204" pitchFamily="34" charset="0"/>
              </a:rPr>
              <a:t>exacerbation free</a:t>
            </a:r>
          </a:p>
        </p:txBody>
      </p:sp>
      <p:grpSp>
        <p:nvGrpSpPr>
          <p:cNvPr id="49" name="Group 48">
            <a:extLst>
              <a:ext uri="{FF2B5EF4-FFF2-40B4-BE49-F238E27FC236}">
                <a16:creationId xmlns:a16="http://schemas.microsoft.com/office/drawing/2014/main" id="{20E0A0DA-E25E-4BD5-98B3-79330123E58B}"/>
              </a:ext>
            </a:extLst>
          </p:cNvPr>
          <p:cNvGrpSpPr/>
          <p:nvPr/>
        </p:nvGrpSpPr>
        <p:grpSpPr>
          <a:xfrm>
            <a:off x="10788137" y="-27975"/>
            <a:ext cx="1237402" cy="646331"/>
            <a:chOff x="10788137" y="-33540"/>
            <a:chExt cx="1237402" cy="555849"/>
          </a:xfrm>
        </p:grpSpPr>
        <p:sp>
          <p:nvSpPr>
            <p:cNvPr id="50" name="Round Same Side Corner Rectangle 11">
              <a:extLst>
                <a:ext uri="{FF2B5EF4-FFF2-40B4-BE49-F238E27FC236}">
                  <a16:creationId xmlns:a16="http://schemas.microsoft.com/office/drawing/2014/main" id="{A8B6F248-2757-4809-971E-7ADE12C9CFBB}"/>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1" name="TextBox 50">
              <a:extLst>
                <a:ext uri="{FF2B5EF4-FFF2-40B4-BE49-F238E27FC236}">
                  <a16:creationId xmlns:a16="http://schemas.microsoft.com/office/drawing/2014/main" id="{724B5757-276C-4F5B-B09D-59CC3D9CD92D}"/>
                </a:ext>
              </a:extLst>
            </p:cNvPr>
            <p:cNvSpPr txBox="1"/>
            <p:nvPr/>
          </p:nvSpPr>
          <p:spPr>
            <a:xfrm>
              <a:off x="10788137" y="-33540"/>
              <a:ext cx="1237402" cy="555849"/>
            </a:xfrm>
            <a:prstGeom prst="rect">
              <a:avLst/>
            </a:prstGeom>
            <a:noFill/>
          </p:spPr>
          <p:txBody>
            <a:bodyPr wrap="square" rtlCol="0">
              <a:spAutoFit/>
            </a:bodyPr>
            <a:lstStyle/>
            <a:p>
              <a:pPr algn="ctr"/>
              <a:r>
                <a:rPr lang="en-US" sz="1200" b="1" dirty="0">
                  <a:solidFill>
                    <a:schemeClr val="bg1"/>
                  </a:solidFill>
                </a:rPr>
                <a:t>SIROCCO  CALIMA</a:t>
              </a:r>
            </a:p>
            <a:p>
              <a:pPr algn="ctr"/>
              <a:r>
                <a:rPr lang="en-US" sz="1200" b="1" dirty="0">
                  <a:solidFill>
                    <a:schemeClr val="bg1"/>
                  </a:solidFill>
                </a:rPr>
                <a:t>BORA</a:t>
              </a:r>
            </a:p>
          </p:txBody>
        </p:sp>
      </p:grpSp>
    </p:spTree>
    <p:extLst>
      <p:ext uri="{BB962C8B-B14F-4D97-AF65-F5344CB8AC3E}">
        <p14:creationId xmlns:p14="http://schemas.microsoft.com/office/powerpoint/2010/main" val="2253101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Greater Improvements in Exacerbation Reduction With Benralizumab </a:t>
            </a:r>
            <a:br>
              <a:rPr lang="en-US" dirty="0"/>
            </a:br>
            <a:r>
              <a:rPr lang="en-US" dirty="0"/>
              <a:t>vs. Placebo With Increasing Baseline Blood Eosinophil Levels</a:t>
            </a:r>
          </a:p>
        </p:txBody>
      </p:sp>
      <p:sp>
        <p:nvSpPr>
          <p:cNvPr id="6" name="Slide Number Placeholder 5"/>
          <p:cNvSpPr>
            <a:spLocks noGrp="1"/>
          </p:cNvSpPr>
          <p:nvPr>
            <p:ph type="sldNum" sz="quarter" idx="12"/>
          </p:nvPr>
        </p:nvSpPr>
        <p:spPr/>
        <p:txBody>
          <a:bodyPr/>
          <a:lstStyle/>
          <a:p>
            <a:fld id="{3C4F54F3-C349-4609-AFEE-01462D5C7942}" type="slidenum">
              <a:rPr lang="en-GB" smtClean="0"/>
              <a:pPr/>
              <a:t>17</a:t>
            </a:fld>
            <a:endParaRPr lang="en-GB" dirty="0"/>
          </a:p>
        </p:txBody>
      </p:sp>
      <p:sp>
        <p:nvSpPr>
          <p:cNvPr id="9" name="Text Placeholder 8">
            <a:extLst>
              <a:ext uri="{FF2B5EF4-FFF2-40B4-BE49-F238E27FC236}">
                <a16:creationId xmlns:a16="http://schemas.microsoft.com/office/drawing/2014/main" id="{BB888769-1BC7-41BD-9CCA-A47777445619}"/>
              </a:ext>
            </a:extLst>
          </p:cNvPr>
          <p:cNvSpPr>
            <a:spLocks noGrp="1"/>
          </p:cNvSpPr>
          <p:nvPr>
            <p:ph type="body" sz="quarter" idx="13"/>
          </p:nvPr>
        </p:nvSpPr>
        <p:spPr/>
        <p:txBody>
          <a:bodyPr/>
          <a:lstStyle/>
          <a:p>
            <a:pPr>
              <a:spcBef>
                <a:spcPts val="200"/>
              </a:spcBef>
            </a:pPr>
            <a:r>
              <a:rPr lang="en-US" dirty="0"/>
              <a:t>Notes: FASENRA is indicated as an add-on maintenance treatment in adult patients with severe eosinophilic asthma inadequately controlled despite high-dose inhaled corticosteroids plus long-acting beta-agonists.</a:t>
            </a:r>
            <a:r>
              <a:rPr lang="en-US" baseline="30000" dirty="0"/>
              <a:t>2</a:t>
            </a:r>
            <a:br>
              <a:rPr lang="en-US" dirty="0"/>
            </a:br>
            <a:r>
              <a:rPr lang="en-US" dirty="0"/>
              <a:t>Values within the bars represent difference in rate ratio vs. placebo. Data are from the pooled ITT population (aged </a:t>
            </a:r>
            <a:r>
              <a:rPr lang="en-US" dirty="0">
                <a:sym typeface="Symbol"/>
              </a:rPr>
              <a:t>12-75</a:t>
            </a:r>
            <a:r>
              <a:rPr lang="en-US" dirty="0"/>
              <a:t> years) receiving high-dose ICS/LABA from SIROCCO and CALIMA.</a:t>
            </a:r>
            <a:r>
              <a:rPr lang="en-US" baseline="30000" dirty="0"/>
              <a:t>1</a:t>
            </a:r>
            <a:r>
              <a:rPr lang="en-GB" baseline="30000" dirty="0"/>
              <a:t> </a:t>
            </a:r>
            <a:r>
              <a:rPr lang="en-US" dirty="0"/>
              <a:t>ITT = intention-to-treat. </a:t>
            </a:r>
            <a:r>
              <a:rPr lang="en-GB" dirty="0"/>
              <a:t>AER = annual exacerbation rate.</a:t>
            </a:r>
            <a:r>
              <a:rPr lang="en-GB" baseline="30000" dirty="0"/>
              <a:t>1</a:t>
            </a:r>
            <a:endParaRPr lang="en-US" dirty="0"/>
          </a:p>
          <a:p>
            <a:pPr>
              <a:spcBef>
                <a:spcPts val="200"/>
              </a:spcBef>
            </a:pPr>
            <a:r>
              <a:rPr lang="en-US" dirty="0"/>
              <a:t>1. FitzGerald JM et al. </a:t>
            </a:r>
            <a:r>
              <a:rPr lang="en-US" i="1" dirty="0"/>
              <a:t>Lancet </a:t>
            </a:r>
            <a:r>
              <a:rPr lang="en-US" i="1" dirty="0" err="1"/>
              <a:t>Respir</a:t>
            </a:r>
            <a:r>
              <a:rPr lang="en-US" i="1" dirty="0"/>
              <a:t> Med</a:t>
            </a:r>
            <a:r>
              <a:rPr lang="en-US" dirty="0"/>
              <a:t>. 2018;6:51-64; 2. FASENRA Summary of Product Characteristics.</a:t>
            </a:r>
          </a:p>
        </p:txBody>
      </p:sp>
      <p:sp>
        <p:nvSpPr>
          <p:cNvPr id="33" name="Rectangle 32">
            <a:extLst>
              <a:ext uri="{FF2B5EF4-FFF2-40B4-BE49-F238E27FC236}">
                <a16:creationId xmlns:a16="http://schemas.microsoft.com/office/drawing/2014/main" id="{78125C68-CA28-41A0-BFBA-1751DC8E2BE0}"/>
              </a:ext>
            </a:extLst>
          </p:cNvPr>
          <p:cNvSpPr/>
          <p:nvPr/>
        </p:nvSpPr>
        <p:spPr>
          <a:xfrm>
            <a:off x="2434602" y="2027853"/>
            <a:ext cx="7207941" cy="3088212"/>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3" name="Chart 52"/>
          <p:cNvGraphicFramePr/>
          <p:nvPr>
            <p:extLst>
              <p:ext uri="{D42A27DB-BD31-4B8C-83A1-F6EECF244321}">
                <p14:modId xmlns:p14="http://schemas.microsoft.com/office/powerpoint/2010/main" val="1737065068"/>
              </p:ext>
            </p:extLst>
          </p:nvPr>
        </p:nvGraphicFramePr>
        <p:xfrm>
          <a:off x="2011059" y="1877305"/>
          <a:ext cx="7631484" cy="3338513"/>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C98B33BB-C316-4782-8F3C-FA3236A12928}"/>
              </a:ext>
            </a:extLst>
          </p:cNvPr>
          <p:cNvSpPr txBox="1"/>
          <p:nvPr/>
        </p:nvSpPr>
        <p:spPr>
          <a:xfrm>
            <a:off x="1765189" y="1304939"/>
            <a:ext cx="7983109" cy="646331"/>
          </a:xfrm>
          <a:prstGeom prst="rect">
            <a:avLst/>
          </a:prstGeom>
          <a:noFill/>
        </p:spPr>
        <p:txBody>
          <a:bodyPr wrap="square" rtlCol="0">
            <a:spAutoFit/>
          </a:bodyPr>
          <a:lstStyle/>
          <a:p>
            <a:pPr algn="ctr"/>
            <a:r>
              <a:rPr lang="en-US" b="1" dirty="0">
                <a:solidFill>
                  <a:schemeClr val="accent2"/>
                </a:solidFill>
              </a:rPr>
              <a:t>Pooled SIROCCO/CALIMA: Benralizumab AER Reduction vs. Placebo by Cumulative Blood EOS</a:t>
            </a:r>
            <a:r>
              <a:rPr lang="en-US" b="1" baseline="30000" dirty="0">
                <a:solidFill>
                  <a:schemeClr val="accent2"/>
                </a:solidFill>
              </a:rPr>
              <a:t>1</a:t>
            </a:r>
            <a:r>
              <a:rPr lang="en-US" b="1" dirty="0">
                <a:solidFill>
                  <a:schemeClr val="accent2"/>
                </a:solidFill>
              </a:rPr>
              <a:t> </a:t>
            </a:r>
          </a:p>
        </p:txBody>
      </p:sp>
      <p:cxnSp>
        <p:nvCxnSpPr>
          <p:cNvPr id="38" name="Straight Connector 37">
            <a:extLst>
              <a:ext uri="{FF2B5EF4-FFF2-40B4-BE49-F238E27FC236}">
                <a16:creationId xmlns:a16="http://schemas.microsoft.com/office/drawing/2014/main" id="{46C07A59-10FD-4886-8E76-6C7212B8450C}"/>
              </a:ext>
            </a:extLst>
          </p:cNvPr>
          <p:cNvCxnSpPr>
            <a:cxnSpLocks/>
          </p:cNvCxnSpPr>
          <p:nvPr/>
        </p:nvCxnSpPr>
        <p:spPr>
          <a:xfrm flipH="1">
            <a:off x="2428815" y="5116065"/>
            <a:ext cx="72079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DBA9235-7C61-42F2-8840-29EAFC2FF67E}"/>
              </a:ext>
            </a:extLst>
          </p:cNvPr>
          <p:cNvSpPr txBox="1"/>
          <p:nvPr/>
        </p:nvSpPr>
        <p:spPr>
          <a:xfrm rot="16200000">
            <a:off x="204634" y="3362890"/>
            <a:ext cx="3108960" cy="307777"/>
          </a:xfrm>
          <a:prstGeom prst="rect">
            <a:avLst/>
          </a:prstGeom>
          <a:noFill/>
        </p:spPr>
        <p:txBody>
          <a:bodyPr wrap="square" rtlCol="0">
            <a:spAutoFit/>
          </a:bodyPr>
          <a:lstStyle/>
          <a:p>
            <a:pPr algn="ctr" defTabSz="668192">
              <a:tabLst>
                <a:tab pos="860425" algn="l"/>
              </a:tabLst>
            </a:pPr>
            <a:r>
              <a:rPr lang="en-US" sz="1400" b="1" dirty="0">
                <a:solidFill>
                  <a:srgbClr val="000000"/>
                </a:solidFill>
              </a:rPr>
              <a:t>AER Ratio vs. Placebo </a:t>
            </a:r>
          </a:p>
        </p:txBody>
      </p:sp>
      <p:grpSp>
        <p:nvGrpSpPr>
          <p:cNvPr id="2" name="Group 1">
            <a:extLst>
              <a:ext uri="{FF2B5EF4-FFF2-40B4-BE49-F238E27FC236}">
                <a16:creationId xmlns:a16="http://schemas.microsoft.com/office/drawing/2014/main" id="{AE6A1046-DB3D-4978-BA4D-728BACE07421}"/>
              </a:ext>
            </a:extLst>
          </p:cNvPr>
          <p:cNvGrpSpPr/>
          <p:nvPr/>
        </p:nvGrpSpPr>
        <p:grpSpPr>
          <a:xfrm>
            <a:off x="2866556" y="5116198"/>
            <a:ext cx="6306384" cy="453192"/>
            <a:chOff x="2866556" y="5382898"/>
            <a:chExt cx="6306384" cy="453192"/>
          </a:xfrm>
        </p:grpSpPr>
        <p:sp>
          <p:nvSpPr>
            <p:cNvPr id="57" name="TextBox 56"/>
            <p:cNvSpPr txBox="1"/>
            <p:nvPr/>
          </p:nvSpPr>
          <p:spPr>
            <a:xfrm>
              <a:off x="5131601" y="5528313"/>
              <a:ext cx="1704483" cy="307777"/>
            </a:xfrm>
            <a:prstGeom prst="rect">
              <a:avLst/>
            </a:prstGeom>
            <a:noFill/>
          </p:spPr>
          <p:txBody>
            <a:bodyPr wrap="square" rtlCol="0">
              <a:spAutoFit/>
            </a:bodyPr>
            <a:lstStyle/>
            <a:p>
              <a:pPr algn="ctr"/>
              <a:r>
                <a:rPr lang="en-US" sz="1400" b="1" dirty="0"/>
                <a:t>cells/µL</a:t>
              </a:r>
            </a:p>
          </p:txBody>
        </p:sp>
        <p:sp>
          <p:nvSpPr>
            <p:cNvPr id="56" name="TextBox 55">
              <a:extLst>
                <a:ext uri="{FF2B5EF4-FFF2-40B4-BE49-F238E27FC236}">
                  <a16:creationId xmlns:a16="http://schemas.microsoft.com/office/drawing/2014/main" id="{DBD6CE28-EA05-4538-9816-013FE00696A6}"/>
                </a:ext>
              </a:extLst>
            </p:cNvPr>
            <p:cNvSpPr txBox="1"/>
            <p:nvPr/>
          </p:nvSpPr>
          <p:spPr>
            <a:xfrm>
              <a:off x="2866556" y="5382898"/>
              <a:ext cx="882425" cy="307777"/>
            </a:xfrm>
            <a:prstGeom prst="rect">
              <a:avLst/>
            </a:prstGeom>
            <a:noFill/>
          </p:spPr>
          <p:txBody>
            <a:bodyPr wrap="square" rtlCol="0">
              <a:spAutoFit/>
            </a:bodyPr>
            <a:lstStyle/>
            <a:p>
              <a:pPr algn="ctr"/>
              <a:r>
                <a:rPr lang="en-US" sz="1400" b="1" dirty="0">
                  <a:solidFill>
                    <a:srgbClr val="000000"/>
                  </a:solidFill>
                </a:rPr>
                <a:t>EOS ≥0</a:t>
              </a:r>
            </a:p>
          </p:txBody>
        </p:sp>
        <p:sp>
          <p:nvSpPr>
            <p:cNvPr id="60" name="TextBox 59">
              <a:extLst>
                <a:ext uri="{FF2B5EF4-FFF2-40B4-BE49-F238E27FC236}">
                  <a16:creationId xmlns:a16="http://schemas.microsoft.com/office/drawing/2014/main" id="{C96B0101-974F-43FF-BCB5-88B25D2B57BE}"/>
                </a:ext>
              </a:extLst>
            </p:cNvPr>
            <p:cNvSpPr txBox="1"/>
            <p:nvPr/>
          </p:nvSpPr>
          <p:spPr>
            <a:xfrm>
              <a:off x="4577298" y="5382898"/>
              <a:ext cx="1000476" cy="307777"/>
            </a:xfrm>
            <a:prstGeom prst="rect">
              <a:avLst/>
            </a:prstGeom>
            <a:noFill/>
          </p:spPr>
          <p:txBody>
            <a:bodyPr wrap="square" rtlCol="0">
              <a:spAutoFit/>
            </a:bodyPr>
            <a:lstStyle/>
            <a:p>
              <a:pPr algn="ctr"/>
              <a:r>
                <a:rPr lang="en-US" sz="1400" b="1" dirty="0">
                  <a:solidFill>
                    <a:srgbClr val="000000"/>
                  </a:solidFill>
                </a:rPr>
                <a:t>EOS ≥150</a:t>
              </a:r>
            </a:p>
          </p:txBody>
        </p:sp>
        <p:sp>
          <p:nvSpPr>
            <p:cNvPr id="64" name="TextBox 63">
              <a:extLst>
                <a:ext uri="{FF2B5EF4-FFF2-40B4-BE49-F238E27FC236}">
                  <a16:creationId xmlns:a16="http://schemas.microsoft.com/office/drawing/2014/main" id="{F3EE1EEB-45F7-475D-8574-E9F60788CF79}"/>
                </a:ext>
              </a:extLst>
            </p:cNvPr>
            <p:cNvSpPr txBox="1"/>
            <p:nvPr/>
          </p:nvSpPr>
          <p:spPr>
            <a:xfrm>
              <a:off x="6368523" y="5382898"/>
              <a:ext cx="1027700" cy="307777"/>
            </a:xfrm>
            <a:prstGeom prst="rect">
              <a:avLst/>
            </a:prstGeom>
            <a:noFill/>
          </p:spPr>
          <p:txBody>
            <a:bodyPr wrap="square" rtlCol="0">
              <a:spAutoFit/>
            </a:bodyPr>
            <a:lstStyle/>
            <a:p>
              <a:pPr algn="ctr"/>
              <a:r>
                <a:rPr lang="en-US" sz="1400" b="1" dirty="0">
                  <a:solidFill>
                    <a:srgbClr val="000000"/>
                  </a:solidFill>
                </a:rPr>
                <a:t>EOS ≥300</a:t>
              </a:r>
            </a:p>
          </p:txBody>
        </p:sp>
        <p:sp>
          <p:nvSpPr>
            <p:cNvPr id="67" name="TextBox 66">
              <a:extLst>
                <a:ext uri="{FF2B5EF4-FFF2-40B4-BE49-F238E27FC236}">
                  <a16:creationId xmlns:a16="http://schemas.microsoft.com/office/drawing/2014/main" id="{79BEE3E6-02C5-4E91-93A9-D8004D246359}"/>
                </a:ext>
              </a:extLst>
            </p:cNvPr>
            <p:cNvSpPr txBox="1"/>
            <p:nvPr/>
          </p:nvSpPr>
          <p:spPr>
            <a:xfrm>
              <a:off x="8094393" y="5382898"/>
              <a:ext cx="1078547" cy="307777"/>
            </a:xfrm>
            <a:prstGeom prst="rect">
              <a:avLst/>
            </a:prstGeom>
            <a:noFill/>
          </p:spPr>
          <p:txBody>
            <a:bodyPr wrap="square" rtlCol="0">
              <a:spAutoFit/>
            </a:bodyPr>
            <a:lstStyle/>
            <a:p>
              <a:pPr algn="ctr"/>
              <a:r>
                <a:rPr lang="en-US" sz="1400" b="1" dirty="0">
                  <a:solidFill>
                    <a:srgbClr val="000000"/>
                  </a:solidFill>
                </a:rPr>
                <a:t>EOS ≥450</a:t>
              </a:r>
            </a:p>
          </p:txBody>
        </p:sp>
      </p:grpSp>
      <p:sp>
        <p:nvSpPr>
          <p:cNvPr id="46" name="Round Same Side Corner Rectangle 11">
            <a:extLst>
              <a:ext uri="{FF2B5EF4-FFF2-40B4-BE49-F238E27FC236}">
                <a16:creationId xmlns:a16="http://schemas.microsoft.com/office/drawing/2014/main" id="{F5B77B39-6B1E-4DEB-B982-C0403BD671A4}"/>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7" name="Rectangle 46">
            <a:extLst>
              <a:ext uri="{FF2B5EF4-FFF2-40B4-BE49-F238E27FC236}">
                <a16:creationId xmlns:a16="http://schemas.microsoft.com/office/drawing/2014/main" id="{62EAB53F-12B2-4B2F-BAED-916E38229E42}"/>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48" name="Group 47">
            <a:extLst>
              <a:ext uri="{FF2B5EF4-FFF2-40B4-BE49-F238E27FC236}">
                <a16:creationId xmlns:a16="http://schemas.microsoft.com/office/drawing/2014/main" id="{B748621A-7D71-4798-B057-3BF4469BEAD4}"/>
              </a:ext>
            </a:extLst>
          </p:cNvPr>
          <p:cNvGrpSpPr/>
          <p:nvPr/>
        </p:nvGrpSpPr>
        <p:grpSpPr>
          <a:xfrm>
            <a:off x="10894774" y="591838"/>
            <a:ext cx="1024128" cy="338328"/>
            <a:chOff x="11002265" y="785530"/>
            <a:chExt cx="1024128" cy="338328"/>
          </a:xfrm>
        </p:grpSpPr>
        <p:sp>
          <p:nvSpPr>
            <p:cNvPr id="51" name="Freeform 53">
              <a:hlinkClick r:id="rId4" action="ppaction://hlinksldjump"/>
              <a:extLst>
                <a:ext uri="{FF2B5EF4-FFF2-40B4-BE49-F238E27FC236}">
                  <a16:creationId xmlns:a16="http://schemas.microsoft.com/office/drawing/2014/main" id="{BEED3C36-FD79-4E22-9476-E5BFBA788B97}"/>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AER</a:t>
              </a:r>
            </a:p>
          </p:txBody>
        </p:sp>
        <p:pic>
          <p:nvPicPr>
            <p:cNvPr id="52" name="Picture 51">
              <a:hlinkClick r:id="rId4" action="ppaction://hlinksldjump"/>
              <a:extLst>
                <a:ext uri="{FF2B5EF4-FFF2-40B4-BE49-F238E27FC236}">
                  <a16:creationId xmlns:a16="http://schemas.microsoft.com/office/drawing/2014/main" id="{D1EF4533-9390-4051-BAA6-44D9FE58C1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4" name="Group 3">
            <a:extLst>
              <a:ext uri="{FF2B5EF4-FFF2-40B4-BE49-F238E27FC236}">
                <a16:creationId xmlns:a16="http://schemas.microsoft.com/office/drawing/2014/main" id="{0B32F97C-E039-46B5-8C97-152E01F8578F}"/>
              </a:ext>
            </a:extLst>
          </p:cNvPr>
          <p:cNvGrpSpPr/>
          <p:nvPr/>
        </p:nvGrpSpPr>
        <p:grpSpPr>
          <a:xfrm>
            <a:off x="1558793" y="5465609"/>
            <a:ext cx="7490488" cy="430799"/>
            <a:chOff x="1577481" y="5306834"/>
            <a:chExt cx="7490488" cy="600164"/>
          </a:xfrm>
        </p:grpSpPr>
        <p:sp>
          <p:nvSpPr>
            <p:cNvPr id="58" name="TextBox 57">
              <a:extLst>
                <a:ext uri="{FF2B5EF4-FFF2-40B4-BE49-F238E27FC236}">
                  <a16:creationId xmlns:a16="http://schemas.microsoft.com/office/drawing/2014/main" id="{65403042-D8AE-4EB3-88B9-E4B454F46644}"/>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62" name="TextBox 61">
              <a:extLst>
                <a:ext uri="{FF2B5EF4-FFF2-40B4-BE49-F238E27FC236}">
                  <a16:creationId xmlns:a16="http://schemas.microsoft.com/office/drawing/2014/main" id="{AF8B253A-F748-451E-9F89-6DE229F0C655}"/>
                </a:ext>
              </a:extLst>
            </p:cNvPr>
            <p:cNvSpPr txBox="1"/>
            <p:nvPr/>
          </p:nvSpPr>
          <p:spPr>
            <a:xfrm>
              <a:off x="4747703" y="5306834"/>
              <a:ext cx="764895" cy="430887"/>
            </a:xfrm>
            <a:prstGeom prst="rect">
              <a:avLst/>
            </a:prstGeom>
            <a:noFill/>
          </p:spPr>
          <p:txBody>
            <a:bodyPr wrap="square" rtlCol="0">
              <a:spAutoFit/>
            </a:bodyPr>
            <a:lstStyle/>
            <a:p>
              <a:pPr algn="ctr"/>
              <a:r>
                <a:rPr lang="en-US" sz="1100" dirty="0"/>
                <a:t>648</a:t>
              </a:r>
            </a:p>
            <a:p>
              <a:pPr algn="ctr"/>
              <a:r>
                <a:rPr lang="en-US" sz="1100" dirty="0"/>
                <a:t>646</a:t>
              </a:r>
            </a:p>
          </p:txBody>
        </p:sp>
        <p:sp>
          <p:nvSpPr>
            <p:cNvPr id="70" name="TextBox 69">
              <a:extLst>
                <a:ext uri="{FF2B5EF4-FFF2-40B4-BE49-F238E27FC236}">
                  <a16:creationId xmlns:a16="http://schemas.microsoft.com/office/drawing/2014/main" id="{98A65D49-368B-4C04-A030-4BBF8BD48872}"/>
                </a:ext>
              </a:extLst>
            </p:cNvPr>
            <p:cNvSpPr txBox="1"/>
            <p:nvPr/>
          </p:nvSpPr>
          <p:spPr>
            <a:xfrm>
              <a:off x="3031712" y="5306834"/>
              <a:ext cx="764895" cy="430887"/>
            </a:xfrm>
            <a:prstGeom prst="rect">
              <a:avLst/>
            </a:prstGeom>
            <a:noFill/>
          </p:spPr>
          <p:txBody>
            <a:bodyPr wrap="square" rtlCol="0">
              <a:spAutoFit/>
            </a:bodyPr>
            <a:lstStyle/>
            <a:p>
              <a:pPr algn="ctr"/>
              <a:r>
                <a:rPr lang="en-US" sz="1100" dirty="0"/>
                <a:t>770</a:t>
              </a:r>
            </a:p>
            <a:p>
              <a:pPr algn="ctr"/>
              <a:r>
                <a:rPr lang="en-US" sz="1100" dirty="0"/>
                <a:t>751</a:t>
              </a:r>
            </a:p>
          </p:txBody>
        </p:sp>
        <p:sp>
          <p:nvSpPr>
            <p:cNvPr id="71" name="TextBox 70">
              <a:extLst>
                <a:ext uri="{FF2B5EF4-FFF2-40B4-BE49-F238E27FC236}">
                  <a16:creationId xmlns:a16="http://schemas.microsoft.com/office/drawing/2014/main" id="{58C71AA6-8D6A-4011-A969-D2A3C887104B}"/>
                </a:ext>
              </a:extLst>
            </p:cNvPr>
            <p:cNvSpPr txBox="1"/>
            <p:nvPr/>
          </p:nvSpPr>
          <p:spPr>
            <a:xfrm>
              <a:off x="6501261" y="5306834"/>
              <a:ext cx="764895" cy="430887"/>
            </a:xfrm>
            <a:prstGeom prst="rect">
              <a:avLst/>
            </a:prstGeom>
            <a:noFill/>
          </p:spPr>
          <p:txBody>
            <a:bodyPr wrap="square" rtlCol="0">
              <a:spAutoFit/>
            </a:bodyPr>
            <a:lstStyle/>
            <a:p>
              <a:pPr algn="ctr"/>
              <a:r>
                <a:rPr lang="en-US" sz="1100" dirty="0"/>
                <a:t>511</a:t>
              </a:r>
            </a:p>
            <a:p>
              <a:pPr algn="ctr"/>
              <a:r>
                <a:rPr lang="en-US" sz="1100" dirty="0"/>
                <a:t>499</a:t>
              </a:r>
            </a:p>
          </p:txBody>
        </p:sp>
        <p:sp>
          <p:nvSpPr>
            <p:cNvPr id="72" name="TextBox 71">
              <a:extLst>
                <a:ext uri="{FF2B5EF4-FFF2-40B4-BE49-F238E27FC236}">
                  <a16:creationId xmlns:a16="http://schemas.microsoft.com/office/drawing/2014/main" id="{3F86FF94-B4A9-4692-8360-B56FEF67C455}"/>
                </a:ext>
              </a:extLst>
            </p:cNvPr>
            <p:cNvSpPr txBox="1"/>
            <p:nvPr/>
          </p:nvSpPr>
          <p:spPr>
            <a:xfrm>
              <a:off x="8303074" y="5306834"/>
              <a:ext cx="764895" cy="430887"/>
            </a:xfrm>
            <a:prstGeom prst="rect">
              <a:avLst/>
            </a:prstGeom>
            <a:noFill/>
          </p:spPr>
          <p:txBody>
            <a:bodyPr wrap="square" rtlCol="0">
              <a:spAutoFit/>
            </a:bodyPr>
            <a:lstStyle/>
            <a:p>
              <a:pPr algn="ctr"/>
              <a:r>
                <a:rPr lang="en-US" sz="1100" dirty="0"/>
                <a:t>306</a:t>
              </a:r>
            </a:p>
            <a:p>
              <a:pPr algn="ctr"/>
              <a:r>
                <a:rPr lang="en-US" sz="1100" dirty="0"/>
                <a:t>298</a:t>
              </a:r>
            </a:p>
          </p:txBody>
        </p:sp>
      </p:grpSp>
    </p:spTree>
    <p:extLst>
      <p:ext uri="{BB962C8B-B14F-4D97-AF65-F5344CB8AC3E}">
        <p14:creationId xmlns:p14="http://schemas.microsoft.com/office/powerpoint/2010/main" val="227326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636"/>
            <a:ext cx="11277600" cy="800099"/>
          </a:xfrm>
        </p:spPr>
        <p:txBody>
          <a:bodyPr/>
          <a:lstStyle/>
          <a:p>
            <a:r>
              <a:rPr lang="en-US" dirty="0"/>
              <a:t>Greater Improvements in Exacerbation Reduction </a:t>
            </a:r>
            <a:r>
              <a:rPr lang="en-GB" dirty="0"/>
              <a:t>With Benralizumab  </a:t>
            </a:r>
            <a:br>
              <a:rPr lang="en-GB" dirty="0"/>
            </a:br>
            <a:r>
              <a:rPr lang="en-GB" dirty="0"/>
              <a:t>vs. Placebo in Increasing Number of Historical Asthma Exacerbations </a:t>
            </a:r>
            <a:endParaRPr lang="en-US" dirty="0"/>
          </a:p>
        </p:txBody>
      </p:sp>
      <p:sp>
        <p:nvSpPr>
          <p:cNvPr id="3" name="Slide Number Placeholder 2"/>
          <p:cNvSpPr>
            <a:spLocks noGrp="1"/>
          </p:cNvSpPr>
          <p:nvPr>
            <p:ph type="sldNum" sz="quarter" idx="12"/>
          </p:nvPr>
        </p:nvSpPr>
        <p:spPr/>
        <p:txBody>
          <a:bodyPr/>
          <a:lstStyle/>
          <a:p>
            <a:fld id="{CC7432E5-F8E0-41AE-9A6B-AD730338B005}" type="slidenum">
              <a:rPr lang="en-US" smtClean="0"/>
              <a:t>18</a:t>
            </a:fld>
            <a:endParaRPr lang="en-US" dirty="0"/>
          </a:p>
        </p:txBody>
      </p:sp>
      <p:sp>
        <p:nvSpPr>
          <p:cNvPr id="10" name="Text Placeholder 9">
            <a:extLst>
              <a:ext uri="{FF2B5EF4-FFF2-40B4-BE49-F238E27FC236}">
                <a16:creationId xmlns:a16="http://schemas.microsoft.com/office/drawing/2014/main" id="{EB56CFF4-36DD-4C34-A159-A117FE8896AE}"/>
              </a:ext>
            </a:extLst>
          </p:cNvPr>
          <p:cNvSpPr>
            <a:spLocks noGrp="1"/>
          </p:cNvSpPr>
          <p:nvPr>
            <p:ph type="body" sz="quarter" idx="13"/>
          </p:nvPr>
        </p:nvSpPr>
        <p:spPr/>
        <p:txBody>
          <a:bodyPr/>
          <a:lstStyle/>
          <a:p>
            <a:pPr>
              <a:spcBef>
                <a:spcPts val="200"/>
              </a:spcBef>
            </a:pPr>
            <a:r>
              <a:rPr lang="en-US" dirty="0"/>
              <a:t>Fasenra is indicated as an add-on maintenance treatment in adult patients with severe eosinophilic asthma inadequately controlled despite high-dose inhaled corticosteroids plus long-acting beta-agonists.</a:t>
            </a:r>
            <a:r>
              <a:rPr lang="en-US" baseline="30000" dirty="0"/>
              <a:t>2</a:t>
            </a:r>
            <a:r>
              <a:rPr lang="en-US" dirty="0"/>
              <a:t>  </a:t>
            </a:r>
            <a:r>
              <a:rPr lang="en-US" baseline="30000" dirty="0"/>
              <a:t>a</a:t>
            </a:r>
            <a:r>
              <a:rPr lang="en-US" dirty="0"/>
              <a:t>p&lt; 0.0001 relative to placebo (nominal). Results are descriptive. </a:t>
            </a:r>
          </a:p>
          <a:p>
            <a:pPr>
              <a:spcBef>
                <a:spcPts val="200"/>
              </a:spcBef>
            </a:pPr>
            <a:r>
              <a:rPr lang="en-GB" dirty="0"/>
              <a:t>AER = annual exacerbation rate; ARR = absolute rate reduction. </a:t>
            </a:r>
          </a:p>
          <a:p>
            <a:pPr>
              <a:spcBef>
                <a:spcPts val="200"/>
              </a:spcBef>
            </a:pPr>
            <a:r>
              <a:rPr lang="en-US" dirty="0"/>
              <a:t>1. FitzGerald JM et al. </a:t>
            </a:r>
            <a:r>
              <a:rPr lang="en-US" i="1" dirty="0"/>
              <a:t>Lancet </a:t>
            </a:r>
            <a:r>
              <a:rPr lang="en-US" i="1" dirty="0" err="1"/>
              <a:t>Respir</a:t>
            </a:r>
            <a:r>
              <a:rPr lang="en-US" i="1" dirty="0"/>
              <a:t> Med</a:t>
            </a:r>
            <a:r>
              <a:rPr lang="en-US" dirty="0"/>
              <a:t>. 2018;6:51-64; 2. FASENRA Summary of Product Characteristics.</a:t>
            </a:r>
          </a:p>
        </p:txBody>
      </p:sp>
      <p:sp>
        <p:nvSpPr>
          <p:cNvPr id="19" name="Rectangle: Rounded Corners 20">
            <a:extLst>
              <a:ext uri="{FF2B5EF4-FFF2-40B4-BE49-F238E27FC236}">
                <a16:creationId xmlns:a16="http://schemas.microsoft.com/office/drawing/2014/main" id="{C2384DC7-E5A5-447D-871A-E2903A1B0537}"/>
              </a:ext>
            </a:extLst>
          </p:cNvPr>
          <p:cNvSpPr/>
          <p:nvPr/>
        </p:nvSpPr>
        <p:spPr>
          <a:xfrm>
            <a:off x="-2" y="5748814"/>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AER based on 2, ≥2, or ≥3 exacerbations over the previous 12 months in patients with baseline EOS counts of ≥300 cells/µL </a:t>
            </a:r>
          </a:p>
        </p:txBody>
      </p:sp>
      <p:sp>
        <p:nvSpPr>
          <p:cNvPr id="15" name="Round Same Side Corner Rectangle 11">
            <a:extLst>
              <a:ext uri="{FF2B5EF4-FFF2-40B4-BE49-F238E27FC236}">
                <a16:creationId xmlns:a16="http://schemas.microsoft.com/office/drawing/2014/main" id="{3DCD44C6-1508-40CE-8125-A9EF719AF63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6" name="Rectangle 15">
            <a:extLst>
              <a:ext uri="{FF2B5EF4-FFF2-40B4-BE49-F238E27FC236}">
                <a16:creationId xmlns:a16="http://schemas.microsoft.com/office/drawing/2014/main" id="{2DE3DBD5-7ED0-4FD1-813F-45B4150CABE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4" name="Group 23">
            <a:extLst>
              <a:ext uri="{FF2B5EF4-FFF2-40B4-BE49-F238E27FC236}">
                <a16:creationId xmlns:a16="http://schemas.microsoft.com/office/drawing/2014/main" id="{7437DD1E-266E-4A33-8652-741F3229E4D8}"/>
              </a:ext>
            </a:extLst>
          </p:cNvPr>
          <p:cNvGrpSpPr/>
          <p:nvPr/>
        </p:nvGrpSpPr>
        <p:grpSpPr>
          <a:xfrm>
            <a:off x="10894774" y="591838"/>
            <a:ext cx="1024128" cy="338328"/>
            <a:chOff x="11002265" y="785530"/>
            <a:chExt cx="1024128" cy="338328"/>
          </a:xfrm>
        </p:grpSpPr>
        <p:sp>
          <p:nvSpPr>
            <p:cNvPr id="25" name="Freeform 53">
              <a:hlinkClick r:id="rId3" action="ppaction://hlinksldjump"/>
              <a:extLst>
                <a:ext uri="{FF2B5EF4-FFF2-40B4-BE49-F238E27FC236}">
                  <a16:creationId xmlns:a16="http://schemas.microsoft.com/office/drawing/2014/main" id="{3483D0F9-44A1-4940-81B1-771BAEA59A8A}"/>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AER</a:t>
              </a:r>
            </a:p>
          </p:txBody>
        </p:sp>
        <p:pic>
          <p:nvPicPr>
            <p:cNvPr id="26" name="Picture 25">
              <a:hlinkClick r:id="rId3" action="ppaction://hlinksldjump"/>
              <a:extLst>
                <a:ext uri="{FF2B5EF4-FFF2-40B4-BE49-F238E27FC236}">
                  <a16:creationId xmlns:a16="http://schemas.microsoft.com/office/drawing/2014/main" id="{A897650D-FA4D-4780-9BB5-BD5B1D1DEC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27" name="Group 26">
            <a:extLst>
              <a:ext uri="{FF2B5EF4-FFF2-40B4-BE49-F238E27FC236}">
                <a16:creationId xmlns:a16="http://schemas.microsoft.com/office/drawing/2014/main" id="{1E234EED-BE57-4BE9-B58F-BF5FD4C174B8}"/>
              </a:ext>
            </a:extLst>
          </p:cNvPr>
          <p:cNvGrpSpPr/>
          <p:nvPr/>
        </p:nvGrpSpPr>
        <p:grpSpPr>
          <a:xfrm>
            <a:off x="2523590" y="5404327"/>
            <a:ext cx="6475691" cy="600164"/>
            <a:chOff x="1577481" y="5306834"/>
            <a:chExt cx="6475691" cy="600164"/>
          </a:xfrm>
        </p:grpSpPr>
        <p:sp>
          <p:nvSpPr>
            <p:cNvPr id="28" name="TextBox 27">
              <a:extLst>
                <a:ext uri="{FF2B5EF4-FFF2-40B4-BE49-F238E27FC236}">
                  <a16:creationId xmlns:a16="http://schemas.microsoft.com/office/drawing/2014/main" id="{C3075ADC-FC56-4065-BAB7-4B4AAB7F4DA5}"/>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29" name="TextBox 28">
              <a:extLst>
                <a:ext uri="{FF2B5EF4-FFF2-40B4-BE49-F238E27FC236}">
                  <a16:creationId xmlns:a16="http://schemas.microsoft.com/office/drawing/2014/main" id="{1E700100-F780-4D7A-A845-380FA65A5A85}"/>
                </a:ext>
              </a:extLst>
            </p:cNvPr>
            <p:cNvSpPr txBox="1"/>
            <p:nvPr/>
          </p:nvSpPr>
          <p:spPr>
            <a:xfrm>
              <a:off x="5179585" y="5306834"/>
              <a:ext cx="764895" cy="430887"/>
            </a:xfrm>
            <a:prstGeom prst="rect">
              <a:avLst/>
            </a:prstGeom>
            <a:noFill/>
          </p:spPr>
          <p:txBody>
            <a:bodyPr wrap="square" rtlCol="0">
              <a:spAutoFit/>
            </a:bodyPr>
            <a:lstStyle/>
            <a:p>
              <a:pPr algn="ctr"/>
              <a:r>
                <a:rPr lang="en-US" sz="1100" dirty="0"/>
                <a:t>511</a:t>
              </a:r>
            </a:p>
            <a:p>
              <a:pPr algn="ctr"/>
              <a:r>
                <a:rPr lang="en-US" sz="1100" dirty="0"/>
                <a:t>499</a:t>
              </a:r>
            </a:p>
          </p:txBody>
        </p:sp>
        <p:sp>
          <p:nvSpPr>
            <p:cNvPr id="30" name="TextBox 29">
              <a:extLst>
                <a:ext uri="{FF2B5EF4-FFF2-40B4-BE49-F238E27FC236}">
                  <a16:creationId xmlns:a16="http://schemas.microsoft.com/office/drawing/2014/main" id="{3CE7369F-3159-493E-9AFD-312DF2E71E74}"/>
                </a:ext>
              </a:extLst>
            </p:cNvPr>
            <p:cNvSpPr txBox="1"/>
            <p:nvPr/>
          </p:nvSpPr>
          <p:spPr>
            <a:xfrm>
              <a:off x="3031712" y="5306834"/>
              <a:ext cx="764895" cy="430887"/>
            </a:xfrm>
            <a:prstGeom prst="rect">
              <a:avLst/>
            </a:prstGeom>
            <a:noFill/>
          </p:spPr>
          <p:txBody>
            <a:bodyPr wrap="square" rtlCol="0">
              <a:spAutoFit/>
            </a:bodyPr>
            <a:lstStyle/>
            <a:p>
              <a:pPr algn="ctr"/>
              <a:r>
                <a:rPr lang="en-US" sz="1100" dirty="0"/>
                <a:t>300</a:t>
              </a:r>
            </a:p>
            <a:p>
              <a:pPr algn="ctr"/>
              <a:r>
                <a:rPr lang="en-US" sz="1100" dirty="0"/>
                <a:t>308</a:t>
              </a:r>
            </a:p>
          </p:txBody>
        </p:sp>
        <p:sp>
          <p:nvSpPr>
            <p:cNvPr id="31" name="TextBox 30">
              <a:extLst>
                <a:ext uri="{FF2B5EF4-FFF2-40B4-BE49-F238E27FC236}">
                  <a16:creationId xmlns:a16="http://schemas.microsoft.com/office/drawing/2014/main" id="{1B2DD901-C0E1-4FD9-8F06-8EA9C44D0692}"/>
                </a:ext>
              </a:extLst>
            </p:cNvPr>
            <p:cNvSpPr txBox="1"/>
            <p:nvPr/>
          </p:nvSpPr>
          <p:spPr>
            <a:xfrm>
              <a:off x="7288277" y="5306834"/>
              <a:ext cx="764895" cy="430887"/>
            </a:xfrm>
            <a:prstGeom prst="rect">
              <a:avLst/>
            </a:prstGeom>
            <a:noFill/>
          </p:spPr>
          <p:txBody>
            <a:bodyPr wrap="square" rtlCol="0">
              <a:spAutoFit/>
            </a:bodyPr>
            <a:lstStyle/>
            <a:p>
              <a:pPr algn="ctr"/>
              <a:r>
                <a:rPr lang="en-US" sz="1100" dirty="0"/>
                <a:t>215</a:t>
              </a:r>
            </a:p>
            <a:p>
              <a:pPr algn="ctr"/>
              <a:r>
                <a:rPr lang="en-US" sz="1100" dirty="0"/>
                <a:t>198</a:t>
              </a:r>
            </a:p>
          </p:txBody>
        </p:sp>
      </p:grpSp>
      <p:grpSp>
        <p:nvGrpSpPr>
          <p:cNvPr id="8" name="Group 7">
            <a:extLst>
              <a:ext uri="{FF2B5EF4-FFF2-40B4-BE49-F238E27FC236}">
                <a16:creationId xmlns:a16="http://schemas.microsoft.com/office/drawing/2014/main" id="{39018842-016A-4E72-A4AC-3D2A113BC658}"/>
              </a:ext>
            </a:extLst>
          </p:cNvPr>
          <p:cNvGrpSpPr/>
          <p:nvPr/>
        </p:nvGrpSpPr>
        <p:grpSpPr>
          <a:xfrm>
            <a:off x="2532572" y="1222443"/>
            <a:ext cx="7135838" cy="4251045"/>
            <a:chOff x="2532572" y="1222443"/>
            <a:chExt cx="7135838" cy="4251045"/>
          </a:xfrm>
        </p:grpSpPr>
        <p:grpSp>
          <p:nvGrpSpPr>
            <p:cNvPr id="5" name="Group 4">
              <a:extLst>
                <a:ext uri="{FF2B5EF4-FFF2-40B4-BE49-F238E27FC236}">
                  <a16:creationId xmlns:a16="http://schemas.microsoft.com/office/drawing/2014/main" id="{8EA4964B-C8F3-4BC8-B7CB-2500F34B9DB9}"/>
                </a:ext>
              </a:extLst>
            </p:cNvPr>
            <p:cNvGrpSpPr/>
            <p:nvPr/>
          </p:nvGrpSpPr>
          <p:grpSpPr>
            <a:xfrm>
              <a:off x="2532572" y="1222443"/>
              <a:ext cx="7135838" cy="4251045"/>
              <a:chOff x="1630936" y="1438343"/>
              <a:chExt cx="7135838" cy="4251045"/>
            </a:xfrm>
          </p:grpSpPr>
          <p:graphicFrame>
            <p:nvGraphicFramePr>
              <p:cNvPr id="34" name="Chart 33"/>
              <p:cNvGraphicFramePr/>
              <p:nvPr>
                <p:extLst>
                  <p:ext uri="{D42A27DB-BD31-4B8C-83A1-F6EECF244321}">
                    <p14:modId xmlns:p14="http://schemas.microsoft.com/office/powerpoint/2010/main" val="1053721535"/>
                  </p:ext>
                </p:extLst>
              </p:nvPr>
            </p:nvGraphicFramePr>
            <p:xfrm>
              <a:off x="1690888" y="1864995"/>
              <a:ext cx="7075886" cy="3573331"/>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p:cNvSpPr txBox="1"/>
              <p:nvPr/>
            </p:nvSpPr>
            <p:spPr>
              <a:xfrm>
                <a:off x="2415721" y="5381611"/>
                <a:ext cx="6351051" cy="307777"/>
              </a:xfrm>
              <a:prstGeom prst="rect">
                <a:avLst/>
              </a:prstGeom>
              <a:noFill/>
            </p:spPr>
            <p:txBody>
              <a:bodyPr wrap="square" rtlCol="0">
                <a:spAutoFit/>
              </a:bodyPr>
              <a:lstStyle/>
              <a:p>
                <a:pPr algn="ctr"/>
                <a:r>
                  <a:rPr lang="en-US" sz="1400" b="1" dirty="0"/>
                  <a:t>Number of prior exacerbations</a:t>
                </a:r>
              </a:p>
            </p:txBody>
          </p:sp>
          <p:sp>
            <p:nvSpPr>
              <p:cNvPr id="22" name="TextBox 21">
                <a:extLst>
                  <a:ext uri="{FF2B5EF4-FFF2-40B4-BE49-F238E27FC236}">
                    <a16:creationId xmlns:a16="http://schemas.microsoft.com/office/drawing/2014/main" id="{2E8E8604-2A6D-4372-87BB-4062EA079C69}"/>
                  </a:ext>
                </a:extLst>
              </p:cNvPr>
              <p:cNvSpPr txBox="1"/>
              <p:nvPr/>
            </p:nvSpPr>
            <p:spPr>
              <a:xfrm rot="16200000">
                <a:off x="193327" y="3460727"/>
                <a:ext cx="3182996" cy="307777"/>
              </a:xfrm>
              <a:prstGeom prst="rect">
                <a:avLst/>
              </a:prstGeom>
              <a:noFill/>
            </p:spPr>
            <p:txBody>
              <a:bodyPr wrap="square" rtlCol="0">
                <a:spAutoFit/>
              </a:bodyPr>
              <a:lstStyle/>
              <a:p>
                <a:pPr algn="ctr" defTabSz="668192">
                  <a:tabLst>
                    <a:tab pos="860425" algn="l"/>
                  </a:tabLst>
                </a:pPr>
                <a:r>
                  <a:rPr lang="en-US" sz="1400" b="1" dirty="0">
                    <a:solidFill>
                      <a:srgbClr val="000000"/>
                    </a:solidFill>
                  </a:rPr>
                  <a:t>AER Reduction vs. Placebo, % </a:t>
                </a:r>
              </a:p>
            </p:txBody>
          </p:sp>
          <p:sp>
            <p:nvSpPr>
              <p:cNvPr id="23" name="TextBox 22">
                <a:extLst>
                  <a:ext uri="{FF2B5EF4-FFF2-40B4-BE49-F238E27FC236}">
                    <a16:creationId xmlns:a16="http://schemas.microsoft.com/office/drawing/2014/main" id="{809659FC-900D-4448-8BEA-7F70052EA596}"/>
                  </a:ext>
                </a:extLst>
              </p:cNvPr>
              <p:cNvSpPr txBox="1"/>
              <p:nvPr/>
            </p:nvSpPr>
            <p:spPr>
              <a:xfrm>
                <a:off x="1914343" y="1438343"/>
                <a:ext cx="6852429" cy="584775"/>
              </a:xfrm>
              <a:prstGeom prst="rect">
                <a:avLst/>
              </a:prstGeom>
              <a:noFill/>
            </p:spPr>
            <p:txBody>
              <a:bodyPr wrap="square" rtlCol="0">
                <a:spAutoFit/>
              </a:bodyPr>
              <a:lstStyle/>
              <a:p>
                <a:pPr algn="ctr"/>
                <a:r>
                  <a:rPr lang="en-US" sz="1600" b="1" dirty="0">
                    <a:solidFill>
                      <a:schemeClr val="accent2"/>
                    </a:solidFill>
                  </a:rPr>
                  <a:t>Pooled SIROCCO/CALIMA: Benralizumab AER Reduction                vs. Placebo</a:t>
                </a:r>
                <a:r>
                  <a:rPr lang="en-US" sz="1600" b="1" baseline="30000" dirty="0">
                    <a:solidFill>
                      <a:schemeClr val="accent2"/>
                    </a:solidFill>
                  </a:rPr>
                  <a:t>1</a:t>
                </a:r>
              </a:p>
            </p:txBody>
          </p:sp>
        </p:grpSp>
        <p:sp>
          <p:nvSpPr>
            <p:cNvPr id="6" name="TextBox 5">
              <a:extLst>
                <a:ext uri="{FF2B5EF4-FFF2-40B4-BE49-F238E27FC236}">
                  <a16:creationId xmlns:a16="http://schemas.microsoft.com/office/drawing/2014/main" id="{7982F256-EEEB-4D90-8DF2-D766ADEC5B05}"/>
                </a:ext>
              </a:extLst>
            </p:cNvPr>
            <p:cNvSpPr txBox="1"/>
            <p:nvPr/>
          </p:nvSpPr>
          <p:spPr>
            <a:xfrm>
              <a:off x="7796891" y="1824562"/>
              <a:ext cx="1669729" cy="292388"/>
            </a:xfrm>
            <a:prstGeom prst="rect">
              <a:avLst/>
            </a:prstGeom>
            <a:noFill/>
          </p:spPr>
          <p:txBody>
            <a:bodyPr wrap="square" rtlCol="0">
              <a:spAutoFit/>
            </a:bodyPr>
            <a:lstStyle/>
            <a:p>
              <a:pPr algn="ctr"/>
              <a:r>
                <a:rPr lang="en-US" sz="1300" dirty="0"/>
                <a:t>ARR: -98</a:t>
              </a:r>
            </a:p>
          </p:txBody>
        </p:sp>
        <p:sp>
          <p:nvSpPr>
            <p:cNvPr id="33" name="TextBox 32">
              <a:extLst>
                <a:ext uri="{FF2B5EF4-FFF2-40B4-BE49-F238E27FC236}">
                  <a16:creationId xmlns:a16="http://schemas.microsoft.com/office/drawing/2014/main" id="{406A574C-C27E-468B-AA47-330820E1F385}"/>
                </a:ext>
              </a:extLst>
            </p:cNvPr>
            <p:cNvSpPr txBox="1"/>
            <p:nvPr/>
          </p:nvSpPr>
          <p:spPr>
            <a:xfrm>
              <a:off x="5680683" y="2442857"/>
              <a:ext cx="1669729" cy="292388"/>
            </a:xfrm>
            <a:prstGeom prst="rect">
              <a:avLst/>
            </a:prstGeom>
            <a:noFill/>
          </p:spPr>
          <p:txBody>
            <a:bodyPr wrap="square" rtlCol="0">
              <a:spAutoFit/>
            </a:bodyPr>
            <a:lstStyle/>
            <a:p>
              <a:pPr algn="ctr"/>
              <a:r>
                <a:rPr lang="en-US" sz="1300" dirty="0"/>
                <a:t>ARR: -49</a:t>
              </a:r>
            </a:p>
          </p:txBody>
        </p:sp>
        <p:sp>
          <p:nvSpPr>
            <p:cNvPr id="35" name="TextBox 34">
              <a:extLst>
                <a:ext uri="{FF2B5EF4-FFF2-40B4-BE49-F238E27FC236}">
                  <a16:creationId xmlns:a16="http://schemas.microsoft.com/office/drawing/2014/main" id="{D462B0B5-AC24-4236-96A7-AF1AD667194F}"/>
                </a:ext>
              </a:extLst>
            </p:cNvPr>
            <p:cNvSpPr txBox="1"/>
            <p:nvPr/>
          </p:nvSpPr>
          <p:spPr>
            <a:xfrm>
              <a:off x="3629011" y="3229520"/>
              <a:ext cx="1669729" cy="292388"/>
            </a:xfrm>
            <a:prstGeom prst="rect">
              <a:avLst/>
            </a:prstGeom>
            <a:noFill/>
          </p:spPr>
          <p:txBody>
            <a:bodyPr wrap="square" rtlCol="0">
              <a:spAutoFit/>
            </a:bodyPr>
            <a:lstStyle/>
            <a:p>
              <a:pPr algn="ctr"/>
              <a:r>
                <a:rPr lang="en-US" sz="1300" dirty="0"/>
                <a:t>ARR: -22</a:t>
              </a:r>
            </a:p>
          </p:txBody>
        </p:sp>
      </p:grpSp>
    </p:spTree>
    <p:extLst>
      <p:ext uri="{BB962C8B-B14F-4D97-AF65-F5344CB8AC3E}">
        <p14:creationId xmlns:p14="http://schemas.microsoft.com/office/powerpoint/2010/main" val="310208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AF7E29CB-CAE6-4BAE-99F0-6B423AB7673E}"/>
              </a:ext>
            </a:extLst>
          </p:cNvPr>
          <p:cNvSpPr>
            <a:spLocks noGrp="1"/>
          </p:cNvSpPr>
          <p:nvPr>
            <p:ph type="title"/>
          </p:nvPr>
        </p:nvSpPr>
        <p:spPr>
          <a:xfrm>
            <a:off x="288002" y="1877276"/>
            <a:ext cx="9097012" cy="1128683"/>
          </a:xfrm>
        </p:spPr>
        <p:txBody>
          <a:bodyPr bIns="0" anchor="t">
            <a:noAutofit/>
          </a:bodyPr>
          <a:lstStyle/>
          <a:p>
            <a:r>
              <a:rPr lang="en-US" sz="3600" dirty="0"/>
              <a:t>FASENRA (benralizumab 30 mg subcutaneous injection)</a:t>
            </a:r>
            <a:br>
              <a:rPr lang="en-US" sz="3600" dirty="0"/>
            </a:br>
            <a:endParaRPr lang="en-US" sz="3600" dirty="0"/>
          </a:p>
        </p:txBody>
      </p:sp>
      <p:sp>
        <p:nvSpPr>
          <p:cNvPr id="65" name="Text Placeholder 64">
            <a:extLst>
              <a:ext uri="{FF2B5EF4-FFF2-40B4-BE49-F238E27FC236}">
                <a16:creationId xmlns:a16="http://schemas.microsoft.com/office/drawing/2014/main" id="{BE60564A-491C-4ED1-9287-2C833D2F4C65}"/>
              </a:ext>
            </a:extLst>
          </p:cNvPr>
          <p:cNvSpPr>
            <a:spLocks noGrp="1"/>
          </p:cNvSpPr>
          <p:nvPr>
            <p:ph type="body" sz="quarter" idx="11"/>
          </p:nvPr>
        </p:nvSpPr>
        <p:spPr/>
        <p:txBody>
          <a:bodyPr/>
          <a:lstStyle/>
          <a:p>
            <a:pPr>
              <a:lnSpc>
                <a:spcPct val="100000"/>
              </a:lnSpc>
            </a:pPr>
            <a:r>
              <a:rPr lang="en-US" sz="3200" dirty="0">
                <a:solidFill>
                  <a:srgbClr val="FFB700"/>
                </a:solidFill>
              </a:rPr>
              <a:t>Place in Therapy and Pivotal Studies</a:t>
            </a:r>
            <a:endParaRPr lang="en-US" dirty="0"/>
          </a:p>
        </p:txBody>
      </p:sp>
      <p:sp>
        <p:nvSpPr>
          <p:cNvPr id="66" name="Text Placeholder 65">
            <a:extLst>
              <a:ext uri="{FF2B5EF4-FFF2-40B4-BE49-F238E27FC236}">
                <a16:creationId xmlns:a16="http://schemas.microsoft.com/office/drawing/2014/main" id="{21195D8B-6BE4-419D-B55E-0F15BBB65270}"/>
              </a:ext>
            </a:extLst>
          </p:cNvPr>
          <p:cNvSpPr>
            <a:spLocks noGrp="1"/>
          </p:cNvSpPr>
          <p:nvPr>
            <p:ph type="body" sz="quarter" idx="14"/>
          </p:nvPr>
        </p:nvSpPr>
        <p:spPr/>
        <p:txBody>
          <a:bodyPr/>
          <a:lstStyle/>
          <a:p>
            <a:r>
              <a:rPr lang="en-US" dirty="0"/>
              <a:t>ML-3034-ALL-0062</a:t>
            </a:r>
          </a:p>
        </p:txBody>
      </p:sp>
      <p:sp>
        <p:nvSpPr>
          <p:cNvPr id="67" name="Text Placeholder 66">
            <a:extLst>
              <a:ext uri="{FF2B5EF4-FFF2-40B4-BE49-F238E27FC236}">
                <a16:creationId xmlns:a16="http://schemas.microsoft.com/office/drawing/2014/main" id="{1F17DFAA-5A49-44A8-B34C-21202C13A7EE}"/>
              </a:ext>
            </a:extLst>
          </p:cNvPr>
          <p:cNvSpPr>
            <a:spLocks noGrp="1"/>
          </p:cNvSpPr>
          <p:nvPr>
            <p:ph type="body" sz="quarter" idx="16"/>
          </p:nvPr>
        </p:nvSpPr>
        <p:spPr/>
        <p:txBody>
          <a:bodyPr/>
          <a:lstStyle/>
          <a:p>
            <a:r>
              <a:rPr lang="en-US" dirty="0"/>
              <a:t>12/19</a:t>
            </a:r>
          </a:p>
        </p:txBody>
      </p:sp>
      <p:sp>
        <p:nvSpPr>
          <p:cNvPr id="68" name="Text Placeholder 67">
            <a:extLst>
              <a:ext uri="{FF2B5EF4-FFF2-40B4-BE49-F238E27FC236}">
                <a16:creationId xmlns:a16="http://schemas.microsoft.com/office/drawing/2014/main" id="{0649A84B-8B19-4AAB-BD9B-BAD176B49B40}"/>
              </a:ext>
            </a:extLst>
          </p:cNvPr>
          <p:cNvSpPr>
            <a:spLocks noGrp="1"/>
          </p:cNvSpPr>
          <p:nvPr>
            <p:ph type="body" sz="quarter" idx="17"/>
          </p:nvPr>
        </p:nvSpPr>
        <p:spPr/>
        <p:txBody>
          <a:bodyPr/>
          <a:lstStyle/>
          <a:p>
            <a:r>
              <a:rPr lang="en-US" dirty="0"/>
              <a:t>12/18</a:t>
            </a:r>
          </a:p>
        </p:txBody>
      </p:sp>
      <p:sp>
        <p:nvSpPr>
          <p:cNvPr id="2" name="Rectangle 1">
            <a:extLst>
              <a:ext uri="{FF2B5EF4-FFF2-40B4-BE49-F238E27FC236}">
                <a16:creationId xmlns:a16="http://schemas.microsoft.com/office/drawing/2014/main" id="{D0848AD6-5F82-4BC7-87AC-F9C88DB6338C}"/>
              </a:ext>
            </a:extLst>
          </p:cNvPr>
          <p:cNvSpPr/>
          <p:nvPr/>
        </p:nvSpPr>
        <p:spPr>
          <a:xfrm>
            <a:off x="288002" y="5322366"/>
            <a:ext cx="11322050" cy="461665"/>
          </a:xfrm>
          <a:prstGeom prst="rect">
            <a:avLst/>
          </a:prstGeom>
        </p:spPr>
        <p:txBody>
          <a:bodyPr wrap="square">
            <a:spAutoFit/>
          </a:bodyPr>
          <a:lstStyle/>
          <a:p>
            <a:r>
              <a:rPr lang="en-US" sz="1200" dirty="0">
                <a:solidFill>
                  <a:schemeClr val="bg1"/>
                </a:solidFill>
              </a:rPr>
              <a:t>FASENRA is indicated as an add-on maintenance treatment in adult patients with severe eosinophilic asthma inadequately controlled despite high-dose inhaled corticosteroids plus long-acting β-agonists.</a:t>
            </a:r>
          </a:p>
        </p:txBody>
      </p:sp>
      <p:sp>
        <p:nvSpPr>
          <p:cNvPr id="3" name="Rectangle 2">
            <a:extLst>
              <a:ext uri="{FF2B5EF4-FFF2-40B4-BE49-F238E27FC236}">
                <a16:creationId xmlns:a16="http://schemas.microsoft.com/office/drawing/2014/main" id="{60116FC4-D48E-4167-9C43-5A8313FB1BFA}"/>
              </a:ext>
            </a:extLst>
          </p:cNvPr>
          <p:cNvSpPr/>
          <p:nvPr/>
        </p:nvSpPr>
        <p:spPr>
          <a:xfrm>
            <a:off x="9174383" y="6381027"/>
            <a:ext cx="2904962" cy="246221"/>
          </a:xfrm>
          <a:prstGeom prst="rect">
            <a:avLst/>
          </a:prstGeom>
        </p:spPr>
        <p:txBody>
          <a:bodyPr wrap="none">
            <a:spAutoFit/>
          </a:bodyPr>
          <a:lstStyle/>
          <a:p>
            <a:r>
              <a:rPr lang="en-US" sz="1000" dirty="0">
                <a:solidFill>
                  <a:schemeClr val="bg1"/>
                </a:solidFill>
              </a:rPr>
              <a:t>FASENRA Summary of Product Characteristics.</a:t>
            </a:r>
          </a:p>
        </p:txBody>
      </p:sp>
    </p:spTree>
    <p:extLst>
      <p:ext uri="{BB962C8B-B14F-4D97-AF65-F5344CB8AC3E}">
        <p14:creationId xmlns:p14="http://schemas.microsoft.com/office/powerpoint/2010/main" val="32502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B0E8-CCB9-4E45-915D-21F221841210}"/>
              </a:ext>
            </a:extLst>
          </p:cNvPr>
          <p:cNvSpPr>
            <a:spLocks noGrp="1"/>
          </p:cNvSpPr>
          <p:nvPr>
            <p:ph type="title"/>
          </p:nvPr>
        </p:nvSpPr>
        <p:spPr/>
        <p:txBody>
          <a:bodyPr/>
          <a:lstStyle/>
          <a:p>
            <a:r>
              <a:rPr lang="en-US" dirty="0"/>
              <a:t>Exacerbation Rate Reduction Based on Clinical Predictors of              Response (≥300 EOS)</a:t>
            </a:r>
          </a:p>
        </p:txBody>
      </p:sp>
      <p:sp>
        <p:nvSpPr>
          <p:cNvPr id="3" name="Slide Number Placeholder 2">
            <a:extLst>
              <a:ext uri="{FF2B5EF4-FFF2-40B4-BE49-F238E27FC236}">
                <a16:creationId xmlns:a16="http://schemas.microsoft.com/office/drawing/2014/main" id="{91A1AF5D-25EA-4E1B-B7D9-EBEB1F3A6D1D}"/>
              </a:ext>
            </a:extLst>
          </p:cNvPr>
          <p:cNvSpPr>
            <a:spLocks noGrp="1"/>
          </p:cNvSpPr>
          <p:nvPr>
            <p:ph type="sldNum" sz="quarter" idx="12"/>
          </p:nvPr>
        </p:nvSpPr>
        <p:spPr/>
        <p:txBody>
          <a:bodyPr/>
          <a:lstStyle/>
          <a:p>
            <a:fld id="{CC7432E5-F8E0-41AE-9A6B-AD730338B005}" type="slidenum">
              <a:rPr lang="en-US" smtClean="0"/>
              <a:pPr/>
              <a:t>19</a:t>
            </a:fld>
            <a:endParaRPr lang="en-US"/>
          </a:p>
        </p:txBody>
      </p:sp>
      <p:sp>
        <p:nvSpPr>
          <p:cNvPr id="18" name="Text Placeholder 17">
            <a:extLst>
              <a:ext uri="{FF2B5EF4-FFF2-40B4-BE49-F238E27FC236}">
                <a16:creationId xmlns:a16="http://schemas.microsoft.com/office/drawing/2014/main" id="{7162D355-34BD-47B8-B302-301E01EB504F}"/>
              </a:ext>
            </a:extLst>
          </p:cNvPr>
          <p:cNvSpPr>
            <a:spLocks noGrp="1"/>
          </p:cNvSpPr>
          <p:nvPr>
            <p:ph type="body" sz="quarter" idx="13"/>
          </p:nvPr>
        </p:nvSpPr>
        <p:spPr/>
        <p:txBody>
          <a:bodyPr/>
          <a:lstStyle/>
          <a:p>
            <a:r>
              <a:rPr lang="en-GB" dirty="0"/>
              <a:t>All p-values were nominal. </a:t>
            </a:r>
            <a:r>
              <a:rPr lang="en-GB" baseline="30000" dirty="0"/>
              <a:t>a</a:t>
            </a:r>
            <a:r>
              <a:rPr lang="en-GB" dirty="0"/>
              <a:t>p&lt;0.001. </a:t>
            </a:r>
            <a:r>
              <a:rPr lang="en-GB" baseline="30000" dirty="0" err="1"/>
              <a:t>b</a:t>
            </a:r>
            <a:r>
              <a:rPr lang="en-GB" dirty="0" err="1"/>
              <a:t>p</a:t>
            </a:r>
            <a:r>
              <a:rPr lang="en-GB" dirty="0"/>
              <a:t>&gt;0.01 to ≤0.05. </a:t>
            </a:r>
          </a:p>
          <a:p>
            <a:r>
              <a:rPr lang="de-DE" dirty="0"/>
              <a:t>Bleecker ER et al. </a:t>
            </a:r>
            <a:r>
              <a:rPr lang="de-DE" i="1" dirty="0"/>
              <a:t>Eur Respir J</a:t>
            </a:r>
            <a:r>
              <a:rPr lang="de-DE" dirty="0"/>
              <a:t>. 2018;18:52.</a:t>
            </a:r>
            <a:endParaRPr lang="en-US" dirty="0"/>
          </a:p>
        </p:txBody>
      </p:sp>
      <p:grpSp>
        <p:nvGrpSpPr>
          <p:cNvPr id="13" name="Group 12">
            <a:extLst>
              <a:ext uri="{FF2B5EF4-FFF2-40B4-BE49-F238E27FC236}">
                <a16:creationId xmlns:a16="http://schemas.microsoft.com/office/drawing/2014/main" id="{BDB70574-6AA0-4FAF-BBD2-B187E77BC3A9}"/>
              </a:ext>
            </a:extLst>
          </p:cNvPr>
          <p:cNvGrpSpPr/>
          <p:nvPr/>
        </p:nvGrpSpPr>
        <p:grpSpPr>
          <a:xfrm>
            <a:off x="958592" y="1441390"/>
            <a:ext cx="10274817" cy="4428007"/>
            <a:chOff x="1459983" y="1441390"/>
            <a:chExt cx="10274817" cy="4428007"/>
          </a:xfrm>
        </p:grpSpPr>
        <p:grpSp>
          <p:nvGrpSpPr>
            <p:cNvPr id="4" name="Group 3">
              <a:extLst>
                <a:ext uri="{FF2B5EF4-FFF2-40B4-BE49-F238E27FC236}">
                  <a16:creationId xmlns:a16="http://schemas.microsoft.com/office/drawing/2014/main" id="{2AD1006D-EFE1-4680-9A70-6AAA626D707D}"/>
                </a:ext>
              </a:extLst>
            </p:cNvPr>
            <p:cNvGrpSpPr/>
            <p:nvPr/>
          </p:nvGrpSpPr>
          <p:grpSpPr>
            <a:xfrm>
              <a:off x="1459983" y="1441390"/>
              <a:ext cx="10274817" cy="4428007"/>
              <a:chOff x="1459983" y="1441390"/>
              <a:chExt cx="10274817" cy="4428007"/>
            </a:xfrm>
          </p:grpSpPr>
          <p:grpSp>
            <p:nvGrpSpPr>
              <p:cNvPr id="21" name="Group 20">
                <a:extLst>
                  <a:ext uri="{FF2B5EF4-FFF2-40B4-BE49-F238E27FC236}">
                    <a16:creationId xmlns:a16="http://schemas.microsoft.com/office/drawing/2014/main" id="{5CA405C4-9ACA-42C8-9941-B4845112914B}"/>
                  </a:ext>
                </a:extLst>
              </p:cNvPr>
              <p:cNvGrpSpPr/>
              <p:nvPr/>
            </p:nvGrpSpPr>
            <p:grpSpPr>
              <a:xfrm>
                <a:off x="1459983" y="1441390"/>
                <a:ext cx="9711603" cy="4428007"/>
                <a:chOff x="575696" y="1423037"/>
                <a:chExt cx="9711603" cy="4428007"/>
              </a:xfrm>
            </p:grpSpPr>
            <p:sp>
              <p:nvSpPr>
                <p:cNvPr id="8" name="TextBox 7">
                  <a:extLst>
                    <a:ext uri="{FF2B5EF4-FFF2-40B4-BE49-F238E27FC236}">
                      <a16:creationId xmlns:a16="http://schemas.microsoft.com/office/drawing/2014/main" id="{C7A355D2-E96F-4B94-B13C-7A996169555F}"/>
                    </a:ext>
                  </a:extLst>
                </p:cNvPr>
                <p:cNvSpPr txBox="1"/>
                <p:nvPr/>
              </p:nvSpPr>
              <p:spPr>
                <a:xfrm rot="16200000">
                  <a:off x="-904249" y="2978352"/>
                  <a:ext cx="3246122" cy="286232"/>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AER Reduction vs. Placebo  (%)</a:t>
                  </a:r>
                </a:p>
              </p:txBody>
            </p:sp>
            <p:grpSp>
              <p:nvGrpSpPr>
                <p:cNvPr id="15" name="Group 14">
                  <a:extLst>
                    <a:ext uri="{FF2B5EF4-FFF2-40B4-BE49-F238E27FC236}">
                      <a16:creationId xmlns:a16="http://schemas.microsoft.com/office/drawing/2014/main" id="{B3070EBC-520F-4B79-A205-27D55C9C7866}"/>
                    </a:ext>
                  </a:extLst>
                </p:cNvPr>
                <p:cNvGrpSpPr/>
                <p:nvPr/>
              </p:nvGrpSpPr>
              <p:grpSpPr>
                <a:xfrm>
                  <a:off x="889000" y="1423037"/>
                  <a:ext cx="9398299" cy="4428007"/>
                  <a:chOff x="889000" y="1423037"/>
                  <a:chExt cx="9398299" cy="4428007"/>
                </a:xfrm>
              </p:grpSpPr>
              <p:grpSp>
                <p:nvGrpSpPr>
                  <p:cNvPr id="14" name="Group 13">
                    <a:extLst>
                      <a:ext uri="{FF2B5EF4-FFF2-40B4-BE49-F238E27FC236}">
                        <a16:creationId xmlns:a16="http://schemas.microsoft.com/office/drawing/2014/main" id="{11CBA5C4-3C52-4C03-A6D6-7C5F26C578B7}"/>
                      </a:ext>
                    </a:extLst>
                  </p:cNvPr>
                  <p:cNvGrpSpPr/>
                  <p:nvPr/>
                </p:nvGrpSpPr>
                <p:grpSpPr>
                  <a:xfrm>
                    <a:off x="889000" y="1423037"/>
                    <a:ext cx="8931656" cy="4428007"/>
                    <a:chOff x="889000" y="1423037"/>
                    <a:chExt cx="8931656" cy="4428007"/>
                  </a:xfrm>
                </p:grpSpPr>
                <p:graphicFrame>
                  <p:nvGraphicFramePr>
                    <p:cNvPr id="7" name="Chart 6">
                      <a:extLst>
                        <a:ext uri="{FF2B5EF4-FFF2-40B4-BE49-F238E27FC236}">
                          <a16:creationId xmlns:a16="http://schemas.microsoft.com/office/drawing/2014/main" id="{DE51210D-FA29-40A3-B1B9-14DD26A69D15}"/>
                        </a:ext>
                      </a:extLst>
                    </p:cNvPr>
                    <p:cNvGraphicFramePr/>
                    <p:nvPr>
                      <p:extLst>
                        <p:ext uri="{D42A27DB-BD31-4B8C-83A1-F6EECF244321}">
                          <p14:modId xmlns:p14="http://schemas.microsoft.com/office/powerpoint/2010/main" val="2251092784"/>
                        </p:ext>
                      </p:extLst>
                    </p:nvPr>
                  </p:nvGraphicFramePr>
                  <p:xfrm>
                    <a:off x="889000" y="1423037"/>
                    <a:ext cx="8931656" cy="442800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8D9015B-CBC2-4A4A-868D-469BF21709F2}"/>
                        </a:ext>
                      </a:extLst>
                    </p:cNvPr>
                    <p:cNvSpPr txBox="1"/>
                    <p:nvPr/>
                  </p:nvSpPr>
                  <p:spPr>
                    <a:xfrm>
                      <a:off x="1513424" y="4998668"/>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OCS use</a:t>
                      </a:r>
                    </a:p>
                  </p:txBody>
                </p:sp>
                <p:sp>
                  <p:nvSpPr>
                    <p:cNvPr id="10" name="TextBox 9">
                      <a:extLst>
                        <a:ext uri="{FF2B5EF4-FFF2-40B4-BE49-F238E27FC236}">
                          <a16:creationId xmlns:a16="http://schemas.microsoft.com/office/drawing/2014/main" id="{7A5EFC3D-978E-47C9-A98A-D2AE544E8776}"/>
                        </a:ext>
                      </a:extLst>
                    </p:cNvPr>
                    <p:cNvSpPr txBox="1"/>
                    <p:nvPr/>
                  </p:nvSpPr>
                  <p:spPr>
                    <a:xfrm>
                      <a:off x="3203456" y="4998668"/>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Nasal polyps</a:t>
                      </a:r>
                    </a:p>
                  </p:txBody>
                </p:sp>
              </p:grpSp>
              <p:sp>
                <p:nvSpPr>
                  <p:cNvPr id="12" name="TextBox 11">
                    <a:extLst>
                      <a:ext uri="{FF2B5EF4-FFF2-40B4-BE49-F238E27FC236}">
                        <a16:creationId xmlns:a16="http://schemas.microsoft.com/office/drawing/2014/main" id="{D7A6C64C-1061-4371-8DDD-28F0EE77AFA4}"/>
                      </a:ext>
                    </a:extLst>
                  </p:cNvPr>
                  <p:cNvSpPr txBox="1"/>
                  <p:nvPr/>
                </p:nvSpPr>
                <p:spPr>
                  <a:xfrm>
                    <a:off x="8048854" y="4995951"/>
                    <a:ext cx="2238445"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Age at diagnosis (years)</a:t>
                    </a:r>
                  </a:p>
                </p:txBody>
              </p:sp>
            </p:grpSp>
          </p:grpSp>
          <p:cxnSp>
            <p:nvCxnSpPr>
              <p:cNvPr id="5" name="Straight Connector 4">
                <a:extLst>
                  <a:ext uri="{FF2B5EF4-FFF2-40B4-BE49-F238E27FC236}">
                    <a16:creationId xmlns:a16="http://schemas.microsoft.com/office/drawing/2014/main" id="{74915626-1852-408F-BB53-6C05AFFAC932}"/>
                  </a:ext>
                </a:extLst>
              </p:cNvPr>
              <p:cNvCxnSpPr/>
              <p:nvPr/>
            </p:nvCxnSpPr>
            <p:spPr>
              <a:xfrm>
                <a:off x="2186609" y="2817617"/>
                <a:ext cx="841248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7932FF-8A16-4002-8824-16EACC271B43}"/>
                  </a:ext>
                </a:extLst>
              </p:cNvPr>
              <p:cNvSpPr txBox="1"/>
              <p:nvPr/>
            </p:nvSpPr>
            <p:spPr>
              <a:xfrm>
                <a:off x="10414884" y="2671646"/>
                <a:ext cx="1319916"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FAS 42</a:t>
                </a:r>
                <a:r>
                  <a:rPr lang="en-US" sz="1400" b="1" baseline="30000" dirty="0"/>
                  <a:t>a</a:t>
                </a:r>
              </a:p>
            </p:txBody>
          </p:sp>
        </p:grpSp>
        <p:sp>
          <p:nvSpPr>
            <p:cNvPr id="25" name="TextBox 24">
              <a:extLst>
                <a:ext uri="{FF2B5EF4-FFF2-40B4-BE49-F238E27FC236}">
                  <a16:creationId xmlns:a16="http://schemas.microsoft.com/office/drawing/2014/main" id="{B83279CD-07D2-40B7-8A97-833451D93203}"/>
                </a:ext>
              </a:extLst>
            </p:cNvPr>
            <p:cNvSpPr txBox="1"/>
            <p:nvPr/>
          </p:nvSpPr>
          <p:spPr>
            <a:xfrm>
              <a:off x="5819616" y="4428147"/>
              <a:ext cx="652745"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n=124</a:t>
              </a:r>
            </a:p>
          </p:txBody>
        </p:sp>
        <p:sp>
          <p:nvSpPr>
            <p:cNvPr id="29" name="TextBox 28">
              <a:extLst>
                <a:ext uri="{FF2B5EF4-FFF2-40B4-BE49-F238E27FC236}">
                  <a16:creationId xmlns:a16="http://schemas.microsoft.com/office/drawing/2014/main" id="{2B89CE50-33CB-449C-9EE6-B87AC4C19B80}"/>
                </a:ext>
              </a:extLst>
            </p:cNvPr>
            <p:cNvSpPr txBox="1"/>
            <p:nvPr/>
          </p:nvSpPr>
          <p:spPr>
            <a:xfrm>
              <a:off x="9124301" y="4428147"/>
              <a:ext cx="66054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n=356</a:t>
              </a:r>
            </a:p>
          </p:txBody>
        </p:sp>
        <p:sp>
          <p:nvSpPr>
            <p:cNvPr id="23" name="TextBox 22">
              <a:extLst>
                <a:ext uri="{FF2B5EF4-FFF2-40B4-BE49-F238E27FC236}">
                  <a16:creationId xmlns:a16="http://schemas.microsoft.com/office/drawing/2014/main" id="{EC822A55-73D7-41BC-85DF-6A0FC8AC16C6}"/>
                </a:ext>
              </a:extLst>
            </p:cNvPr>
            <p:cNvSpPr txBox="1"/>
            <p:nvPr/>
          </p:nvSpPr>
          <p:spPr>
            <a:xfrm>
              <a:off x="4154350" y="4428147"/>
              <a:ext cx="635410"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n=115</a:t>
              </a:r>
            </a:p>
          </p:txBody>
        </p:sp>
        <p:sp>
          <p:nvSpPr>
            <p:cNvPr id="24" name="TextBox 23">
              <a:extLst>
                <a:ext uri="{FF2B5EF4-FFF2-40B4-BE49-F238E27FC236}">
                  <a16:creationId xmlns:a16="http://schemas.microsoft.com/office/drawing/2014/main" id="{EFD6E165-8CE0-49DA-B9EA-E6B2221C4E40}"/>
                </a:ext>
              </a:extLst>
            </p:cNvPr>
            <p:cNvSpPr txBox="1"/>
            <p:nvPr/>
          </p:nvSpPr>
          <p:spPr>
            <a:xfrm>
              <a:off x="4748907" y="4428147"/>
              <a:ext cx="64207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n=391</a:t>
              </a:r>
            </a:p>
          </p:txBody>
        </p:sp>
        <p:sp>
          <p:nvSpPr>
            <p:cNvPr id="11" name="TextBox 10">
              <a:extLst>
                <a:ext uri="{FF2B5EF4-FFF2-40B4-BE49-F238E27FC236}">
                  <a16:creationId xmlns:a16="http://schemas.microsoft.com/office/drawing/2014/main" id="{CB0EB676-9415-4DA2-AB5E-6F02AA8E347C}"/>
                </a:ext>
              </a:extLst>
            </p:cNvPr>
            <p:cNvSpPr txBox="1"/>
            <p:nvPr/>
          </p:nvSpPr>
          <p:spPr>
            <a:xfrm>
              <a:off x="2490848" y="4428147"/>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n=77</a:t>
              </a:r>
            </a:p>
          </p:txBody>
        </p:sp>
        <p:sp>
          <p:nvSpPr>
            <p:cNvPr id="22" name="TextBox 21">
              <a:extLst>
                <a:ext uri="{FF2B5EF4-FFF2-40B4-BE49-F238E27FC236}">
                  <a16:creationId xmlns:a16="http://schemas.microsoft.com/office/drawing/2014/main" id="{EF3ADEB0-6FDF-405E-9AE4-9DF08642D5E8}"/>
                </a:ext>
              </a:extLst>
            </p:cNvPr>
            <p:cNvSpPr txBox="1"/>
            <p:nvPr/>
          </p:nvSpPr>
          <p:spPr>
            <a:xfrm>
              <a:off x="3080581" y="4428147"/>
              <a:ext cx="66657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n=429</a:t>
              </a:r>
            </a:p>
          </p:txBody>
        </p:sp>
        <p:sp>
          <p:nvSpPr>
            <p:cNvPr id="30" name="TextBox 29">
              <a:extLst>
                <a:ext uri="{FF2B5EF4-FFF2-40B4-BE49-F238E27FC236}">
                  <a16:creationId xmlns:a16="http://schemas.microsoft.com/office/drawing/2014/main" id="{682C2EBD-C688-404A-8FDE-C0F65B1F33E9}"/>
                </a:ext>
              </a:extLst>
            </p:cNvPr>
            <p:cNvSpPr txBox="1"/>
            <p:nvPr/>
          </p:nvSpPr>
          <p:spPr>
            <a:xfrm>
              <a:off x="9744125" y="4428147"/>
              <a:ext cx="65215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n=150</a:t>
              </a:r>
            </a:p>
          </p:txBody>
        </p:sp>
        <p:sp>
          <p:nvSpPr>
            <p:cNvPr id="27" name="TextBox 26">
              <a:extLst>
                <a:ext uri="{FF2B5EF4-FFF2-40B4-BE49-F238E27FC236}">
                  <a16:creationId xmlns:a16="http://schemas.microsoft.com/office/drawing/2014/main" id="{4A222725-7FDC-4328-A5E9-1AE27E2C73DE}"/>
                </a:ext>
              </a:extLst>
            </p:cNvPr>
            <p:cNvSpPr txBox="1"/>
            <p:nvPr/>
          </p:nvSpPr>
          <p:spPr>
            <a:xfrm>
              <a:off x="7481750" y="4428147"/>
              <a:ext cx="700141"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n=198</a:t>
              </a:r>
            </a:p>
          </p:txBody>
        </p:sp>
        <p:sp>
          <p:nvSpPr>
            <p:cNvPr id="26" name="TextBox 25">
              <a:extLst>
                <a:ext uri="{FF2B5EF4-FFF2-40B4-BE49-F238E27FC236}">
                  <a16:creationId xmlns:a16="http://schemas.microsoft.com/office/drawing/2014/main" id="{348D2673-E321-4C77-97A3-A19E1FB0DBCF}"/>
                </a:ext>
              </a:extLst>
            </p:cNvPr>
            <p:cNvSpPr txBox="1"/>
            <p:nvPr/>
          </p:nvSpPr>
          <p:spPr>
            <a:xfrm>
              <a:off x="6391735" y="4428147"/>
              <a:ext cx="756487"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n=381</a:t>
              </a:r>
            </a:p>
          </p:txBody>
        </p:sp>
        <p:sp>
          <p:nvSpPr>
            <p:cNvPr id="28" name="TextBox 27">
              <a:extLst>
                <a:ext uri="{FF2B5EF4-FFF2-40B4-BE49-F238E27FC236}">
                  <a16:creationId xmlns:a16="http://schemas.microsoft.com/office/drawing/2014/main" id="{791DDF2E-38B6-4470-873C-9201DEC78978}"/>
                </a:ext>
              </a:extLst>
            </p:cNvPr>
            <p:cNvSpPr txBox="1"/>
            <p:nvPr/>
          </p:nvSpPr>
          <p:spPr>
            <a:xfrm>
              <a:off x="8055237" y="4428147"/>
              <a:ext cx="64019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n=308</a:t>
              </a:r>
            </a:p>
          </p:txBody>
        </p:sp>
      </p:grpSp>
      <p:grpSp>
        <p:nvGrpSpPr>
          <p:cNvPr id="31" name="Group 30">
            <a:extLst>
              <a:ext uri="{FF2B5EF4-FFF2-40B4-BE49-F238E27FC236}">
                <a16:creationId xmlns:a16="http://schemas.microsoft.com/office/drawing/2014/main" id="{63982907-30D0-4769-A987-C6C4D408473E}"/>
              </a:ext>
            </a:extLst>
          </p:cNvPr>
          <p:cNvGrpSpPr/>
          <p:nvPr/>
        </p:nvGrpSpPr>
        <p:grpSpPr>
          <a:xfrm>
            <a:off x="10788137" y="0"/>
            <a:ext cx="1237403" cy="500448"/>
            <a:chOff x="10788137" y="0"/>
            <a:chExt cx="1237403" cy="500448"/>
          </a:xfrm>
        </p:grpSpPr>
        <p:sp>
          <p:nvSpPr>
            <p:cNvPr id="32" name="Round Same Side Corner Rectangle 11">
              <a:extLst>
                <a:ext uri="{FF2B5EF4-FFF2-40B4-BE49-F238E27FC236}">
                  <a16:creationId xmlns:a16="http://schemas.microsoft.com/office/drawing/2014/main" id="{5DBC3C93-7B30-42C1-B573-8186616DC8C2}"/>
                </a:ext>
              </a:extLst>
            </p:cNvPr>
            <p:cNvSpPr/>
            <p:nvPr/>
          </p:nvSpPr>
          <p:spPr>
            <a:xfrm rot="10800000">
              <a:off x="10788137" y="0"/>
              <a:ext cx="1237402" cy="500448"/>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solidFill>
                  <a:schemeClr val="bg1"/>
                </a:solidFill>
              </a:endParaRPr>
            </a:p>
          </p:txBody>
        </p:sp>
        <p:sp>
          <p:nvSpPr>
            <p:cNvPr id="33" name="TextBox 32">
              <a:extLst>
                <a:ext uri="{FF2B5EF4-FFF2-40B4-BE49-F238E27FC236}">
                  <a16:creationId xmlns:a16="http://schemas.microsoft.com/office/drawing/2014/main" id="{6904930D-9371-4ADD-8CCE-A5DE9F6782F2}"/>
                </a:ext>
              </a:extLst>
            </p:cNvPr>
            <p:cNvSpPr txBox="1"/>
            <p:nvPr/>
          </p:nvSpPr>
          <p:spPr>
            <a:xfrm>
              <a:off x="10788138" y="79505"/>
              <a:ext cx="1237402" cy="276999"/>
            </a:xfrm>
            <a:prstGeom prst="rect">
              <a:avLst/>
            </a:prstGeom>
            <a:noFill/>
          </p:spPr>
          <p:txBody>
            <a:bodyPr wrap="square" rtlCol="0">
              <a:spAutoFit/>
            </a:bodyPr>
            <a:lstStyle/>
            <a:p>
              <a:pPr algn="ctr"/>
              <a:r>
                <a:rPr lang="en-US" sz="1200" b="1" dirty="0">
                  <a:solidFill>
                    <a:schemeClr val="bg1"/>
                  </a:solidFill>
                </a:rPr>
                <a:t>Responder 2</a:t>
              </a:r>
            </a:p>
          </p:txBody>
        </p:sp>
      </p:grpSp>
      <p:sp>
        <p:nvSpPr>
          <p:cNvPr id="34" name="TextBox 33">
            <a:extLst>
              <a:ext uri="{FF2B5EF4-FFF2-40B4-BE49-F238E27FC236}">
                <a16:creationId xmlns:a16="http://schemas.microsoft.com/office/drawing/2014/main" id="{264D6C42-1A81-47F1-A893-7FC520D0BB7D}"/>
              </a:ext>
            </a:extLst>
          </p:cNvPr>
          <p:cNvSpPr txBox="1"/>
          <p:nvPr/>
        </p:nvSpPr>
        <p:spPr>
          <a:xfrm>
            <a:off x="1038153" y="1222443"/>
            <a:ext cx="9419008" cy="338554"/>
          </a:xfrm>
          <a:prstGeom prst="rect">
            <a:avLst/>
          </a:prstGeom>
          <a:noFill/>
        </p:spPr>
        <p:txBody>
          <a:bodyPr wrap="square" rtlCol="0">
            <a:spAutoFit/>
          </a:bodyPr>
          <a:lstStyle/>
          <a:p>
            <a:pPr algn="ctr"/>
            <a:r>
              <a:rPr lang="en-US" sz="1600" b="1" dirty="0">
                <a:solidFill>
                  <a:schemeClr val="accent2"/>
                </a:solidFill>
              </a:rPr>
              <a:t>Pooled SIROCCO/CALIMA (Responder 2): Benralizumab AER by Baseline Factors   </a:t>
            </a:r>
            <a:endParaRPr lang="en-US" sz="1600" b="1" baseline="30000" dirty="0">
              <a:solidFill>
                <a:schemeClr val="accent2"/>
              </a:solidFill>
            </a:endParaRPr>
          </a:p>
        </p:txBody>
      </p:sp>
      <p:sp>
        <p:nvSpPr>
          <p:cNvPr id="36" name="Rectangle: Rounded Corners 20">
            <a:extLst>
              <a:ext uri="{FF2B5EF4-FFF2-40B4-BE49-F238E27FC236}">
                <a16:creationId xmlns:a16="http://schemas.microsoft.com/office/drawing/2014/main" id="{A6EE0CBF-AD92-477C-8962-2B9691FCC376}"/>
              </a:ext>
            </a:extLst>
          </p:cNvPr>
          <p:cNvSpPr/>
          <p:nvPr/>
        </p:nvSpPr>
        <p:spPr>
          <a:xfrm>
            <a:off x="-2" y="5738177"/>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There was an enhanced reduction in AER in patients with any key baseline characteristic and high blood EOS counts (≥300 cells/µL)       relative to the FAS</a:t>
            </a:r>
          </a:p>
        </p:txBody>
      </p:sp>
    </p:spTree>
    <p:extLst>
      <p:ext uri="{BB962C8B-B14F-4D97-AF65-F5344CB8AC3E}">
        <p14:creationId xmlns:p14="http://schemas.microsoft.com/office/powerpoint/2010/main" val="97965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B0E8-CCB9-4E45-915D-21F221841210}"/>
              </a:ext>
            </a:extLst>
          </p:cNvPr>
          <p:cNvSpPr>
            <a:spLocks noGrp="1"/>
          </p:cNvSpPr>
          <p:nvPr>
            <p:ph type="title"/>
          </p:nvPr>
        </p:nvSpPr>
        <p:spPr>
          <a:xfrm>
            <a:off x="457200" y="228602"/>
            <a:ext cx="11494008" cy="800099"/>
          </a:xfrm>
        </p:spPr>
        <p:txBody>
          <a:bodyPr/>
          <a:lstStyle/>
          <a:p>
            <a:r>
              <a:rPr lang="en-US" dirty="0"/>
              <a:t>Exacerbation Rate Reduction Based on Clinical Predictors of              Response (&lt;300 EOS cells/µL )</a:t>
            </a:r>
          </a:p>
        </p:txBody>
      </p:sp>
      <p:sp>
        <p:nvSpPr>
          <p:cNvPr id="3" name="Slide Number Placeholder 2">
            <a:extLst>
              <a:ext uri="{FF2B5EF4-FFF2-40B4-BE49-F238E27FC236}">
                <a16:creationId xmlns:a16="http://schemas.microsoft.com/office/drawing/2014/main" id="{91A1AF5D-25EA-4E1B-B7D9-EBEB1F3A6D1D}"/>
              </a:ext>
            </a:extLst>
          </p:cNvPr>
          <p:cNvSpPr>
            <a:spLocks noGrp="1"/>
          </p:cNvSpPr>
          <p:nvPr>
            <p:ph type="sldNum" sz="quarter" idx="12"/>
          </p:nvPr>
        </p:nvSpPr>
        <p:spPr/>
        <p:txBody>
          <a:bodyPr/>
          <a:lstStyle/>
          <a:p>
            <a:fld id="{CC7432E5-F8E0-41AE-9A6B-AD730338B005}" type="slidenum">
              <a:rPr lang="en-US" smtClean="0"/>
              <a:pPr/>
              <a:t>20</a:t>
            </a:fld>
            <a:endParaRPr lang="en-US"/>
          </a:p>
        </p:txBody>
      </p:sp>
      <p:sp>
        <p:nvSpPr>
          <p:cNvPr id="18" name="Text Placeholder 17">
            <a:extLst>
              <a:ext uri="{FF2B5EF4-FFF2-40B4-BE49-F238E27FC236}">
                <a16:creationId xmlns:a16="http://schemas.microsoft.com/office/drawing/2014/main" id="{7162D355-34BD-47B8-B302-301E01EB504F}"/>
              </a:ext>
            </a:extLst>
          </p:cNvPr>
          <p:cNvSpPr>
            <a:spLocks noGrp="1"/>
          </p:cNvSpPr>
          <p:nvPr>
            <p:ph type="body" sz="quarter" idx="13"/>
          </p:nvPr>
        </p:nvSpPr>
        <p:spPr/>
        <p:txBody>
          <a:bodyPr/>
          <a:lstStyle/>
          <a:p>
            <a:r>
              <a:rPr lang="en-GB" dirty="0"/>
              <a:t>All p-values were nominal. </a:t>
            </a:r>
            <a:r>
              <a:rPr lang="en-GB" baseline="30000" dirty="0"/>
              <a:t>a</a:t>
            </a:r>
            <a:r>
              <a:rPr lang="en-GB" dirty="0"/>
              <a:t>p≥0.001 to ≤0.01. </a:t>
            </a:r>
            <a:r>
              <a:rPr lang="en-GB" baseline="30000" dirty="0"/>
              <a:t>b</a:t>
            </a:r>
            <a:r>
              <a:rPr lang="en-GB" dirty="0"/>
              <a:t>p&gt;0.01 to ≤0.05.</a:t>
            </a:r>
            <a:r>
              <a:rPr lang="de-DE" dirty="0"/>
              <a:t> </a:t>
            </a:r>
          </a:p>
          <a:p>
            <a:r>
              <a:rPr lang="de-DE" dirty="0"/>
              <a:t>Bleecker ER et al. </a:t>
            </a:r>
            <a:r>
              <a:rPr lang="de-DE" i="1" dirty="0"/>
              <a:t>Eur Respir J</a:t>
            </a:r>
            <a:r>
              <a:rPr lang="de-DE" dirty="0"/>
              <a:t>. 2018;18:52.</a:t>
            </a:r>
            <a:endParaRPr lang="en-US" dirty="0"/>
          </a:p>
        </p:txBody>
      </p:sp>
      <p:sp>
        <p:nvSpPr>
          <p:cNvPr id="11" name="TextBox 10">
            <a:extLst>
              <a:ext uri="{FF2B5EF4-FFF2-40B4-BE49-F238E27FC236}">
                <a16:creationId xmlns:a16="http://schemas.microsoft.com/office/drawing/2014/main" id="{CB0EB676-9415-4DA2-AB5E-6F02AA8E347C}"/>
              </a:ext>
            </a:extLst>
          </p:cNvPr>
          <p:cNvSpPr txBox="1"/>
          <p:nvPr/>
        </p:nvSpPr>
        <p:spPr>
          <a:xfrm>
            <a:off x="2490848"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n=33</a:t>
            </a:r>
          </a:p>
        </p:txBody>
      </p:sp>
      <p:sp>
        <p:nvSpPr>
          <p:cNvPr id="22" name="TextBox 21">
            <a:extLst>
              <a:ext uri="{FF2B5EF4-FFF2-40B4-BE49-F238E27FC236}">
                <a16:creationId xmlns:a16="http://schemas.microsoft.com/office/drawing/2014/main" id="{EF3ADEB0-6FDF-405E-9AE4-9DF08642D5E8}"/>
              </a:ext>
            </a:extLst>
          </p:cNvPr>
          <p:cNvSpPr txBox="1"/>
          <p:nvPr/>
        </p:nvSpPr>
        <p:spPr>
          <a:xfrm>
            <a:off x="3104434" y="4425601"/>
            <a:ext cx="66657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n=223</a:t>
            </a:r>
          </a:p>
        </p:txBody>
      </p:sp>
      <p:sp>
        <p:nvSpPr>
          <p:cNvPr id="23" name="TextBox 22">
            <a:extLst>
              <a:ext uri="{FF2B5EF4-FFF2-40B4-BE49-F238E27FC236}">
                <a16:creationId xmlns:a16="http://schemas.microsoft.com/office/drawing/2014/main" id="{EC822A55-73D7-41BC-85DF-6A0FC8AC16C6}"/>
              </a:ext>
            </a:extLst>
          </p:cNvPr>
          <p:cNvSpPr txBox="1"/>
          <p:nvPr/>
        </p:nvSpPr>
        <p:spPr>
          <a:xfrm>
            <a:off x="4154350"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n=20</a:t>
            </a:r>
          </a:p>
        </p:txBody>
      </p:sp>
      <p:sp>
        <p:nvSpPr>
          <p:cNvPr id="24" name="TextBox 23">
            <a:extLst>
              <a:ext uri="{FF2B5EF4-FFF2-40B4-BE49-F238E27FC236}">
                <a16:creationId xmlns:a16="http://schemas.microsoft.com/office/drawing/2014/main" id="{EFD6E165-8CE0-49DA-B9EA-E6B2221C4E40}"/>
              </a:ext>
            </a:extLst>
          </p:cNvPr>
          <p:cNvSpPr txBox="1"/>
          <p:nvPr/>
        </p:nvSpPr>
        <p:spPr>
          <a:xfrm>
            <a:off x="4756858" y="4425601"/>
            <a:ext cx="64207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n=236</a:t>
            </a:r>
          </a:p>
        </p:txBody>
      </p:sp>
      <p:sp>
        <p:nvSpPr>
          <p:cNvPr id="25" name="TextBox 24">
            <a:extLst>
              <a:ext uri="{FF2B5EF4-FFF2-40B4-BE49-F238E27FC236}">
                <a16:creationId xmlns:a16="http://schemas.microsoft.com/office/drawing/2014/main" id="{B83279CD-07D2-40B7-8A97-833451D93203}"/>
              </a:ext>
            </a:extLst>
          </p:cNvPr>
          <p:cNvSpPr txBox="1"/>
          <p:nvPr/>
        </p:nvSpPr>
        <p:spPr>
          <a:xfrm>
            <a:off x="5819617"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n=60</a:t>
            </a:r>
          </a:p>
        </p:txBody>
      </p:sp>
      <p:sp>
        <p:nvSpPr>
          <p:cNvPr id="26" name="TextBox 25">
            <a:extLst>
              <a:ext uri="{FF2B5EF4-FFF2-40B4-BE49-F238E27FC236}">
                <a16:creationId xmlns:a16="http://schemas.microsoft.com/office/drawing/2014/main" id="{348D2673-E321-4C77-97A3-A19E1FB0DBCF}"/>
              </a:ext>
            </a:extLst>
          </p:cNvPr>
          <p:cNvSpPr txBox="1"/>
          <p:nvPr/>
        </p:nvSpPr>
        <p:spPr>
          <a:xfrm>
            <a:off x="6424011" y="4425601"/>
            <a:ext cx="756487"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n=195</a:t>
            </a:r>
          </a:p>
        </p:txBody>
      </p:sp>
      <p:sp>
        <p:nvSpPr>
          <p:cNvPr id="27" name="TextBox 26">
            <a:extLst>
              <a:ext uri="{FF2B5EF4-FFF2-40B4-BE49-F238E27FC236}">
                <a16:creationId xmlns:a16="http://schemas.microsoft.com/office/drawing/2014/main" id="{4A222725-7FDC-4328-A5E9-1AE27E2C73DE}"/>
              </a:ext>
            </a:extLst>
          </p:cNvPr>
          <p:cNvSpPr txBox="1"/>
          <p:nvPr/>
        </p:nvSpPr>
        <p:spPr>
          <a:xfrm>
            <a:off x="7506076"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n=82</a:t>
            </a:r>
          </a:p>
        </p:txBody>
      </p:sp>
      <p:sp>
        <p:nvSpPr>
          <p:cNvPr id="28" name="TextBox 27">
            <a:extLst>
              <a:ext uri="{FF2B5EF4-FFF2-40B4-BE49-F238E27FC236}">
                <a16:creationId xmlns:a16="http://schemas.microsoft.com/office/drawing/2014/main" id="{791DDF2E-38B6-4470-873C-9201DEC78978}"/>
              </a:ext>
            </a:extLst>
          </p:cNvPr>
          <p:cNvSpPr txBox="1"/>
          <p:nvPr/>
        </p:nvSpPr>
        <p:spPr>
          <a:xfrm>
            <a:off x="8071611" y="4425601"/>
            <a:ext cx="64019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n=174</a:t>
            </a:r>
          </a:p>
        </p:txBody>
      </p:sp>
      <p:sp>
        <p:nvSpPr>
          <p:cNvPr id="29" name="TextBox 28">
            <a:extLst>
              <a:ext uri="{FF2B5EF4-FFF2-40B4-BE49-F238E27FC236}">
                <a16:creationId xmlns:a16="http://schemas.microsoft.com/office/drawing/2014/main" id="{2B89CE50-33CB-449C-9EE6-B87AC4C19B80}"/>
              </a:ext>
            </a:extLst>
          </p:cNvPr>
          <p:cNvSpPr txBox="1"/>
          <p:nvPr/>
        </p:nvSpPr>
        <p:spPr>
          <a:xfrm>
            <a:off x="9140675" y="4425601"/>
            <a:ext cx="66054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n=172</a:t>
            </a:r>
          </a:p>
        </p:txBody>
      </p:sp>
      <p:sp>
        <p:nvSpPr>
          <p:cNvPr id="30" name="TextBox 29">
            <a:extLst>
              <a:ext uri="{FF2B5EF4-FFF2-40B4-BE49-F238E27FC236}">
                <a16:creationId xmlns:a16="http://schemas.microsoft.com/office/drawing/2014/main" id="{682C2EBD-C688-404A-8FDE-C0F65B1F33E9}"/>
              </a:ext>
            </a:extLst>
          </p:cNvPr>
          <p:cNvSpPr txBox="1"/>
          <p:nvPr/>
        </p:nvSpPr>
        <p:spPr>
          <a:xfrm>
            <a:off x="9792303"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n=84</a:t>
            </a:r>
          </a:p>
        </p:txBody>
      </p:sp>
      <p:grpSp>
        <p:nvGrpSpPr>
          <p:cNvPr id="20" name="Group 19">
            <a:extLst>
              <a:ext uri="{FF2B5EF4-FFF2-40B4-BE49-F238E27FC236}">
                <a16:creationId xmlns:a16="http://schemas.microsoft.com/office/drawing/2014/main" id="{5C6EF311-0E9D-410A-967D-5320ACF4E5E2}"/>
              </a:ext>
            </a:extLst>
          </p:cNvPr>
          <p:cNvGrpSpPr/>
          <p:nvPr/>
        </p:nvGrpSpPr>
        <p:grpSpPr>
          <a:xfrm>
            <a:off x="982025" y="1465569"/>
            <a:ext cx="10316731" cy="4428007"/>
            <a:chOff x="1465775" y="1465569"/>
            <a:chExt cx="10316731" cy="4428007"/>
          </a:xfrm>
        </p:grpSpPr>
        <p:grpSp>
          <p:nvGrpSpPr>
            <p:cNvPr id="17" name="Group 16">
              <a:extLst>
                <a:ext uri="{FF2B5EF4-FFF2-40B4-BE49-F238E27FC236}">
                  <a16:creationId xmlns:a16="http://schemas.microsoft.com/office/drawing/2014/main" id="{7DFFBF45-4F68-45DC-978A-44CD2D9AB673}"/>
                </a:ext>
              </a:extLst>
            </p:cNvPr>
            <p:cNvGrpSpPr/>
            <p:nvPr/>
          </p:nvGrpSpPr>
          <p:grpSpPr>
            <a:xfrm>
              <a:off x="1465775" y="1465569"/>
              <a:ext cx="10316731" cy="4428007"/>
              <a:chOff x="1465775" y="1465569"/>
              <a:chExt cx="10316731" cy="4428007"/>
            </a:xfrm>
          </p:grpSpPr>
          <p:grpSp>
            <p:nvGrpSpPr>
              <p:cNvPr id="16" name="Group 15">
                <a:extLst>
                  <a:ext uri="{FF2B5EF4-FFF2-40B4-BE49-F238E27FC236}">
                    <a16:creationId xmlns:a16="http://schemas.microsoft.com/office/drawing/2014/main" id="{C96FB1E8-6340-4DD0-9F2F-5CCD5841BC9A}"/>
                  </a:ext>
                </a:extLst>
              </p:cNvPr>
              <p:cNvGrpSpPr/>
              <p:nvPr/>
            </p:nvGrpSpPr>
            <p:grpSpPr>
              <a:xfrm>
                <a:off x="1465775" y="1465569"/>
                <a:ext cx="10316731" cy="4428007"/>
                <a:chOff x="1465775" y="1465569"/>
                <a:chExt cx="10316731" cy="4428007"/>
              </a:xfrm>
            </p:grpSpPr>
            <p:grpSp>
              <p:nvGrpSpPr>
                <p:cNvPr id="13" name="Group 12">
                  <a:extLst>
                    <a:ext uri="{FF2B5EF4-FFF2-40B4-BE49-F238E27FC236}">
                      <a16:creationId xmlns:a16="http://schemas.microsoft.com/office/drawing/2014/main" id="{40F03DC8-9CFC-4879-89F5-31C0CD7E3ADF}"/>
                    </a:ext>
                  </a:extLst>
                </p:cNvPr>
                <p:cNvGrpSpPr/>
                <p:nvPr/>
              </p:nvGrpSpPr>
              <p:grpSpPr>
                <a:xfrm>
                  <a:off x="1465775" y="1465569"/>
                  <a:ext cx="10316731" cy="4428007"/>
                  <a:chOff x="1465775" y="1465569"/>
                  <a:chExt cx="10316731" cy="4428007"/>
                </a:xfrm>
              </p:grpSpPr>
              <p:grpSp>
                <p:nvGrpSpPr>
                  <p:cNvPr id="4" name="Group 3">
                    <a:extLst>
                      <a:ext uri="{FF2B5EF4-FFF2-40B4-BE49-F238E27FC236}">
                        <a16:creationId xmlns:a16="http://schemas.microsoft.com/office/drawing/2014/main" id="{B7EA1B88-0084-4EB0-B327-07DE7EC0A067}"/>
                      </a:ext>
                    </a:extLst>
                  </p:cNvPr>
                  <p:cNvGrpSpPr/>
                  <p:nvPr/>
                </p:nvGrpSpPr>
                <p:grpSpPr>
                  <a:xfrm>
                    <a:off x="1465775" y="1465569"/>
                    <a:ext cx="10316731" cy="4428007"/>
                    <a:chOff x="1465775" y="1423037"/>
                    <a:chExt cx="10316731" cy="4428007"/>
                  </a:xfrm>
                </p:grpSpPr>
                <p:grpSp>
                  <p:nvGrpSpPr>
                    <p:cNvPr id="21" name="Group 20">
                      <a:extLst>
                        <a:ext uri="{FF2B5EF4-FFF2-40B4-BE49-F238E27FC236}">
                          <a16:creationId xmlns:a16="http://schemas.microsoft.com/office/drawing/2014/main" id="{5CA405C4-9ACA-42C8-9941-B4845112914B}"/>
                        </a:ext>
                      </a:extLst>
                    </p:cNvPr>
                    <p:cNvGrpSpPr/>
                    <p:nvPr/>
                  </p:nvGrpSpPr>
                  <p:grpSpPr>
                    <a:xfrm>
                      <a:off x="1465775" y="1423037"/>
                      <a:ext cx="9706361" cy="4428007"/>
                      <a:chOff x="581488" y="1423037"/>
                      <a:chExt cx="9706361" cy="4428007"/>
                    </a:xfrm>
                  </p:grpSpPr>
                  <p:sp>
                    <p:nvSpPr>
                      <p:cNvPr id="8" name="TextBox 7">
                        <a:extLst>
                          <a:ext uri="{FF2B5EF4-FFF2-40B4-BE49-F238E27FC236}">
                            <a16:creationId xmlns:a16="http://schemas.microsoft.com/office/drawing/2014/main" id="{C7A355D2-E96F-4B94-B13C-7A996169555F}"/>
                          </a:ext>
                        </a:extLst>
                      </p:cNvPr>
                      <p:cNvSpPr txBox="1"/>
                      <p:nvPr/>
                    </p:nvSpPr>
                    <p:spPr>
                      <a:xfrm rot="16200000">
                        <a:off x="-898457" y="2998410"/>
                        <a:ext cx="3246122" cy="286232"/>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AER Reduction vs. Placebo  (%)</a:t>
                        </a:r>
                      </a:p>
                    </p:txBody>
                  </p:sp>
                  <p:grpSp>
                    <p:nvGrpSpPr>
                      <p:cNvPr id="15" name="Group 14">
                        <a:extLst>
                          <a:ext uri="{FF2B5EF4-FFF2-40B4-BE49-F238E27FC236}">
                            <a16:creationId xmlns:a16="http://schemas.microsoft.com/office/drawing/2014/main" id="{B3070EBC-520F-4B79-A205-27D55C9C7866}"/>
                          </a:ext>
                        </a:extLst>
                      </p:cNvPr>
                      <p:cNvGrpSpPr/>
                      <p:nvPr/>
                    </p:nvGrpSpPr>
                    <p:grpSpPr>
                      <a:xfrm>
                        <a:off x="889000" y="1423037"/>
                        <a:ext cx="9398849" cy="4428007"/>
                        <a:chOff x="889000" y="1423037"/>
                        <a:chExt cx="9398849" cy="4428007"/>
                      </a:xfrm>
                    </p:grpSpPr>
                    <p:grpSp>
                      <p:nvGrpSpPr>
                        <p:cNvPr id="14" name="Group 13">
                          <a:extLst>
                            <a:ext uri="{FF2B5EF4-FFF2-40B4-BE49-F238E27FC236}">
                              <a16:creationId xmlns:a16="http://schemas.microsoft.com/office/drawing/2014/main" id="{11CBA5C4-3C52-4C03-A6D6-7C5F26C578B7}"/>
                            </a:ext>
                          </a:extLst>
                        </p:cNvPr>
                        <p:cNvGrpSpPr/>
                        <p:nvPr/>
                      </p:nvGrpSpPr>
                      <p:grpSpPr>
                        <a:xfrm>
                          <a:off x="889000" y="1423037"/>
                          <a:ext cx="8931656" cy="4428007"/>
                          <a:chOff x="889000" y="1423037"/>
                          <a:chExt cx="8931656" cy="4428007"/>
                        </a:xfrm>
                      </p:grpSpPr>
                      <p:graphicFrame>
                        <p:nvGraphicFramePr>
                          <p:cNvPr id="7" name="Chart 6">
                            <a:extLst>
                              <a:ext uri="{FF2B5EF4-FFF2-40B4-BE49-F238E27FC236}">
                                <a16:creationId xmlns:a16="http://schemas.microsoft.com/office/drawing/2014/main" id="{DE51210D-FA29-40A3-B1B9-14DD26A69D15}"/>
                              </a:ext>
                            </a:extLst>
                          </p:cNvPr>
                          <p:cNvGraphicFramePr/>
                          <p:nvPr>
                            <p:extLst>
                              <p:ext uri="{D42A27DB-BD31-4B8C-83A1-F6EECF244321}">
                                <p14:modId xmlns:p14="http://schemas.microsoft.com/office/powerpoint/2010/main" val="3457561717"/>
                              </p:ext>
                            </p:extLst>
                          </p:nvPr>
                        </p:nvGraphicFramePr>
                        <p:xfrm>
                          <a:off x="889000" y="1423037"/>
                          <a:ext cx="8931656" cy="442800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8D9015B-CBC2-4A4A-868D-469BF21709F2}"/>
                              </a:ext>
                            </a:extLst>
                          </p:cNvPr>
                          <p:cNvSpPr txBox="1"/>
                          <p:nvPr/>
                        </p:nvSpPr>
                        <p:spPr>
                          <a:xfrm>
                            <a:off x="1537007" y="5087761"/>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OCS use</a:t>
                            </a:r>
                          </a:p>
                        </p:txBody>
                      </p:sp>
                      <p:sp>
                        <p:nvSpPr>
                          <p:cNvPr id="10" name="TextBox 9">
                            <a:extLst>
                              <a:ext uri="{FF2B5EF4-FFF2-40B4-BE49-F238E27FC236}">
                                <a16:creationId xmlns:a16="http://schemas.microsoft.com/office/drawing/2014/main" id="{7A5EFC3D-978E-47C9-A98A-D2AE544E8776}"/>
                              </a:ext>
                            </a:extLst>
                          </p:cNvPr>
                          <p:cNvSpPr txBox="1"/>
                          <p:nvPr/>
                        </p:nvSpPr>
                        <p:spPr>
                          <a:xfrm>
                            <a:off x="3177041" y="5083732"/>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Nasal polyps</a:t>
                            </a:r>
                          </a:p>
                        </p:txBody>
                      </p:sp>
                    </p:grpSp>
                    <p:sp>
                      <p:nvSpPr>
                        <p:cNvPr id="12" name="TextBox 11">
                          <a:extLst>
                            <a:ext uri="{FF2B5EF4-FFF2-40B4-BE49-F238E27FC236}">
                              <a16:creationId xmlns:a16="http://schemas.microsoft.com/office/drawing/2014/main" id="{D7A6C64C-1061-4371-8DDD-28F0EE77AFA4}"/>
                            </a:ext>
                          </a:extLst>
                        </p:cNvPr>
                        <p:cNvSpPr txBox="1"/>
                        <p:nvPr/>
                      </p:nvSpPr>
                      <p:spPr>
                        <a:xfrm>
                          <a:off x="7916867" y="5083732"/>
                          <a:ext cx="2370982"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Age at diagnosis (years)</a:t>
                          </a:r>
                        </a:p>
                      </p:txBody>
                    </p:sp>
                  </p:grpSp>
                </p:grpSp>
                <p:cxnSp>
                  <p:nvCxnSpPr>
                    <p:cNvPr id="5" name="Straight Connector 4">
                      <a:extLst>
                        <a:ext uri="{FF2B5EF4-FFF2-40B4-BE49-F238E27FC236}">
                          <a16:creationId xmlns:a16="http://schemas.microsoft.com/office/drawing/2014/main" id="{74915626-1852-408F-BB53-6C05AFFAC932}"/>
                        </a:ext>
                      </a:extLst>
                    </p:cNvPr>
                    <p:cNvCxnSpPr/>
                    <p:nvPr/>
                  </p:nvCxnSpPr>
                  <p:spPr>
                    <a:xfrm>
                      <a:off x="2234315" y="3522427"/>
                      <a:ext cx="841248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7932FF-8A16-4002-8824-16EACC271B43}"/>
                        </a:ext>
                      </a:extLst>
                    </p:cNvPr>
                    <p:cNvSpPr txBox="1"/>
                    <p:nvPr/>
                  </p:nvSpPr>
                  <p:spPr>
                    <a:xfrm>
                      <a:off x="10462590" y="3379311"/>
                      <a:ext cx="1319916"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FAS 27</a:t>
                      </a:r>
                      <a:r>
                        <a:rPr lang="en-US" sz="1400" b="1" baseline="30000" dirty="0"/>
                        <a:t>b</a:t>
                      </a:r>
                    </a:p>
                  </p:txBody>
                </p:sp>
              </p:grpSp>
              <p:sp>
                <p:nvSpPr>
                  <p:cNvPr id="36" name="TextBox 35">
                    <a:extLst>
                      <a:ext uri="{FF2B5EF4-FFF2-40B4-BE49-F238E27FC236}">
                        <a16:creationId xmlns:a16="http://schemas.microsoft.com/office/drawing/2014/main" id="{68C05C89-970D-4387-83D2-D27221415A56}"/>
                      </a:ext>
                    </a:extLst>
                  </p:cNvPr>
                  <p:cNvSpPr txBox="1"/>
                  <p:nvPr/>
                </p:nvSpPr>
                <p:spPr>
                  <a:xfrm>
                    <a:off x="2490848"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n=33</a:t>
                    </a:r>
                  </a:p>
                </p:txBody>
              </p:sp>
              <p:sp>
                <p:nvSpPr>
                  <p:cNvPr id="37" name="TextBox 36">
                    <a:extLst>
                      <a:ext uri="{FF2B5EF4-FFF2-40B4-BE49-F238E27FC236}">
                        <a16:creationId xmlns:a16="http://schemas.microsoft.com/office/drawing/2014/main" id="{4E46C6E9-A574-4B62-A0B1-DB4B475CA291}"/>
                      </a:ext>
                    </a:extLst>
                  </p:cNvPr>
                  <p:cNvSpPr txBox="1"/>
                  <p:nvPr/>
                </p:nvSpPr>
                <p:spPr>
                  <a:xfrm>
                    <a:off x="3057185" y="4452000"/>
                    <a:ext cx="63221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n=223</a:t>
                    </a:r>
                  </a:p>
                </p:txBody>
              </p:sp>
              <p:sp>
                <p:nvSpPr>
                  <p:cNvPr id="38" name="TextBox 37">
                    <a:extLst>
                      <a:ext uri="{FF2B5EF4-FFF2-40B4-BE49-F238E27FC236}">
                        <a16:creationId xmlns:a16="http://schemas.microsoft.com/office/drawing/2014/main" id="{6459E533-66BA-454A-9604-33C58FB609DD}"/>
                      </a:ext>
                    </a:extLst>
                  </p:cNvPr>
                  <p:cNvSpPr txBox="1"/>
                  <p:nvPr/>
                </p:nvSpPr>
                <p:spPr>
                  <a:xfrm>
                    <a:off x="4178203"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n=20</a:t>
                    </a:r>
                  </a:p>
                </p:txBody>
              </p:sp>
              <p:sp>
                <p:nvSpPr>
                  <p:cNvPr id="39" name="TextBox 38">
                    <a:extLst>
                      <a:ext uri="{FF2B5EF4-FFF2-40B4-BE49-F238E27FC236}">
                        <a16:creationId xmlns:a16="http://schemas.microsoft.com/office/drawing/2014/main" id="{598854DF-79E5-4959-BC70-B94054DF2302}"/>
                      </a:ext>
                    </a:extLst>
                  </p:cNvPr>
                  <p:cNvSpPr txBox="1"/>
                  <p:nvPr/>
                </p:nvSpPr>
                <p:spPr>
                  <a:xfrm>
                    <a:off x="4757884" y="4452000"/>
                    <a:ext cx="649006"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n=236</a:t>
                    </a:r>
                  </a:p>
                </p:txBody>
              </p:sp>
            </p:grpSp>
            <p:sp>
              <p:nvSpPr>
                <p:cNvPr id="40" name="TextBox 39">
                  <a:extLst>
                    <a:ext uri="{FF2B5EF4-FFF2-40B4-BE49-F238E27FC236}">
                      <a16:creationId xmlns:a16="http://schemas.microsoft.com/office/drawing/2014/main" id="{CEE28969-93CF-4FD5-84D2-0BE19B38F800}"/>
                    </a:ext>
                  </a:extLst>
                </p:cNvPr>
                <p:cNvSpPr txBox="1"/>
                <p:nvPr/>
              </p:nvSpPr>
              <p:spPr>
                <a:xfrm>
                  <a:off x="5836161"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n=60</a:t>
                  </a:r>
                </a:p>
              </p:txBody>
            </p:sp>
            <p:sp>
              <p:nvSpPr>
                <p:cNvPr id="41" name="TextBox 40">
                  <a:extLst>
                    <a:ext uri="{FF2B5EF4-FFF2-40B4-BE49-F238E27FC236}">
                      <a16:creationId xmlns:a16="http://schemas.microsoft.com/office/drawing/2014/main" id="{91A14A28-6369-4551-85EF-FC293F5CE92F}"/>
                    </a:ext>
                  </a:extLst>
                </p:cNvPr>
                <p:cNvSpPr txBox="1"/>
                <p:nvPr/>
              </p:nvSpPr>
              <p:spPr>
                <a:xfrm>
                  <a:off x="6420241" y="4452000"/>
                  <a:ext cx="67194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n=195</a:t>
                  </a:r>
                </a:p>
              </p:txBody>
            </p:sp>
          </p:grpSp>
          <p:sp>
            <p:nvSpPr>
              <p:cNvPr id="42" name="TextBox 41">
                <a:extLst>
                  <a:ext uri="{FF2B5EF4-FFF2-40B4-BE49-F238E27FC236}">
                    <a16:creationId xmlns:a16="http://schemas.microsoft.com/office/drawing/2014/main" id="{3E92A310-6D22-464D-9ED3-63D8D5B8FF27}"/>
                  </a:ext>
                </a:extLst>
              </p:cNvPr>
              <p:cNvSpPr txBox="1"/>
              <p:nvPr/>
            </p:nvSpPr>
            <p:spPr>
              <a:xfrm>
                <a:off x="7468369"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n=82</a:t>
                </a:r>
              </a:p>
            </p:txBody>
          </p:sp>
          <p:sp>
            <p:nvSpPr>
              <p:cNvPr id="43" name="TextBox 42">
                <a:extLst>
                  <a:ext uri="{FF2B5EF4-FFF2-40B4-BE49-F238E27FC236}">
                    <a16:creationId xmlns:a16="http://schemas.microsoft.com/office/drawing/2014/main" id="{3545FFDD-6ACC-49D2-8869-E5F0FA944A83}"/>
                  </a:ext>
                </a:extLst>
              </p:cNvPr>
              <p:cNvSpPr txBox="1"/>
              <p:nvPr/>
            </p:nvSpPr>
            <p:spPr>
              <a:xfrm>
                <a:off x="8081559" y="4452000"/>
                <a:ext cx="66010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n=174</a:t>
                </a:r>
              </a:p>
            </p:txBody>
          </p:sp>
        </p:grpSp>
        <p:sp>
          <p:nvSpPr>
            <p:cNvPr id="44" name="TextBox 43">
              <a:extLst>
                <a:ext uri="{FF2B5EF4-FFF2-40B4-BE49-F238E27FC236}">
                  <a16:creationId xmlns:a16="http://schemas.microsoft.com/office/drawing/2014/main" id="{47215A7B-1C71-4A5A-847D-85162C3E9409}"/>
                </a:ext>
              </a:extLst>
            </p:cNvPr>
            <p:cNvSpPr txBox="1"/>
            <p:nvPr/>
          </p:nvSpPr>
          <p:spPr>
            <a:xfrm>
              <a:off x="9127806" y="4452000"/>
              <a:ext cx="656546"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n=172</a:t>
              </a:r>
            </a:p>
          </p:txBody>
        </p:sp>
        <p:sp>
          <p:nvSpPr>
            <p:cNvPr id="45" name="TextBox 44">
              <a:extLst>
                <a:ext uri="{FF2B5EF4-FFF2-40B4-BE49-F238E27FC236}">
                  <a16:creationId xmlns:a16="http://schemas.microsoft.com/office/drawing/2014/main" id="{1ECD12EA-3474-4722-A900-7DC97D9D49C5}"/>
                </a:ext>
              </a:extLst>
            </p:cNvPr>
            <p:cNvSpPr txBox="1"/>
            <p:nvPr/>
          </p:nvSpPr>
          <p:spPr>
            <a:xfrm>
              <a:off x="9751046"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n=84</a:t>
              </a:r>
            </a:p>
          </p:txBody>
        </p:sp>
      </p:grpSp>
      <p:grpSp>
        <p:nvGrpSpPr>
          <p:cNvPr id="47" name="Group 46">
            <a:extLst>
              <a:ext uri="{FF2B5EF4-FFF2-40B4-BE49-F238E27FC236}">
                <a16:creationId xmlns:a16="http://schemas.microsoft.com/office/drawing/2014/main" id="{D336E1B6-BA73-4083-BA3D-F672C7C494CD}"/>
              </a:ext>
            </a:extLst>
          </p:cNvPr>
          <p:cNvGrpSpPr/>
          <p:nvPr/>
        </p:nvGrpSpPr>
        <p:grpSpPr>
          <a:xfrm>
            <a:off x="10788137" y="0"/>
            <a:ext cx="1237403" cy="500448"/>
            <a:chOff x="10788137" y="0"/>
            <a:chExt cx="1237403" cy="500448"/>
          </a:xfrm>
        </p:grpSpPr>
        <p:sp>
          <p:nvSpPr>
            <p:cNvPr id="48" name="Round Same Side Corner Rectangle 11">
              <a:extLst>
                <a:ext uri="{FF2B5EF4-FFF2-40B4-BE49-F238E27FC236}">
                  <a16:creationId xmlns:a16="http://schemas.microsoft.com/office/drawing/2014/main" id="{BC30CD01-3F85-4F0D-9AA4-CABFCD05146A}"/>
                </a:ext>
              </a:extLst>
            </p:cNvPr>
            <p:cNvSpPr/>
            <p:nvPr/>
          </p:nvSpPr>
          <p:spPr>
            <a:xfrm rot="10800000">
              <a:off x="10788137" y="0"/>
              <a:ext cx="1237402" cy="500448"/>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solidFill>
                  <a:schemeClr val="bg1"/>
                </a:solidFill>
              </a:endParaRPr>
            </a:p>
          </p:txBody>
        </p:sp>
        <p:sp>
          <p:nvSpPr>
            <p:cNvPr id="49" name="TextBox 48">
              <a:extLst>
                <a:ext uri="{FF2B5EF4-FFF2-40B4-BE49-F238E27FC236}">
                  <a16:creationId xmlns:a16="http://schemas.microsoft.com/office/drawing/2014/main" id="{F2FCC502-32AA-4717-AFFA-3E964E099104}"/>
                </a:ext>
              </a:extLst>
            </p:cNvPr>
            <p:cNvSpPr txBox="1"/>
            <p:nvPr/>
          </p:nvSpPr>
          <p:spPr>
            <a:xfrm>
              <a:off x="10788138" y="79505"/>
              <a:ext cx="1237402" cy="276999"/>
            </a:xfrm>
            <a:prstGeom prst="rect">
              <a:avLst/>
            </a:prstGeom>
            <a:noFill/>
          </p:spPr>
          <p:txBody>
            <a:bodyPr wrap="square" rtlCol="0">
              <a:spAutoFit/>
            </a:bodyPr>
            <a:lstStyle/>
            <a:p>
              <a:pPr algn="ctr"/>
              <a:r>
                <a:rPr lang="en-US" sz="1200" b="1" dirty="0">
                  <a:solidFill>
                    <a:schemeClr val="bg1"/>
                  </a:solidFill>
                </a:rPr>
                <a:t>Responder 2</a:t>
              </a:r>
            </a:p>
          </p:txBody>
        </p:sp>
      </p:grpSp>
      <p:sp>
        <p:nvSpPr>
          <p:cNvPr id="50" name="TextBox 49">
            <a:extLst>
              <a:ext uri="{FF2B5EF4-FFF2-40B4-BE49-F238E27FC236}">
                <a16:creationId xmlns:a16="http://schemas.microsoft.com/office/drawing/2014/main" id="{04D4A6A9-FD9B-4D63-AA18-EBF111ABA976}"/>
              </a:ext>
            </a:extLst>
          </p:cNvPr>
          <p:cNvSpPr txBox="1"/>
          <p:nvPr/>
        </p:nvSpPr>
        <p:spPr>
          <a:xfrm>
            <a:off x="1560668" y="1222443"/>
            <a:ext cx="9492861" cy="338554"/>
          </a:xfrm>
          <a:prstGeom prst="rect">
            <a:avLst/>
          </a:prstGeom>
          <a:noFill/>
        </p:spPr>
        <p:txBody>
          <a:bodyPr wrap="square" rtlCol="0">
            <a:spAutoFit/>
          </a:bodyPr>
          <a:lstStyle/>
          <a:p>
            <a:pPr algn="ctr"/>
            <a:r>
              <a:rPr lang="en-US" sz="1600" b="1" dirty="0">
                <a:solidFill>
                  <a:schemeClr val="accent2"/>
                </a:solidFill>
              </a:rPr>
              <a:t>Pooled SIROCCO/CALIMA (Responder 2)</a:t>
            </a:r>
            <a:endParaRPr lang="en-US" sz="1600" b="1" baseline="30000" dirty="0">
              <a:solidFill>
                <a:schemeClr val="accent2"/>
              </a:solidFill>
            </a:endParaRPr>
          </a:p>
        </p:txBody>
      </p:sp>
      <p:sp>
        <p:nvSpPr>
          <p:cNvPr id="51" name="Rectangle: Rounded Corners 20">
            <a:extLst>
              <a:ext uri="{FF2B5EF4-FFF2-40B4-BE49-F238E27FC236}">
                <a16:creationId xmlns:a16="http://schemas.microsoft.com/office/drawing/2014/main" id="{2CFBF79B-09FB-479B-9FBD-B75573010381}"/>
              </a:ext>
            </a:extLst>
          </p:cNvPr>
          <p:cNvSpPr/>
          <p:nvPr/>
        </p:nvSpPr>
        <p:spPr>
          <a:xfrm>
            <a:off x="-2" y="580005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In patients with &lt;300 cells/ µL, current OCS use, nasal polyps and pre-BD FVC &lt;65% had the greatest impact on AER reductions</a:t>
            </a:r>
          </a:p>
        </p:txBody>
      </p:sp>
    </p:spTree>
    <p:extLst>
      <p:ext uri="{BB962C8B-B14F-4D97-AF65-F5344CB8AC3E}">
        <p14:creationId xmlns:p14="http://schemas.microsoft.com/office/powerpoint/2010/main" val="263227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2B13B6-EEEF-4A4F-8242-2CC64C4EED9C}"/>
              </a:ext>
            </a:extLst>
          </p:cNvPr>
          <p:cNvSpPr>
            <a:spLocks noGrp="1"/>
          </p:cNvSpPr>
          <p:nvPr>
            <p:ph type="title"/>
          </p:nvPr>
        </p:nvSpPr>
        <p:spPr>
          <a:xfrm>
            <a:off x="457200" y="329186"/>
            <a:ext cx="11277600" cy="800099"/>
          </a:xfrm>
        </p:spPr>
        <p:txBody>
          <a:bodyPr/>
          <a:lstStyle/>
          <a:p>
            <a:r>
              <a:rPr lang="en-US" dirty="0"/>
              <a:t>Benralizumab Demonstrated Exacerbation Reductions Independent of </a:t>
            </a:r>
            <a:br>
              <a:rPr lang="en-US" dirty="0"/>
            </a:br>
            <a:r>
              <a:rPr lang="en-US" dirty="0"/>
              <a:t>Allergic Status (Atopy and IgE Concentration)</a:t>
            </a:r>
          </a:p>
        </p:txBody>
      </p:sp>
      <p:sp>
        <p:nvSpPr>
          <p:cNvPr id="2" name="Slide Number Placeholder 1"/>
          <p:cNvSpPr>
            <a:spLocks noGrp="1"/>
          </p:cNvSpPr>
          <p:nvPr>
            <p:ph type="sldNum" sz="quarter" idx="12"/>
          </p:nvPr>
        </p:nvSpPr>
        <p:spPr/>
        <p:txBody>
          <a:bodyPr/>
          <a:lstStyle/>
          <a:p>
            <a:fld id="{CC7432E5-F8E0-41AE-9A6B-AD730338B005}" type="slidenum">
              <a:rPr lang="en-US" smtClean="0"/>
              <a:pPr/>
              <a:t>21</a:t>
            </a:fld>
            <a:endParaRPr lang="en-US" dirty="0"/>
          </a:p>
        </p:txBody>
      </p:sp>
      <p:sp>
        <p:nvSpPr>
          <p:cNvPr id="6" name="Text Placeholder 5">
            <a:extLst>
              <a:ext uri="{FF2B5EF4-FFF2-40B4-BE49-F238E27FC236}">
                <a16:creationId xmlns:a16="http://schemas.microsoft.com/office/drawing/2014/main" id="{92E6E9EF-BC21-4675-9E2F-98D7BF6C38C8}"/>
              </a:ext>
            </a:extLst>
          </p:cNvPr>
          <p:cNvSpPr>
            <a:spLocks noGrp="1"/>
          </p:cNvSpPr>
          <p:nvPr>
            <p:ph type="body" sz="quarter" idx="13"/>
          </p:nvPr>
        </p:nvSpPr>
        <p:spPr>
          <a:xfrm>
            <a:off x="457199" y="5792845"/>
            <a:ext cx="10432473" cy="1064597"/>
          </a:xfrm>
        </p:spPr>
        <p:txBody>
          <a:bodyPr/>
          <a:lstStyle/>
          <a:p>
            <a:r>
              <a:rPr lang="en-US" sz="900" dirty="0"/>
              <a:t>Fasenra is indicated as an add-on maintenance treatment in adult patients with severe eosinophilic asthma inadequately controlled despite high-dose inhaled corticosteroids plus long-acting beta-agonists.</a:t>
            </a:r>
            <a:r>
              <a:rPr lang="en-US" sz="900" baseline="30000" dirty="0"/>
              <a:t>2 </a:t>
            </a:r>
            <a:r>
              <a:rPr lang="en-US" sz="900" dirty="0"/>
              <a:t>Data are from the pooled adult intention-to-treat population from the high-dosage ICS/LABA treatment cohorts of the SIROCCO and CALIMA studies.</a:t>
            </a:r>
            <a:r>
              <a:rPr lang="en-US" sz="900" baseline="30000" dirty="0"/>
              <a:t>1</a:t>
            </a:r>
            <a:r>
              <a:rPr lang="en-US" sz="900" dirty="0"/>
              <a:t> Estimates were calculated by using a negative binomial model, with adjustment for study code, treatment, region, oral corticosteroid use at time of randomization, and prior exacerbations. The log of each patient’s corresponding follow-up time was used as an offset variable in the model to adjust for patients’ having different exposure times during which the events occurred.</a:t>
            </a:r>
            <a:r>
              <a:rPr lang="en-US" sz="900" baseline="30000" dirty="0"/>
              <a:t>1</a:t>
            </a:r>
            <a:endParaRPr lang="en-US" sz="900" dirty="0"/>
          </a:p>
          <a:p>
            <a:pPr>
              <a:spcBef>
                <a:spcPts val="100"/>
              </a:spcBef>
            </a:pPr>
            <a:r>
              <a:rPr lang="en-US" sz="900" baseline="30000" dirty="0" err="1"/>
              <a:t>a</a:t>
            </a:r>
            <a:r>
              <a:rPr lang="en-US" sz="900" dirty="0" err="1"/>
              <a:t>Nominal</a:t>
            </a:r>
            <a:r>
              <a:rPr lang="en-US" sz="900" dirty="0"/>
              <a:t> p=0.0002. </a:t>
            </a:r>
            <a:r>
              <a:rPr lang="en-US" sz="900" baseline="30000" dirty="0" err="1"/>
              <a:t>b</a:t>
            </a:r>
            <a:r>
              <a:rPr lang="en-US" sz="900" dirty="0" err="1"/>
              <a:t>Nominal</a:t>
            </a:r>
            <a:r>
              <a:rPr lang="en-US" sz="900" dirty="0"/>
              <a:t> p&lt;0.0001. </a:t>
            </a:r>
            <a:r>
              <a:rPr lang="en-US" sz="900" baseline="30000" dirty="0" err="1"/>
              <a:t>c</a:t>
            </a:r>
            <a:r>
              <a:rPr lang="en-US" sz="900" dirty="0" err="1"/>
              <a:t>Nominal</a:t>
            </a:r>
            <a:r>
              <a:rPr lang="en-US" sz="900" dirty="0"/>
              <a:t> p=0.0257. Results are descriptive. </a:t>
            </a:r>
            <a:r>
              <a:rPr lang="en-US" sz="900" baseline="30000" dirty="0" err="1"/>
              <a:t>d</a:t>
            </a:r>
            <a:r>
              <a:rPr lang="en-US" sz="900" dirty="0" err="1"/>
              <a:t>Adapted</a:t>
            </a:r>
            <a:r>
              <a:rPr lang="en-US" sz="900" dirty="0"/>
              <a:t> from criteria similar to those for patients who might qualify for </a:t>
            </a:r>
            <a:r>
              <a:rPr lang="en-US" sz="900" dirty="0" err="1"/>
              <a:t>omalizumab</a:t>
            </a:r>
            <a:r>
              <a:rPr lang="en-US" sz="900" dirty="0"/>
              <a:t> treatment. </a:t>
            </a:r>
            <a:r>
              <a:rPr lang="en-US" sz="900" baseline="30000" dirty="0" err="1"/>
              <a:t>e</a:t>
            </a:r>
            <a:r>
              <a:rPr lang="en-US" sz="900" dirty="0" err="1"/>
              <a:t>Atopy</a:t>
            </a:r>
            <a:r>
              <a:rPr lang="en-US" sz="900" dirty="0"/>
              <a:t> (by </a:t>
            </a:r>
            <a:r>
              <a:rPr lang="en-US" sz="900" dirty="0" err="1"/>
              <a:t>Phadiatop</a:t>
            </a:r>
            <a:r>
              <a:rPr lang="en-US" sz="900" dirty="0"/>
              <a:t> test) and serum </a:t>
            </a:r>
            <a:r>
              <a:rPr lang="en-US" sz="900" dirty="0" err="1"/>
              <a:t>IgE</a:t>
            </a:r>
            <a:r>
              <a:rPr lang="en-US" sz="900" dirty="0"/>
              <a:t> concentration of 30-700 </a:t>
            </a:r>
            <a:r>
              <a:rPr lang="en-US" sz="900" dirty="0" err="1"/>
              <a:t>kU</a:t>
            </a:r>
            <a:r>
              <a:rPr lang="en-US" sz="900" dirty="0"/>
              <a:t>/L criteria. </a:t>
            </a:r>
            <a:r>
              <a:rPr lang="en-US" sz="900" baseline="30000" dirty="0" err="1"/>
              <a:t>f</a:t>
            </a:r>
            <a:r>
              <a:rPr lang="en-US" sz="900" dirty="0" err="1"/>
              <a:t>Did</a:t>
            </a:r>
            <a:r>
              <a:rPr lang="en-US" sz="900" dirty="0"/>
              <a:t> not  meet atopy and </a:t>
            </a:r>
            <a:r>
              <a:rPr lang="en-US" sz="900" dirty="0" err="1"/>
              <a:t>IgE</a:t>
            </a:r>
            <a:r>
              <a:rPr lang="en-US" sz="900" dirty="0"/>
              <a:t> 30-700 </a:t>
            </a:r>
            <a:r>
              <a:rPr lang="en-US" sz="900" dirty="0" err="1"/>
              <a:t>kU</a:t>
            </a:r>
            <a:r>
              <a:rPr lang="en-US" sz="900" dirty="0"/>
              <a:t>/L criteria. </a:t>
            </a:r>
          </a:p>
          <a:p>
            <a:pPr>
              <a:spcBef>
                <a:spcPts val="100"/>
              </a:spcBef>
            </a:pPr>
            <a:r>
              <a:rPr lang="en-US" sz="900" dirty="0"/>
              <a:t>1. Chipps BE et al. </a:t>
            </a:r>
            <a:r>
              <a:rPr lang="en-US" sz="900" i="1" dirty="0"/>
              <a:t>Ann Allergy Asthma Immunol. </a:t>
            </a:r>
            <a:r>
              <a:rPr lang="en-US" sz="900" dirty="0"/>
              <a:t>2018;120:504-511.e4; 2. FASENRA Summary of Product Characteristics.</a:t>
            </a:r>
            <a:endParaRPr lang="en-US" sz="900" strike="sngStrike" dirty="0"/>
          </a:p>
        </p:txBody>
      </p:sp>
      <p:sp>
        <p:nvSpPr>
          <p:cNvPr id="96" name="Rectangle 95">
            <a:extLst>
              <a:ext uri="{FF2B5EF4-FFF2-40B4-BE49-F238E27FC236}">
                <a16:creationId xmlns:a16="http://schemas.microsoft.com/office/drawing/2014/main" id="{5A4E1DC9-27DF-4346-82A6-EC47D40B4AD4}"/>
              </a:ext>
            </a:extLst>
          </p:cNvPr>
          <p:cNvSpPr/>
          <p:nvPr/>
        </p:nvSpPr>
        <p:spPr>
          <a:xfrm>
            <a:off x="10688982" y="7283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97" name="Round Same Side Corner Rectangle 11">
            <a:extLst>
              <a:ext uri="{FF2B5EF4-FFF2-40B4-BE49-F238E27FC236}">
                <a16:creationId xmlns:a16="http://schemas.microsoft.com/office/drawing/2014/main" id="{41246228-A5BD-4C40-99CC-F4A1376C774F}"/>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98" name="Rectangle 97">
            <a:extLst>
              <a:ext uri="{FF2B5EF4-FFF2-40B4-BE49-F238E27FC236}">
                <a16:creationId xmlns:a16="http://schemas.microsoft.com/office/drawing/2014/main" id="{4B8B9584-3844-4058-81D9-F90CFDE9EC56}"/>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3" name="Group 2">
            <a:extLst>
              <a:ext uri="{FF2B5EF4-FFF2-40B4-BE49-F238E27FC236}">
                <a16:creationId xmlns:a16="http://schemas.microsoft.com/office/drawing/2014/main" id="{D48B26F0-8AB1-4798-BCFF-0BD4E3518355}"/>
              </a:ext>
            </a:extLst>
          </p:cNvPr>
          <p:cNvGrpSpPr/>
          <p:nvPr/>
        </p:nvGrpSpPr>
        <p:grpSpPr>
          <a:xfrm>
            <a:off x="1275110" y="1264910"/>
            <a:ext cx="8633354" cy="4457701"/>
            <a:chOff x="1246757" y="1294717"/>
            <a:chExt cx="8633354" cy="4457701"/>
          </a:xfrm>
        </p:grpSpPr>
        <p:grpSp>
          <p:nvGrpSpPr>
            <p:cNvPr id="159" name="Group 158">
              <a:extLst>
                <a:ext uri="{FF2B5EF4-FFF2-40B4-BE49-F238E27FC236}">
                  <a16:creationId xmlns:a16="http://schemas.microsoft.com/office/drawing/2014/main" id="{3291B7B5-31B8-40B7-9CAF-1E0904F715E1}"/>
                </a:ext>
              </a:extLst>
            </p:cNvPr>
            <p:cNvGrpSpPr/>
            <p:nvPr/>
          </p:nvGrpSpPr>
          <p:grpSpPr>
            <a:xfrm>
              <a:off x="1246757" y="1294717"/>
              <a:ext cx="8633354" cy="4457701"/>
              <a:chOff x="1246757" y="1130125"/>
              <a:chExt cx="8633354" cy="4457701"/>
            </a:xfrm>
          </p:grpSpPr>
          <p:cxnSp>
            <p:nvCxnSpPr>
              <p:cNvPr id="160" name="Straight Connector 159">
                <a:extLst>
                  <a:ext uri="{FF2B5EF4-FFF2-40B4-BE49-F238E27FC236}">
                    <a16:creationId xmlns:a16="http://schemas.microsoft.com/office/drawing/2014/main" id="{1E3A7B35-8EC6-445F-8E8D-CFDD36190FA0}"/>
                  </a:ext>
                </a:extLst>
              </p:cNvPr>
              <p:cNvCxnSpPr/>
              <p:nvPr/>
            </p:nvCxnSpPr>
            <p:spPr>
              <a:xfrm>
                <a:off x="8130977" y="3960472"/>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CA7C1290-719B-434C-8043-9612B6AB002B}"/>
                  </a:ext>
                </a:extLst>
              </p:cNvPr>
              <p:cNvGrpSpPr/>
              <p:nvPr/>
            </p:nvGrpSpPr>
            <p:grpSpPr>
              <a:xfrm>
                <a:off x="1246757" y="1130125"/>
                <a:ext cx="8633354" cy="4457701"/>
                <a:chOff x="1246757" y="1130125"/>
                <a:chExt cx="8633354" cy="4457701"/>
              </a:xfrm>
            </p:grpSpPr>
            <p:cxnSp>
              <p:nvCxnSpPr>
                <p:cNvPr id="162" name="Straight Connector 161">
                  <a:extLst>
                    <a:ext uri="{FF2B5EF4-FFF2-40B4-BE49-F238E27FC236}">
                      <a16:creationId xmlns:a16="http://schemas.microsoft.com/office/drawing/2014/main" id="{3EC064B4-FA49-4290-9CF4-4D303C282BA4}"/>
                    </a:ext>
                  </a:extLst>
                </p:cNvPr>
                <p:cNvCxnSpPr>
                  <a:cxnSpLocks/>
                </p:cNvCxnSpPr>
                <p:nvPr/>
              </p:nvCxnSpPr>
              <p:spPr>
                <a:xfrm>
                  <a:off x="8214061" y="2863304"/>
                  <a:ext cx="0" cy="109728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B5BD4C02-AB64-42CE-8804-7B238710A6B1}"/>
                    </a:ext>
                  </a:extLst>
                </p:cNvPr>
                <p:cNvGrpSpPr/>
                <p:nvPr/>
              </p:nvGrpSpPr>
              <p:grpSpPr>
                <a:xfrm>
                  <a:off x="1246757" y="1130125"/>
                  <a:ext cx="8633354" cy="4457701"/>
                  <a:chOff x="1246757" y="1130125"/>
                  <a:chExt cx="8633354" cy="4457701"/>
                </a:xfrm>
              </p:grpSpPr>
              <p:sp>
                <p:nvSpPr>
                  <p:cNvPr id="164" name="TextBox 163">
                    <a:extLst>
                      <a:ext uri="{FF2B5EF4-FFF2-40B4-BE49-F238E27FC236}">
                        <a16:creationId xmlns:a16="http://schemas.microsoft.com/office/drawing/2014/main" id="{D8FF629B-1597-4B5A-94DD-E7917911DA05}"/>
                      </a:ext>
                    </a:extLst>
                  </p:cNvPr>
                  <p:cNvSpPr txBox="1"/>
                  <p:nvPr/>
                </p:nvSpPr>
                <p:spPr>
                  <a:xfrm>
                    <a:off x="1534140" y="4231568"/>
                    <a:ext cx="405881" cy="258532"/>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a:t>
                    </a:r>
                  </a:p>
                </p:txBody>
              </p:sp>
              <p:grpSp>
                <p:nvGrpSpPr>
                  <p:cNvPr id="165" name="Group 164">
                    <a:extLst>
                      <a:ext uri="{FF2B5EF4-FFF2-40B4-BE49-F238E27FC236}">
                        <a16:creationId xmlns:a16="http://schemas.microsoft.com/office/drawing/2014/main" id="{4A0251DC-D9A9-413A-8217-CF8858A6275E}"/>
                      </a:ext>
                    </a:extLst>
                  </p:cNvPr>
                  <p:cNvGrpSpPr/>
                  <p:nvPr/>
                </p:nvGrpSpPr>
                <p:grpSpPr>
                  <a:xfrm>
                    <a:off x="1246757" y="1130125"/>
                    <a:ext cx="8633354" cy="4457701"/>
                    <a:chOff x="1246757" y="1130125"/>
                    <a:chExt cx="8633354" cy="4457701"/>
                  </a:xfrm>
                </p:grpSpPr>
                <p:grpSp>
                  <p:nvGrpSpPr>
                    <p:cNvPr id="166" name="Group 165">
                      <a:extLst>
                        <a:ext uri="{FF2B5EF4-FFF2-40B4-BE49-F238E27FC236}">
                          <a16:creationId xmlns:a16="http://schemas.microsoft.com/office/drawing/2014/main" id="{86AC5132-DD7D-42DA-A28F-CDB1D52EE1C5}"/>
                        </a:ext>
                      </a:extLst>
                    </p:cNvPr>
                    <p:cNvGrpSpPr/>
                    <p:nvPr/>
                  </p:nvGrpSpPr>
                  <p:grpSpPr>
                    <a:xfrm>
                      <a:off x="1246757" y="1130125"/>
                      <a:ext cx="8633354" cy="4457701"/>
                      <a:chOff x="1246757" y="1130125"/>
                      <a:chExt cx="8633354" cy="4457701"/>
                    </a:xfrm>
                  </p:grpSpPr>
                  <p:grpSp>
                    <p:nvGrpSpPr>
                      <p:cNvPr id="168" name="Group 167">
                        <a:extLst>
                          <a:ext uri="{FF2B5EF4-FFF2-40B4-BE49-F238E27FC236}">
                            <a16:creationId xmlns:a16="http://schemas.microsoft.com/office/drawing/2014/main" id="{F77676D9-3165-445C-99CF-2751E4B0D176}"/>
                          </a:ext>
                        </a:extLst>
                      </p:cNvPr>
                      <p:cNvGrpSpPr/>
                      <p:nvPr/>
                    </p:nvGrpSpPr>
                    <p:grpSpPr>
                      <a:xfrm>
                        <a:off x="1246757" y="1130125"/>
                        <a:ext cx="8633354" cy="4457701"/>
                        <a:chOff x="1246757" y="1130125"/>
                        <a:chExt cx="8633354" cy="4457701"/>
                      </a:xfrm>
                    </p:grpSpPr>
                    <p:grpSp>
                      <p:nvGrpSpPr>
                        <p:cNvPr id="170" name="Group 169">
                          <a:extLst>
                            <a:ext uri="{FF2B5EF4-FFF2-40B4-BE49-F238E27FC236}">
                              <a16:creationId xmlns:a16="http://schemas.microsoft.com/office/drawing/2014/main" id="{E2ABF59D-3F03-4229-9F4A-CAC06D675295}"/>
                            </a:ext>
                          </a:extLst>
                        </p:cNvPr>
                        <p:cNvGrpSpPr/>
                        <p:nvPr/>
                      </p:nvGrpSpPr>
                      <p:grpSpPr>
                        <a:xfrm>
                          <a:off x="1246757" y="1130125"/>
                          <a:ext cx="8633354" cy="4457701"/>
                          <a:chOff x="1246757" y="1130125"/>
                          <a:chExt cx="8633354" cy="4457701"/>
                        </a:xfrm>
                      </p:grpSpPr>
                      <p:grpSp>
                        <p:nvGrpSpPr>
                          <p:cNvPr id="187" name="Group 186">
                            <a:extLst>
                              <a:ext uri="{FF2B5EF4-FFF2-40B4-BE49-F238E27FC236}">
                                <a16:creationId xmlns:a16="http://schemas.microsoft.com/office/drawing/2014/main" id="{C1332D92-7C94-4D36-A705-F3E624428D8A}"/>
                              </a:ext>
                            </a:extLst>
                          </p:cNvPr>
                          <p:cNvGrpSpPr/>
                          <p:nvPr/>
                        </p:nvGrpSpPr>
                        <p:grpSpPr>
                          <a:xfrm>
                            <a:off x="1246757" y="1130125"/>
                            <a:ext cx="8633354" cy="4457701"/>
                            <a:chOff x="1246757" y="1130125"/>
                            <a:chExt cx="8633354" cy="4457701"/>
                          </a:xfrm>
                        </p:grpSpPr>
                        <p:grpSp>
                          <p:nvGrpSpPr>
                            <p:cNvPr id="198" name="Group 197">
                              <a:extLst>
                                <a:ext uri="{FF2B5EF4-FFF2-40B4-BE49-F238E27FC236}">
                                  <a16:creationId xmlns:a16="http://schemas.microsoft.com/office/drawing/2014/main" id="{C56241E1-90BF-41FC-81BB-CF1FED04B692}"/>
                                </a:ext>
                              </a:extLst>
                            </p:cNvPr>
                            <p:cNvGrpSpPr/>
                            <p:nvPr/>
                          </p:nvGrpSpPr>
                          <p:grpSpPr>
                            <a:xfrm>
                              <a:off x="1246757" y="1130125"/>
                              <a:ext cx="8633354" cy="4457701"/>
                              <a:chOff x="1142876" y="1557126"/>
                              <a:chExt cx="8633354" cy="4457701"/>
                            </a:xfrm>
                          </p:grpSpPr>
                          <p:sp>
                            <p:nvSpPr>
                              <p:cNvPr id="200" name="TextBox 199">
                                <a:extLst>
                                  <a:ext uri="{FF2B5EF4-FFF2-40B4-BE49-F238E27FC236}">
                                    <a16:creationId xmlns:a16="http://schemas.microsoft.com/office/drawing/2014/main" id="{A9D4D5D0-46B9-40B7-A974-2381DAB5587B}"/>
                                  </a:ext>
                                </a:extLst>
                              </p:cNvPr>
                              <p:cNvSpPr txBox="1"/>
                              <p:nvPr/>
                            </p:nvSpPr>
                            <p:spPr>
                              <a:xfrm>
                                <a:off x="1429990" y="2042385"/>
                                <a:ext cx="439544" cy="258532"/>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100</a:t>
                                </a:r>
                              </a:p>
                            </p:txBody>
                          </p:sp>
                          <p:grpSp>
                            <p:nvGrpSpPr>
                              <p:cNvPr id="243" name="Group 242">
                                <a:extLst>
                                  <a:ext uri="{FF2B5EF4-FFF2-40B4-BE49-F238E27FC236}">
                                    <a16:creationId xmlns:a16="http://schemas.microsoft.com/office/drawing/2014/main" id="{673D3309-66F8-4154-BD12-574E4BEA168B}"/>
                                  </a:ext>
                                </a:extLst>
                              </p:cNvPr>
                              <p:cNvGrpSpPr/>
                              <p:nvPr/>
                            </p:nvGrpSpPr>
                            <p:grpSpPr>
                              <a:xfrm>
                                <a:off x="1142876" y="1557126"/>
                                <a:ext cx="8633354" cy="4457701"/>
                                <a:chOff x="1142876" y="1557126"/>
                                <a:chExt cx="8633354" cy="4457701"/>
                              </a:xfrm>
                            </p:grpSpPr>
                            <p:grpSp>
                              <p:nvGrpSpPr>
                                <p:cNvPr id="245" name="Group 244">
                                  <a:extLst>
                                    <a:ext uri="{FF2B5EF4-FFF2-40B4-BE49-F238E27FC236}">
                                      <a16:creationId xmlns:a16="http://schemas.microsoft.com/office/drawing/2014/main" id="{2517D786-BD0E-493F-A352-43965A026918}"/>
                                    </a:ext>
                                  </a:extLst>
                                </p:cNvPr>
                                <p:cNvGrpSpPr/>
                                <p:nvPr/>
                              </p:nvGrpSpPr>
                              <p:grpSpPr>
                                <a:xfrm>
                                  <a:off x="1142876" y="1557126"/>
                                  <a:ext cx="8633354" cy="4457701"/>
                                  <a:chOff x="1142876" y="1557126"/>
                                  <a:chExt cx="8633354" cy="4457701"/>
                                </a:xfrm>
                              </p:grpSpPr>
                              <p:grpSp>
                                <p:nvGrpSpPr>
                                  <p:cNvPr id="247" name="Group 246">
                                    <a:extLst>
                                      <a:ext uri="{FF2B5EF4-FFF2-40B4-BE49-F238E27FC236}">
                                        <a16:creationId xmlns:a16="http://schemas.microsoft.com/office/drawing/2014/main" id="{87EDBA7E-17D2-4AB3-95DB-9094F855850B}"/>
                                      </a:ext>
                                    </a:extLst>
                                  </p:cNvPr>
                                  <p:cNvGrpSpPr/>
                                  <p:nvPr/>
                                </p:nvGrpSpPr>
                                <p:grpSpPr>
                                  <a:xfrm>
                                    <a:off x="1142876" y="1557126"/>
                                    <a:ext cx="8633354" cy="4457701"/>
                                    <a:chOff x="1142876" y="1557126"/>
                                    <a:chExt cx="8633354" cy="4457701"/>
                                  </a:xfrm>
                                </p:grpSpPr>
                                <p:grpSp>
                                  <p:nvGrpSpPr>
                                    <p:cNvPr id="249" name="Group 248">
                                      <a:extLst>
                                        <a:ext uri="{FF2B5EF4-FFF2-40B4-BE49-F238E27FC236}">
                                          <a16:creationId xmlns:a16="http://schemas.microsoft.com/office/drawing/2014/main" id="{21148AAD-0114-4AA0-AAD2-38FF0A4626E1}"/>
                                        </a:ext>
                                      </a:extLst>
                                    </p:cNvPr>
                                    <p:cNvGrpSpPr/>
                                    <p:nvPr/>
                                  </p:nvGrpSpPr>
                                  <p:grpSpPr>
                                    <a:xfrm>
                                      <a:off x="1142876" y="1557126"/>
                                      <a:ext cx="8633354" cy="4457701"/>
                                      <a:chOff x="1123826" y="1173190"/>
                                      <a:chExt cx="8633354" cy="4457701"/>
                                    </a:xfrm>
                                  </p:grpSpPr>
                                  <p:grpSp>
                                    <p:nvGrpSpPr>
                                      <p:cNvPr id="251" name="Group 250">
                                        <a:extLst>
                                          <a:ext uri="{FF2B5EF4-FFF2-40B4-BE49-F238E27FC236}">
                                            <a16:creationId xmlns:a16="http://schemas.microsoft.com/office/drawing/2014/main" id="{BA9CD51E-D8D6-4AE0-A49E-D3C81503B622}"/>
                                          </a:ext>
                                        </a:extLst>
                                      </p:cNvPr>
                                      <p:cNvGrpSpPr/>
                                      <p:nvPr/>
                                    </p:nvGrpSpPr>
                                    <p:grpSpPr>
                                      <a:xfrm>
                                        <a:off x="1123826" y="1173190"/>
                                        <a:ext cx="8633354" cy="4457701"/>
                                        <a:chOff x="1123826" y="1164998"/>
                                        <a:chExt cx="8633354" cy="4457701"/>
                                      </a:xfrm>
                                    </p:grpSpPr>
                                    <p:sp>
                                      <p:nvSpPr>
                                        <p:cNvPr id="257" name="Rectangle 256">
                                          <a:extLst>
                                            <a:ext uri="{FF2B5EF4-FFF2-40B4-BE49-F238E27FC236}">
                                              <a16:creationId xmlns:a16="http://schemas.microsoft.com/office/drawing/2014/main" id="{C5C78A8C-7012-4E9F-B796-20E883F574ED}"/>
                                            </a:ext>
                                          </a:extLst>
                                        </p:cNvPr>
                                        <p:cNvSpPr/>
                                        <p:nvPr/>
                                      </p:nvSpPr>
                                      <p:spPr>
                                        <a:xfrm>
                                          <a:off x="3135580" y="1720510"/>
                                          <a:ext cx="1289304" cy="35353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15" dirty="0"/>
                                        </a:p>
                                      </p:txBody>
                                    </p:sp>
                                    <p:sp>
                                      <p:nvSpPr>
                                        <p:cNvPr id="258" name="Rectangle 257">
                                          <a:extLst>
                                            <a:ext uri="{FF2B5EF4-FFF2-40B4-BE49-F238E27FC236}">
                                              <a16:creationId xmlns:a16="http://schemas.microsoft.com/office/drawing/2014/main" id="{375E3A8B-1F6A-4614-AF17-1854C6233C4A}"/>
                                            </a:ext>
                                          </a:extLst>
                                        </p:cNvPr>
                                        <p:cNvSpPr/>
                                        <p:nvPr/>
                                      </p:nvSpPr>
                                      <p:spPr>
                                        <a:xfrm>
                                          <a:off x="6333575" y="1720511"/>
                                          <a:ext cx="1288269" cy="35353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15" dirty="0"/>
                                        </a:p>
                                      </p:txBody>
                                    </p:sp>
                                    <p:grpSp>
                                      <p:nvGrpSpPr>
                                        <p:cNvPr id="259" name="Group 258">
                                          <a:extLst>
                                            <a:ext uri="{FF2B5EF4-FFF2-40B4-BE49-F238E27FC236}">
                                              <a16:creationId xmlns:a16="http://schemas.microsoft.com/office/drawing/2014/main" id="{F563BC8A-9371-4E1B-A926-88308C99D75B}"/>
                                            </a:ext>
                                          </a:extLst>
                                        </p:cNvPr>
                                        <p:cNvGrpSpPr/>
                                        <p:nvPr/>
                                      </p:nvGrpSpPr>
                                      <p:grpSpPr>
                                        <a:xfrm>
                                          <a:off x="1123826" y="1164998"/>
                                          <a:ext cx="8633354" cy="4457701"/>
                                          <a:chOff x="1123826" y="1164998"/>
                                          <a:chExt cx="8633354" cy="4457701"/>
                                        </a:xfrm>
                                      </p:grpSpPr>
                                      <p:grpSp>
                                        <p:nvGrpSpPr>
                                          <p:cNvPr id="260" name="Group 259">
                                            <a:extLst>
                                              <a:ext uri="{FF2B5EF4-FFF2-40B4-BE49-F238E27FC236}">
                                                <a16:creationId xmlns:a16="http://schemas.microsoft.com/office/drawing/2014/main" id="{94B5E057-85AE-4D08-9A32-7E9196DEDFE0}"/>
                                              </a:ext>
                                            </a:extLst>
                                          </p:cNvPr>
                                          <p:cNvGrpSpPr/>
                                          <p:nvPr/>
                                        </p:nvGrpSpPr>
                                        <p:grpSpPr>
                                          <a:xfrm>
                                            <a:off x="1123826" y="1164998"/>
                                            <a:ext cx="8633354" cy="4457701"/>
                                            <a:chOff x="2921019" y="1094520"/>
                                            <a:chExt cx="7365513" cy="4457701"/>
                                          </a:xfrm>
                                        </p:grpSpPr>
                                        <p:grpSp>
                                          <p:nvGrpSpPr>
                                            <p:cNvPr id="262" name="Group 261">
                                              <a:extLst>
                                                <a:ext uri="{FF2B5EF4-FFF2-40B4-BE49-F238E27FC236}">
                                                  <a16:creationId xmlns:a16="http://schemas.microsoft.com/office/drawing/2014/main" id="{52F4DE9A-8770-4F1A-A2C2-98423EB03229}"/>
                                                </a:ext>
                                              </a:extLst>
                                            </p:cNvPr>
                                            <p:cNvGrpSpPr/>
                                            <p:nvPr/>
                                          </p:nvGrpSpPr>
                                          <p:grpSpPr>
                                            <a:xfrm>
                                              <a:off x="2921019" y="1094520"/>
                                              <a:ext cx="7365513" cy="4457701"/>
                                              <a:chOff x="4545849" y="1662654"/>
                                              <a:chExt cx="4715113" cy="3184935"/>
                                            </a:xfrm>
                                          </p:grpSpPr>
                                          <p:cxnSp>
                                            <p:nvCxnSpPr>
                                              <p:cNvPr id="264" name="Straight Connector 263">
                                                <a:extLst>
                                                  <a:ext uri="{FF2B5EF4-FFF2-40B4-BE49-F238E27FC236}">
                                                    <a16:creationId xmlns:a16="http://schemas.microsoft.com/office/drawing/2014/main" id="{DD44FEEF-509D-4F5D-9C69-33E4CD693C17}"/>
                                                  </a:ext>
                                                </a:extLst>
                                              </p:cNvPr>
                                              <p:cNvCxnSpPr>
                                                <a:cxnSpLocks/>
                                              </p:cNvCxnSpPr>
                                              <p:nvPr/>
                                            </p:nvCxnSpPr>
                                            <p:spPr>
                                              <a:xfrm>
                                                <a:off x="4958428" y="2019185"/>
                                                <a:ext cx="0" cy="195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F5F725B-6706-4430-B3B3-E7F570CD6CAA}"/>
                                                  </a:ext>
                                                </a:extLst>
                                              </p:cNvPr>
                                              <p:cNvCxnSpPr>
                                                <a:cxnSpLocks/>
                                              </p:cNvCxnSpPr>
                                              <p:nvPr/>
                                            </p:nvCxnSpPr>
                                            <p:spPr>
                                              <a:xfrm flipH="1">
                                                <a:off x="4926419" y="3777420"/>
                                                <a:ext cx="37086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B8898D-5AEA-439B-B206-4A9B09EE2623}"/>
                                                  </a:ext>
                                                </a:extLst>
                                              </p:cNvPr>
                                              <p:cNvCxnSpPr/>
                                              <p:nvPr/>
                                            </p:nvCxnSpPr>
                                            <p:spPr>
                                              <a:xfrm>
                                                <a:off x="4899261" y="2243627"/>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881E954-9DF7-440A-9FF9-472F10B9DD81}"/>
                                                  </a:ext>
                                                </a:extLst>
                                              </p:cNvPr>
                                              <p:cNvCxnSpPr/>
                                              <p:nvPr/>
                                            </p:nvCxnSpPr>
                                            <p:spPr>
                                              <a:xfrm>
                                                <a:off x="4899261" y="2414050"/>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E65B28-E2A3-4D8E-9C91-643EDCFBEC56}"/>
                                                  </a:ext>
                                                </a:extLst>
                                              </p:cNvPr>
                                              <p:cNvCxnSpPr/>
                                              <p:nvPr/>
                                            </p:nvCxnSpPr>
                                            <p:spPr>
                                              <a:xfrm>
                                                <a:off x="4899261" y="2584473"/>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B78ABA8-2271-46AF-9E6A-FCA75D9357AF}"/>
                                                  </a:ext>
                                                </a:extLst>
                                              </p:cNvPr>
                                              <p:cNvCxnSpPr/>
                                              <p:nvPr/>
                                            </p:nvCxnSpPr>
                                            <p:spPr>
                                              <a:xfrm>
                                                <a:off x="4899261" y="2754896"/>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39D82A9-11C1-4FCE-8164-DC3F6A22A48E}"/>
                                                  </a:ext>
                                                </a:extLst>
                                              </p:cNvPr>
                                              <p:cNvCxnSpPr/>
                                              <p:nvPr/>
                                            </p:nvCxnSpPr>
                                            <p:spPr>
                                              <a:xfrm>
                                                <a:off x="4899261" y="2925319"/>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74D79BF-71A1-4CA7-94B1-EFD9695139FC}"/>
                                                  </a:ext>
                                                </a:extLst>
                                              </p:cNvPr>
                                              <p:cNvCxnSpPr/>
                                              <p:nvPr/>
                                            </p:nvCxnSpPr>
                                            <p:spPr>
                                              <a:xfrm>
                                                <a:off x="4899261" y="3095742"/>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77B67A0-3F4F-43B4-967E-8000B654C0F4}"/>
                                                  </a:ext>
                                                </a:extLst>
                                              </p:cNvPr>
                                              <p:cNvCxnSpPr/>
                                              <p:nvPr/>
                                            </p:nvCxnSpPr>
                                            <p:spPr>
                                              <a:xfrm>
                                                <a:off x="4899261" y="3266165"/>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BCC7743-A219-4F9A-87E8-9745F4A1A24A}"/>
                                                  </a:ext>
                                                </a:extLst>
                                              </p:cNvPr>
                                              <p:cNvCxnSpPr/>
                                              <p:nvPr/>
                                            </p:nvCxnSpPr>
                                            <p:spPr>
                                              <a:xfrm>
                                                <a:off x="4899261" y="3436588"/>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EF5A725-70AA-480F-8D65-32DE2A018D59}"/>
                                                  </a:ext>
                                                </a:extLst>
                                              </p:cNvPr>
                                              <p:cNvCxnSpPr/>
                                              <p:nvPr/>
                                            </p:nvCxnSpPr>
                                            <p:spPr>
                                              <a:xfrm>
                                                <a:off x="4899261" y="3607011"/>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4677-2339-4CB4-9DBD-DD790B5D3FD8}"/>
                                                  </a:ext>
                                                </a:extLst>
                                              </p:cNvPr>
                                              <p:cNvCxnSpPr/>
                                              <p:nvPr/>
                                            </p:nvCxnSpPr>
                                            <p:spPr>
                                              <a:xfrm>
                                                <a:off x="4899261" y="3777434"/>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523002FE-52AF-4640-AF1E-5E0A5ABEC632}"/>
                                                  </a:ext>
                                                </a:extLst>
                                              </p:cNvPr>
                                              <p:cNvSpPr txBox="1"/>
                                              <p:nvPr/>
                                            </p:nvSpPr>
                                            <p:spPr>
                                              <a:xfrm rot="16200000">
                                                <a:off x="3577654" y="2921054"/>
                                                <a:ext cx="2092715" cy="156326"/>
                                              </a:xfrm>
                                              <a:prstGeom prst="rect">
                                                <a:avLst/>
                                              </a:prstGeom>
                                              <a:noFill/>
                                            </p:spPr>
                                            <p:txBody>
                                              <a:bodyPr wrap="none" rtlCol="0">
                                                <a:spAutoFit/>
                                              </a:bodyPr>
                                              <a:lstStyle/>
                                              <a:p>
                                                <a:pPr algn="ctr">
                                                  <a:lnSpc>
                                                    <a:spcPct val="90000"/>
                                                  </a:lnSpc>
                                                  <a:spcBef>
                                                    <a:spcPts val="1200"/>
                                                  </a:spcBef>
                                                  <a:buClr>
                                                    <a:srgbClr val="7F134C"/>
                                                  </a:buClr>
                                                </a:pPr>
                                                <a:r>
                                                  <a:rPr lang="en-US" sz="1400" b="1" dirty="0">
                                                    <a:solidFill>
                                                      <a:srgbClr val="000000"/>
                                                    </a:solidFill>
                                                  </a:rPr>
                                                  <a:t>Exacerbation Rate Reduction, %</a:t>
                                                </a:r>
                                              </a:p>
                                            </p:txBody>
                                          </p:sp>
                                          <p:sp>
                                            <p:nvSpPr>
                                              <p:cNvPr id="277" name="TextBox 276">
                                                <a:extLst>
                                                  <a:ext uri="{FF2B5EF4-FFF2-40B4-BE49-F238E27FC236}">
                                                    <a16:creationId xmlns:a16="http://schemas.microsoft.com/office/drawing/2014/main" id="{B132D0CD-1B22-4852-9313-A56BA0B3010F}"/>
                                                  </a:ext>
                                                </a:extLst>
                                              </p:cNvPr>
                                              <p:cNvSpPr txBox="1"/>
                                              <p:nvPr/>
                                            </p:nvSpPr>
                                            <p:spPr>
                                              <a:xfrm>
                                                <a:off x="4750078" y="2166901"/>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90</a:t>
                                                </a:r>
                                              </a:p>
                                            </p:txBody>
                                          </p:sp>
                                          <p:sp>
                                            <p:nvSpPr>
                                              <p:cNvPr id="278" name="TextBox 277">
                                                <a:extLst>
                                                  <a:ext uri="{FF2B5EF4-FFF2-40B4-BE49-F238E27FC236}">
                                                    <a16:creationId xmlns:a16="http://schemas.microsoft.com/office/drawing/2014/main" id="{963AA784-EC7A-4227-826B-DEB260A3DF25}"/>
                                                  </a:ext>
                                                </a:extLst>
                                              </p:cNvPr>
                                              <p:cNvSpPr txBox="1"/>
                                              <p:nvPr/>
                                            </p:nvSpPr>
                                            <p:spPr>
                                              <a:xfrm>
                                                <a:off x="4812257" y="1662654"/>
                                                <a:ext cx="4448705" cy="224298"/>
                                              </a:xfrm>
                                              <a:prstGeom prst="rect">
                                                <a:avLst/>
                                              </a:prstGeom>
                                              <a:noFill/>
                                            </p:spPr>
                                            <p:txBody>
                                              <a:bodyPr wrap="none" rtlCol="0">
                                                <a:spAutoFit/>
                                              </a:bodyPr>
                                              <a:lstStyle/>
                                              <a:p>
                                                <a:pPr algn="ctr">
                                                  <a:lnSpc>
                                                    <a:spcPct val="90000"/>
                                                  </a:lnSpc>
                                                  <a:buClr>
                                                    <a:srgbClr val="7F134C"/>
                                                  </a:buClr>
                                                </a:pPr>
                                                <a:r>
                                                  <a:rPr lang="en-US" sz="1600" b="1" dirty="0">
                                                    <a:solidFill>
                                                      <a:srgbClr val="000000"/>
                                                    </a:solidFill>
                                                  </a:rPr>
                                                  <a:t>Exacerbation Rate Reduction by Allergic Status and Baseline Blood EOS Counts</a:t>
                                                </a:r>
                                                <a:r>
                                                  <a:rPr lang="en-US" sz="1600" b="1" baseline="30000" dirty="0">
                                                    <a:solidFill>
                                                      <a:srgbClr val="000000"/>
                                                    </a:solidFill>
                                                  </a:rPr>
                                                  <a:t>1</a:t>
                                                </a:r>
                                              </a:p>
                                            </p:txBody>
                                          </p:sp>
                                          <p:sp>
                                            <p:nvSpPr>
                                              <p:cNvPr id="279" name="TextBox 278">
                                                <a:extLst>
                                                  <a:ext uri="{FF2B5EF4-FFF2-40B4-BE49-F238E27FC236}">
                                                    <a16:creationId xmlns:a16="http://schemas.microsoft.com/office/drawing/2014/main" id="{321EA176-41CA-4EB1-84BB-518E98C9C445}"/>
                                                  </a:ext>
                                                </a:extLst>
                                              </p:cNvPr>
                                              <p:cNvSpPr txBox="1"/>
                                              <p:nvPr/>
                                            </p:nvSpPr>
                                            <p:spPr>
                                              <a:xfrm>
                                                <a:off x="4750078" y="2330972"/>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80</a:t>
                                                </a:r>
                                              </a:p>
                                            </p:txBody>
                                          </p:sp>
                                          <p:sp>
                                            <p:nvSpPr>
                                              <p:cNvPr id="280" name="TextBox 279">
                                                <a:extLst>
                                                  <a:ext uri="{FF2B5EF4-FFF2-40B4-BE49-F238E27FC236}">
                                                    <a16:creationId xmlns:a16="http://schemas.microsoft.com/office/drawing/2014/main" id="{A7E92A94-136F-4D83-992C-11FEA0C6D20A}"/>
                                                  </a:ext>
                                                </a:extLst>
                                              </p:cNvPr>
                                              <p:cNvSpPr txBox="1"/>
                                              <p:nvPr/>
                                            </p:nvSpPr>
                                            <p:spPr>
                                              <a:xfrm>
                                                <a:off x="4745059" y="2502592"/>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70</a:t>
                                                </a:r>
                                              </a:p>
                                            </p:txBody>
                                          </p:sp>
                                          <p:sp>
                                            <p:nvSpPr>
                                              <p:cNvPr id="281" name="TextBox 280">
                                                <a:extLst>
                                                  <a:ext uri="{FF2B5EF4-FFF2-40B4-BE49-F238E27FC236}">
                                                    <a16:creationId xmlns:a16="http://schemas.microsoft.com/office/drawing/2014/main" id="{2FA3F642-AC85-4F6C-83BA-E0700DB6B4F0}"/>
                                                  </a:ext>
                                                </a:extLst>
                                              </p:cNvPr>
                                              <p:cNvSpPr txBox="1"/>
                                              <p:nvPr/>
                                            </p:nvSpPr>
                                            <p:spPr>
                                              <a:xfrm>
                                                <a:off x="4750078" y="2675730"/>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60</a:t>
                                                </a:r>
                                              </a:p>
                                            </p:txBody>
                                          </p:sp>
                                          <p:sp>
                                            <p:nvSpPr>
                                              <p:cNvPr id="282" name="TextBox 281">
                                                <a:extLst>
                                                  <a:ext uri="{FF2B5EF4-FFF2-40B4-BE49-F238E27FC236}">
                                                    <a16:creationId xmlns:a16="http://schemas.microsoft.com/office/drawing/2014/main" id="{79377FFC-E528-4F45-BDE6-9C3A931B833E}"/>
                                                  </a:ext>
                                                </a:extLst>
                                              </p:cNvPr>
                                              <p:cNvSpPr txBox="1"/>
                                              <p:nvPr/>
                                            </p:nvSpPr>
                                            <p:spPr>
                                              <a:xfrm>
                                                <a:off x="4741948" y="2844253"/>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50</a:t>
                                                </a:r>
                                              </a:p>
                                            </p:txBody>
                                          </p:sp>
                                          <p:sp>
                                            <p:nvSpPr>
                                              <p:cNvPr id="283" name="TextBox 282">
                                                <a:extLst>
                                                  <a:ext uri="{FF2B5EF4-FFF2-40B4-BE49-F238E27FC236}">
                                                    <a16:creationId xmlns:a16="http://schemas.microsoft.com/office/drawing/2014/main" id="{F8D62B26-CBB7-4298-9368-98CFB5AD4D59}"/>
                                                  </a:ext>
                                                </a:extLst>
                                              </p:cNvPr>
                                              <p:cNvSpPr txBox="1"/>
                                              <p:nvPr/>
                                            </p:nvSpPr>
                                            <p:spPr>
                                              <a:xfrm>
                                                <a:off x="4735188" y="3009966"/>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40</a:t>
                                                </a:r>
                                              </a:p>
                                            </p:txBody>
                                          </p:sp>
                                          <p:sp>
                                            <p:nvSpPr>
                                              <p:cNvPr id="284" name="TextBox 283">
                                                <a:extLst>
                                                  <a:ext uri="{FF2B5EF4-FFF2-40B4-BE49-F238E27FC236}">
                                                    <a16:creationId xmlns:a16="http://schemas.microsoft.com/office/drawing/2014/main" id="{BCB4794C-2A1F-4DE6-97FC-B8E6B27017DE}"/>
                                                  </a:ext>
                                                </a:extLst>
                                              </p:cNvPr>
                                              <p:cNvSpPr txBox="1"/>
                                              <p:nvPr/>
                                            </p:nvSpPr>
                                            <p:spPr>
                                              <a:xfrm>
                                                <a:off x="4741948" y="3179227"/>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30</a:t>
                                                </a:r>
                                              </a:p>
                                            </p:txBody>
                                          </p:sp>
                                          <p:sp>
                                            <p:nvSpPr>
                                              <p:cNvPr id="285" name="TextBox 284">
                                                <a:extLst>
                                                  <a:ext uri="{FF2B5EF4-FFF2-40B4-BE49-F238E27FC236}">
                                                    <a16:creationId xmlns:a16="http://schemas.microsoft.com/office/drawing/2014/main" id="{74EBB5F5-7086-4522-BCF0-C20D9FFB6A9A}"/>
                                                  </a:ext>
                                                </a:extLst>
                                              </p:cNvPr>
                                              <p:cNvSpPr txBox="1"/>
                                              <p:nvPr/>
                                            </p:nvSpPr>
                                            <p:spPr>
                                              <a:xfrm>
                                                <a:off x="4741948" y="3353487"/>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20</a:t>
                                                </a:r>
                                              </a:p>
                                            </p:txBody>
                                          </p:sp>
                                          <p:sp>
                                            <p:nvSpPr>
                                              <p:cNvPr id="286" name="TextBox 285">
                                                <a:extLst>
                                                  <a:ext uri="{FF2B5EF4-FFF2-40B4-BE49-F238E27FC236}">
                                                    <a16:creationId xmlns:a16="http://schemas.microsoft.com/office/drawing/2014/main" id="{1498BB1D-0A8F-45FF-AB5B-758A7412AAEA}"/>
                                                  </a:ext>
                                                </a:extLst>
                                              </p:cNvPr>
                                              <p:cNvSpPr txBox="1"/>
                                              <p:nvPr/>
                                            </p:nvSpPr>
                                            <p:spPr>
                                              <a:xfrm>
                                                <a:off x="4741948" y="3529280"/>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a:t>
                                                </a:r>
                                              </a:p>
                                            </p:txBody>
                                          </p:sp>
                                          <p:sp>
                                            <p:nvSpPr>
                                              <p:cNvPr id="287" name="TextBox 286">
                                                <a:extLst>
                                                  <a:ext uri="{FF2B5EF4-FFF2-40B4-BE49-F238E27FC236}">
                                                    <a16:creationId xmlns:a16="http://schemas.microsoft.com/office/drawing/2014/main" id="{2A66BBD6-5AB8-413F-91D6-2F52D9629511}"/>
                                                  </a:ext>
                                                </a:extLst>
                                              </p:cNvPr>
                                              <p:cNvSpPr txBox="1"/>
                                              <p:nvPr/>
                                            </p:nvSpPr>
                                            <p:spPr>
                                              <a:xfrm>
                                                <a:off x="4779162" y="3688057"/>
                                                <a:ext cx="147256"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0</a:t>
                                                </a:r>
                                              </a:p>
                                            </p:txBody>
                                          </p:sp>
                                          <p:grpSp>
                                            <p:nvGrpSpPr>
                                              <p:cNvPr id="288" name="Group 287">
                                                <a:extLst>
                                                  <a:ext uri="{FF2B5EF4-FFF2-40B4-BE49-F238E27FC236}">
                                                    <a16:creationId xmlns:a16="http://schemas.microsoft.com/office/drawing/2014/main" id="{53F7B8CD-EE67-4332-8704-A40262716238}"/>
                                                  </a:ext>
                                                </a:extLst>
                                              </p:cNvPr>
                                              <p:cNvGrpSpPr/>
                                              <p:nvPr/>
                                            </p:nvGrpSpPr>
                                            <p:grpSpPr>
                                              <a:xfrm>
                                                <a:off x="5138969" y="3992007"/>
                                                <a:ext cx="1046630" cy="422208"/>
                                                <a:chOff x="964534" y="3992007"/>
                                                <a:chExt cx="1046630" cy="422208"/>
                                              </a:xfrm>
                                            </p:grpSpPr>
                                            <p:sp>
                                              <p:nvSpPr>
                                                <p:cNvPr id="311" name="TextBox 310">
                                                  <a:extLst>
                                                    <a:ext uri="{FF2B5EF4-FFF2-40B4-BE49-F238E27FC236}">
                                                      <a16:creationId xmlns:a16="http://schemas.microsoft.com/office/drawing/2014/main" id="{22F8CB41-895F-40E8-AA9D-EA27FD9139C9}"/>
                                                    </a:ext>
                                                  </a:extLst>
                                                </p:cNvPr>
                                                <p:cNvSpPr txBox="1"/>
                                                <p:nvPr/>
                                              </p:nvSpPr>
                                              <p:spPr>
                                                <a:xfrm>
                                                  <a:off x="964534" y="3992008"/>
                                                  <a:ext cx="510581" cy="303462"/>
                                                </a:xfrm>
                                                <a:prstGeom prst="rect">
                                                  <a:avLst/>
                                                </a:prstGeom>
                                                <a:noFill/>
                                              </p:spPr>
                                              <p:txBody>
                                                <a:bodyPr wrap="none" rtlCol="0">
                                                  <a:spAutoFit/>
                                                </a:bodyPr>
                                                <a:lstStyle/>
                                                <a:p>
                                                  <a:pPr algn="ctr">
                                                    <a:lnSpc>
                                                      <a:spcPct val="90000"/>
                                                    </a:lnSpc>
                                                    <a:buClr>
                                                      <a:srgbClr val="7F134C"/>
                                                    </a:buClr>
                                                  </a:pPr>
                                                  <a:r>
                                                    <a:rPr lang="en-US" sz="1200" dirty="0">
                                                      <a:solidFill>
                                                        <a:srgbClr val="000000"/>
                                                      </a:solidFill>
                                                    </a:rPr>
                                                    <a:t>All patients</a:t>
                                                  </a:r>
                                                </a:p>
                                                <a:p>
                                                  <a:pPr algn="ctr">
                                                    <a:lnSpc>
                                                      <a:spcPct val="90000"/>
                                                    </a:lnSpc>
                                                    <a:buClr>
                                                      <a:srgbClr val="7F134C"/>
                                                    </a:buClr>
                                                  </a:pPr>
                                                  <a:r>
                                                    <a:rPr lang="en-US" sz="1200" dirty="0">
                                                      <a:solidFill>
                                                        <a:srgbClr val="000000"/>
                                                      </a:solidFill>
                                                    </a:rPr>
                                                    <a:t>n=297</a:t>
                                                  </a:r>
                                                  <a:r>
                                                    <a:rPr lang="en-US" sz="1200" baseline="30000" dirty="0">
                                                      <a:solidFill>
                                                        <a:srgbClr val="000000"/>
                                                      </a:solidFill>
                                                    </a:rPr>
                                                    <a:t>a,e</a:t>
                                                  </a:r>
                                                </a:p>
                                              </p:txBody>
                                            </p:sp>
                                            <p:sp>
                                              <p:nvSpPr>
                                                <p:cNvPr id="312" name="TextBox 311">
                                                  <a:extLst>
                                                    <a:ext uri="{FF2B5EF4-FFF2-40B4-BE49-F238E27FC236}">
                                                      <a16:creationId xmlns:a16="http://schemas.microsoft.com/office/drawing/2014/main" id="{244DF4FF-0FAF-4402-B817-C93FDBA3058F}"/>
                                                    </a:ext>
                                                  </a:extLst>
                                                </p:cNvPr>
                                                <p:cNvSpPr txBox="1"/>
                                                <p:nvPr/>
                                              </p:nvSpPr>
                                              <p:spPr>
                                                <a:xfrm>
                                                  <a:off x="1596886" y="3992007"/>
                                                  <a:ext cx="414278"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n=185</a:t>
                                                  </a:r>
                                                  <a:r>
                                                    <a:rPr lang="en-US" sz="1200" baseline="30000" dirty="0">
                                                      <a:solidFill>
                                                        <a:srgbClr val="000000"/>
                                                      </a:solidFill>
                                                    </a:rPr>
                                                    <a:t>a,e</a:t>
                                                  </a:r>
                                                </a:p>
                                              </p:txBody>
                                            </p:sp>
                                          </p:grpSp>
                                          <p:sp>
                                            <p:nvSpPr>
                                              <p:cNvPr id="289" name="TextBox 288">
                                                <a:extLst>
                                                  <a:ext uri="{FF2B5EF4-FFF2-40B4-BE49-F238E27FC236}">
                                                    <a16:creationId xmlns:a16="http://schemas.microsoft.com/office/drawing/2014/main" id="{75F049BD-ECEA-44B7-8CC7-14BB3DE7CE4D}"/>
                                                  </a:ext>
                                                </a:extLst>
                                              </p:cNvPr>
                                              <p:cNvSpPr txBox="1"/>
                                              <p:nvPr/>
                                            </p:nvSpPr>
                                            <p:spPr>
                                              <a:xfrm>
                                                <a:off x="5678358" y="4482895"/>
                                                <a:ext cx="612136" cy="158328"/>
                                              </a:xfrm>
                                              <a:prstGeom prst="rect">
                                                <a:avLst/>
                                              </a:prstGeom>
                                              <a:noFill/>
                                            </p:spPr>
                                            <p:txBody>
                                              <a:bodyPr wrap="none" rtlCol="0" anchor="b">
                                                <a:spAutoFit/>
                                              </a:bodyPr>
                                              <a:lstStyle/>
                                              <a:p>
                                                <a:pPr algn="ctr">
                                                  <a:lnSpc>
                                                    <a:spcPct val="90000"/>
                                                  </a:lnSpc>
                                                  <a:spcBef>
                                                    <a:spcPts val="1200"/>
                                                  </a:spcBef>
                                                  <a:buClr>
                                                    <a:srgbClr val="7F134C"/>
                                                  </a:buClr>
                                                </a:pPr>
                                                <a:r>
                                                  <a:rPr lang="en-US" sz="1400" b="1" baseline="30000" dirty="0">
                                                    <a:solidFill>
                                                      <a:schemeClr val="accent1"/>
                                                    </a:solidFill>
                                                  </a:rPr>
                                                  <a:t>Allergic status +</a:t>
                                                </a:r>
                                              </a:p>
                                            </p:txBody>
                                          </p:sp>
                                          <p:sp>
                                            <p:nvSpPr>
                                              <p:cNvPr id="290" name="TextBox 289">
                                                <a:extLst>
                                                  <a:ext uri="{FF2B5EF4-FFF2-40B4-BE49-F238E27FC236}">
                                                    <a16:creationId xmlns:a16="http://schemas.microsoft.com/office/drawing/2014/main" id="{A05AD8C0-5C32-4E40-BC58-553D8E089FD9}"/>
                                                  </a:ext>
                                                </a:extLst>
                                              </p:cNvPr>
                                              <p:cNvSpPr txBox="1"/>
                                              <p:nvPr/>
                                            </p:nvSpPr>
                                            <p:spPr>
                                              <a:xfrm>
                                                <a:off x="7461660" y="4482895"/>
                                                <a:ext cx="595502" cy="158328"/>
                                              </a:xfrm>
                                              <a:prstGeom prst="rect">
                                                <a:avLst/>
                                              </a:prstGeom>
                                              <a:noFill/>
                                            </p:spPr>
                                            <p:txBody>
                                              <a:bodyPr wrap="none" rtlCol="0">
                                                <a:spAutoFit/>
                                              </a:bodyPr>
                                              <a:lstStyle/>
                                              <a:p>
                                                <a:pPr algn="ctr">
                                                  <a:lnSpc>
                                                    <a:spcPct val="90000"/>
                                                  </a:lnSpc>
                                                  <a:spcBef>
                                                    <a:spcPts val="1200"/>
                                                  </a:spcBef>
                                                  <a:buClr>
                                                    <a:srgbClr val="7F134C"/>
                                                  </a:buClr>
                                                </a:pPr>
                                                <a:r>
                                                  <a:rPr lang="en-US" sz="1400" b="1" baseline="30000" dirty="0">
                                                    <a:solidFill>
                                                      <a:schemeClr val="accent2"/>
                                                    </a:solidFill>
                                                  </a:rPr>
                                                  <a:t>Allergic status -</a:t>
                                                </a:r>
                                              </a:p>
                                            </p:txBody>
                                          </p:sp>
                                          <p:grpSp>
                                            <p:nvGrpSpPr>
                                              <p:cNvPr id="291" name="Group 290">
                                                <a:extLst>
                                                  <a:ext uri="{FF2B5EF4-FFF2-40B4-BE49-F238E27FC236}">
                                                    <a16:creationId xmlns:a16="http://schemas.microsoft.com/office/drawing/2014/main" id="{CCEBE982-1C65-40DA-B842-DD1BD0C6410D}"/>
                                                  </a:ext>
                                                </a:extLst>
                                              </p:cNvPr>
                                              <p:cNvGrpSpPr/>
                                              <p:nvPr/>
                                            </p:nvGrpSpPr>
                                            <p:grpSpPr>
                                              <a:xfrm>
                                                <a:off x="6907214" y="3992007"/>
                                                <a:ext cx="1651671" cy="422209"/>
                                                <a:chOff x="964531" y="3992007"/>
                                                <a:chExt cx="1651671" cy="422209"/>
                                              </a:xfrm>
                                            </p:grpSpPr>
                                            <p:sp>
                                              <p:nvSpPr>
                                                <p:cNvPr id="307" name="TextBox 306">
                                                  <a:extLst>
                                                    <a:ext uri="{FF2B5EF4-FFF2-40B4-BE49-F238E27FC236}">
                                                      <a16:creationId xmlns:a16="http://schemas.microsoft.com/office/drawing/2014/main" id="{DD26EA81-EE58-47F7-A23B-FA0A8212466A}"/>
                                                    </a:ext>
                                                  </a:extLst>
                                                </p:cNvPr>
                                                <p:cNvSpPr txBox="1"/>
                                                <p:nvPr/>
                                              </p:nvSpPr>
                                              <p:spPr>
                                                <a:xfrm>
                                                  <a:off x="964531" y="3992008"/>
                                                  <a:ext cx="510581" cy="303463"/>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All patients</a:t>
                                                  </a:r>
                                                </a:p>
                                                <a:p>
                                                  <a:pPr algn="ctr">
                                                    <a:lnSpc>
                                                      <a:spcPct val="90000"/>
                                                    </a:lnSpc>
                                                    <a:buClr>
                                                      <a:srgbClr val="7F134C"/>
                                                    </a:buClr>
                                                  </a:pPr>
                                                  <a:r>
                                                    <a:rPr lang="en-US" sz="1200" dirty="0">
                                                      <a:solidFill>
                                                        <a:srgbClr val="000000"/>
                                                      </a:solidFill>
                                                    </a:rPr>
                                                    <a:t>n=465</a:t>
                                                  </a:r>
                                                  <a:r>
                                                    <a:rPr lang="en-US" sz="1200" baseline="30000" dirty="0">
                                                      <a:solidFill>
                                                        <a:srgbClr val="000000"/>
                                                      </a:solidFill>
                                                    </a:rPr>
                                                    <a:t>b,f</a:t>
                                                  </a:r>
                                                </a:p>
                                              </p:txBody>
                                            </p:sp>
                                            <p:sp>
                                              <p:nvSpPr>
                                                <p:cNvPr id="308" name="TextBox 307">
                                                  <a:extLst>
                                                    <a:ext uri="{FF2B5EF4-FFF2-40B4-BE49-F238E27FC236}">
                                                      <a16:creationId xmlns:a16="http://schemas.microsoft.com/office/drawing/2014/main" id="{9B78CF77-8795-4DD0-9751-33F7AD240420}"/>
                                                    </a:ext>
                                                  </a:extLst>
                                                </p:cNvPr>
                                                <p:cNvSpPr txBox="1"/>
                                                <p:nvPr/>
                                              </p:nvSpPr>
                                              <p:spPr>
                                                <a:xfrm>
                                                  <a:off x="1604765" y="3992007"/>
                                                  <a:ext cx="398520"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n=321</a:t>
                                                  </a:r>
                                                  <a:r>
                                                    <a:rPr lang="en-US" sz="1200" baseline="30000" dirty="0">
                                                      <a:solidFill>
                                                        <a:srgbClr val="000000"/>
                                                      </a:solidFill>
                                                    </a:rPr>
                                                    <a:t>b,f</a:t>
                                                  </a:r>
                                                </a:p>
                                              </p:txBody>
                                            </p:sp>
                                            <p:sp>
                                              <p:nvSpPr>
                                                <p:cNvPr id="309" name="TextBox 308">
                                                  <a:extLst>
                                                    <a:ext uri="{FF2B5EF4-FFF2-40B4-BE49-F238E27FC236}">
                                                      <a16:creationId xmlns:a16="http://schemas.microsoft.com/office/drawing/2014/main" id="{7B9DB378-5476-4682-AC21-6E9324A7D440}"/>
                                                    </a:ext>
                                                  </a:extLst>
                                                </p:cNvPr>
                                                <p:cNvSpPr txBox="1"/>
                                                <p:nvPr/>
                                              </p:nvSpPr>
                                              <p:spPr>
                                                <a:xfrm>
                                                  <a:off x="2199184" y="3992008"/>
                                                  <a:ext cx="395018"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&lt;300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n=144</a:t>
                                                  </a:r>
                                                  <a:r>
                                                    <a:rPr lang="en-US" sz="1200" baseline="30000" dirty="0">
                                                      <a:solidFill>
                                                        <a:srgbClr val="000000"/>
                                                      </a:solidFill>
                                                    </a:rPr>
                                                    <a:t>c,f</a:t>
                                                  </a:r>
                                                </a:p>
                                              </p:txBody>
                                            </p:sp>
                                            <p:cxnSp>
                                              <p:nvCxnSpPr>
                                                <p:cNvPr id="310" name="Straight Connector 309">
                                                  <a:extLst>
                                                    <a:ext uri="{FF2B5EF4-FFF2-40B4-BE49-F238E27FC236}">
                                                      <a16:creationId xmlns:a16="http://schemas.microsoft.com/office/drawing/2014/main" id="{C7D09C69-A3A3-463B-BA39-E8EC3D0E91D3}"/>
                                                    </a:ext>
                                                  </a:extLst>
                                                </p:cNvPr>
                                                <p:cNvCxnSpPr/>
                                                <p:nvPr/>
                                              </p:nvCxnSpPr>
                                              <p:spPr>
                                                <a:xfrm>
                                                  <a:off x="1011769" y="4402390"/>
                                                  <a:ext cx="160443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2" name="TextBox 291">
                                                <a:extLst>
                                                  <a:ext uri="{FF2B5EF4-FFF2-40B4-BE49-F238E27FC236}">
                                                    <a16:creationId xmlns:a16="http://schemas.microsoft.com/office/drawing/2014/main" id="{B4FCA8F5-C93E-4A2A-8823-8F1A27F51B7E}"/>
                                                  </a:ext>
                                                </a:extLst>
                                              </p:cNvPr>
                                              <p:cNvSpPr txBox="1"/>
                                              <p:nvPr/>
                                            </p:nvSpPr>
                                            <p:spPr>
                                              <a:xfrm>
                                                <a:off x="4945713" y="4643082"/>
                                                <a:ext cx="3854163" cy="204507"/>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Criteria for Allergic Status</a:t>
                                                </a:r>
                                                <a:r>
                                                  <a:rPr lang="en-US" sz="1400" b="1" baseline="30000" dirty="0">
                                                    <a:solidFill>
                                                      <a:srgbClr val="000000"/>
                                                    </a:solidFill>
                                                  </a:rPr>
                                                  <a:t>d</a:t>
                                                </a:r>
                                                <a:r>
                                                  <a:rPr lang="en-US" sz="1400" b="1" dirty="0">
                                                    <a:solidFill>
                                                      <a:srgbClr val="000000"/>
                                                    </a:solidFill>
                                                  </a:rPr>
                                                  <a:t>: Atopy</a:t>
                                                </a:r>
                                                <a:r>
                                                  <a:rPr lang="en-US" sz="1400" b="1" baseline="30000" dirty="0">
                                                    <a:solidFill>
                                                      <a:srgbClr val="000000"/>
                                                    </a:solidFill>
                                                  </a:rPr>
                                                  <a:t>e</a:t>
                                                </a:r>
                                                <a:r>
                                                  <a:rPr lang="en-US" sz="1400" b="1" dirty="0">
                                                    <a:solidFill>
                                                      <a:srgbClr val="000000"/>
                                                    </a:solidFill>
                                                  </a:rPr>
                                                  <a:t> and Serum </a:t>
                                                </a:r>
                                                <a:r>
                                                  <a:rPr lang="en-US" sz="1400" b="1" dirty="0" err="1">
                                                    <a:solidFill>
                                                      <a:srgbClr val="000000"/>
                                                    </a:solidFill>
                                                  </a:rPr>
                                                  <a:t>IgE</a:t>
                                                </a:r>
                                                <a:r>
                                                  <a:rPr lang="en-US" sz="1400" b="1" dirty="0">
                                                    <a:solidFill>
                                                      <a:srgbClr val="000000"/>
                                                    </a:solidFill>
                                                  </a:rPr>
                                                  <a:t> Concentration 30-700 kU/L </a:t>
                                                </a:r>
                                                <a:endParaRPr lang="en-US" sz="1400" b="1" baseline="30000" dirty="0">
                                                  <a:solidFill>
                                                    <a:srgbClr val="000000"/>
                                                  </a:solidFill>
                                                </a:endParaRPr>
                                              </a:p>
                                            </p:txBody>
                                          </p:sp>
                                          <p:cxnSp>
                                            <p:nvCxnSpPr>
                                              <p:cNvPr id="293" name="Straight Connector 292">
                                                <a:extLst>
                                                  <a:ext uri="{FF2B5EF4-FFF2-40B4-BE49-F238E27FC236}">
                                                    <a16:creationId xmlns:a16="http://schemas.microsoft.com/office/drawing/2014/main" id="{C4DB6BD8-72E2-48D2-9000-BA157A0C2F5C}"/>
                                                  </a:ext>
                                                </a:extLst>
                                              </p:cNvPr>
                                              <p:cNvCxnSpPr/>
                                              <p:nvPr/>
                                            </p:nvCxnSpPr>
                                            <p:spPr>
                                              <a:xfrm>
                                                <a:off x="6476940" y="2959342"/>
                                                <a:ext cx="9144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94" name="Group 293">
                                                <a:extLst>
                                                  <a:ext uri="{FF2B5EF4-FFF2-40B4-BE49-F238E27FC236}">
                                                    <a16:creationId xmlns:a16="http://schemas.microsoft.com/office/drawing/2014/main" id="{82E835AF-99C4-4317-BBF1-329A6401ADCF}"/>
                                                  </a:ext>
                                                </a:extLst>
                                              </p:cNvPr>
                                              <p:cNvGrpSpPr/>
                                              <p:nvPr/>
                                            </p:nvGrpSpPr>
                                            <p:grpSpPr>
                                              <a:xfrm>
                                                <a:off x="5342321" y="2736763"/>
                                                <a:ext cx="682653" cy="718009"/>
                                                <a:chOff x="573916" y="2825284"/>
                                                <a:chExt cx="682653" cy="642001"/>
                                              </a:xfrm>
                                            </p:grpSpPr>
                                            <p:cxnSp>
                                              <p:nvCxnSpPr>
                                                <p:cNvPr id="302" name="Straight Connector 301">
                                                  <a:extLst>
                                                    <a:ext uri="{FF2B5EF4-FFF2-40B4-BE49-F238E27FC236}">
                                                      <a16:creationId xmlns:a16="http://schemas.microsoft.com/office/drawing/2014/main" id="{768E18D4-24A1-4B12-AFED-AC5B233F5EDE}"/>
                                                    </a:ext>
                                                  </a:extLst>
                                                </p:cNvPr>
                                                <p:cNvCxnSpPr>
                                                  <a:cxnSpLocks/>
                                                </p:cNvCxnSpPr>
                                                <p:nvPr/>
                                              </p:nvCxnSpPr>
                                              <p:spPr>
                                                <a:xfrm>
                                                  <a:off x="619519" y="2999956"/>
                                                  <a:ext cx="0" cy="46732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40641D9-7832-417F-8612-1EA4EB418773}"/>
                                                    </a:ext>
                                                  </a:extLst>
                                                </p:cNvPr>
                                                <p:cNvCxnSpPr/>
                                                <p:nvPr/>
                                              </p:nvCxnSpPr>
                                              <p:spPr>
                                                <a:xfrm>
                                                  <a:off x="573916" y="2995352"/>
                                                  <a:ext cx="914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DE8166C-AC8C-4279-A620-5CF82811084D}"/>
                                                    </a:ext>
                                                  </a:extLst>
                                                </p:cNvPr>
                                                <p:cNvCxnSpPr>
                                                  <a:cxnSpLocks/>
                                                </p:cNvCxnSpPr>
                                                <p:nvPr/>
                                              </p:nvCxnSpPr>
                                              <p:spPr>
                                                <a:xfrm>
                                                  <a:off x="1214930" y="2829646"/>
                                                  <a:ext cx="0" cy="5491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9B527EE-111F-4D08-98BA-57DA8B0FEDE8}"/>
                                                    </a:ext>
                                                  </a:extLst>
                                                </p:cNvPr>
                                                <p:cNvCxnSpPr/>
                                                <p:nvPr/>
                                              </p:nvCxnSpPr>
                                              <p:spPr>
                                                <a:xfrm>
                                                  <a:off x="1165129" y="2825284"/>
                                                  <a:ext cx="914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DBC7F2-504A-4030-BC1F-32C8A20CFD47}"/>
                                                    </a:ext>
                                                  </a:extLst>
                                                </p:cNvPr>
                                                <p:cNvCxnSpPr/>
                                                <p:nvPr/>
                                              </p:nvCxnSpPr>
                                              <p:spPr>
                                                <a:xfrm>
                                                  <a:off x="1165129" y="3375561"/>
                                                  <a:ext cx="9144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2A832FF8-3340-4407-B7DC-8EA41405EF81}"/>
                                                  </a:ext>
                                                </a:extLst>
                                              </p:cNvPr>
                                              <p:cNvGrpSpPr/>
                                              <p:nvPr/>
                                            </p:nvGrpSpPr>
                                            <p:grpSpPr>
                                              <a:xfrm>
                                                <a:off x="7120722" y="2953625"/>
                                                <a:ext cx="91440" cy="424658"/>
                                                <a:chOff x="1169898" y="2942795"/>
                                                <a:chExt cx="91440" cy="514188"/>
                                              </a:xfrm>
                                            </p:grpSpPr>
                                            <p:cxnSp>
                                              <p:nvCxnSpPr>
                                                <p:cNvPr id="300" name="Straight Connector 299">
                                                  <a:extLst>
                                                    <a:ext uri="{FF2B5EF4-FFF2-40B4-BE49-F238E27FC236}">
                                                      <a16:creationId xmlns:a16="http://schemas.microsoft.com/office/drawing/2014/main" id="{74416DB0-DA1D-40E7-A221-35CB0ED7BCA1}"/>
                                                    </a:ext>
                                                  </a:extLst>
                                                </p:cNvPr>
                                                <p:cNvCxnSpPr/>
                                                <p:nvPr/>
                                              </p:nvCxnSpPr>
                                              <p:spPr>
                                                <a:xfrm>
                                                  <a:off x="1169898" y="3456966"/>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E382654-A9D9-4776-8CF1-8BD75BDE4A0F}"/>
                                                    </a:ext>
                                                  </a:extLst>
                                                </p:cNvPr>
                                                <p:cNvCxnSpPr>
                                                  <a:cxnSpLocks/>
                                                </p:cNvCxnSpPr>
                                                <p:nvPr/>
                                              </p:nvCxnSpPr>
                                              <p:spPr>
                                                <a:xfrm>
                                                  <a:off x="1214898" y="2942795"/>
                                                  <a:ext cx="0" cy="51418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33D5AF38-826D-49A3-B97A-2965BEC23858}"/>
                                                  </a:ext>
                                                </a:extLst>
                                              </p:cNvPr>
                                              <p:cNvGrpSpPr/>
                                              <p:nvPr/>
                                            </p:nvGrpSpPr>
                                            <p:grpSpPr>
                                              <a:xfrm>
                                                <a:off x="7711187" y="2884367"/>
                                                <a:ext cx="91440" cy="522657"/>
                                                <a:chOff x="1170301" y="2900310"/>
                                                <a:chExt cx="91440" cy="552304"/>
                                              </a:xfrm>
                                            </p:grpSpPr>
                                            <p:cxnSp>
                                              <p:nvCxnSpPr>
                                                <p:cNvPr id="298" name="Straight Connector 297">
                                                  <a:extLst>
                                                    <a:ext uri="{FF2B5EF4-FFF2-40B4-BE49-F238E27FC236}">
                                                      <a16:creationId xmlns:a16="http://schemas.microsoft.com/office/drawing/2014/main" id="{54A8C559-21B3-42F3-AED7-1A83C051F0B1}"/>
                                                    </a:ext>
                                                  </a:extLst>
                                                </p:cNvPr>
                                                <p:cNvCxnSpPr/>
                                                <p:nvPr/>
                                              </p:nvCxnSpPr>
                                              <p:spPr>
                                                <a:xfrm>
                                                  <a:off x="1170301" y="2904058"/>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DFE5FFE4-38AF-4A45-8B1D-4681916EA25C}"/>
                                                    </a:ext>
                                                  </a:extLst>
                                                </p:cNvPr>
                                                <p:cNvCxnSpPr>
                                                  <a:cxnSpLocks/>
                                                </p:cNvCxnSpPr>
                                                <p:nvPr/>
                                              </p:nvCxnSpPr>
                                              <p:spPr>
                                                <a:xfrm>
                                                  <a:off x="1216021" y="2900310"/>
                                                  <a:ext cx="0" cy="55230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97" name="Straight Connector 296">
                                                <a:extLst>
                                                  <a:ext uri="{FF2B5EF4-FFF2-40B4-BE49-F238E27FC236}">
                                                    <a16:creationId xmlns:a16="http://schemas.microsoft.com/office/drawing/2014/main" id="{2DEFAF78-CF8E-4843-9C1B-64E6C4C8EBC4}"/>
                                                  </a:ext>
                                                </a:extLst>
                                              </p:cNvPr>
                                              <p:cNvCxnSpPr/>
                                              <p:nvPr/>
                                            </p:nvCxnSpPr>
                                            <p:spPr>
                                              <a:xfrm>
                                                <a:off x="8303732" y="2897351"/>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63" name="Straight Connector 262">
                                              <a:extLst>
                                                <a:ext uri="{FF2B5EF4-FFF2-40B4-BE49-F238E27FC236}">
                                                  <a16:creationId xmlns:a16="http://schemas.microsoft.com/office/drawing/2014/main" id="{BE279208-04A5-43AC-87A9-B21EDFE31C7C}"/>
                                                </a:ext>
                                              </a:extLst>
                                            </p:cNvPr>
                                            <p:cNvCxnSpPr/>
                                            <p:nvPr/>
                                          </p:nvCxnSpPr>
                                          <p:spPr>
                                            <a:xfrm>
                                              <a:off x="3827785" y="4929120"/>
                                              <a:ext cx="250629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1" name="TextBox 260">
                                            <a:extLst>
                                              <a:ext uri="{FF2B5EF4-FFF2-40B4-BE49-F238E27FC236}">
                                                <a16:creationId xmlns:a16="http://schemas.microsoft.com/office/drawing/2014/main" id="{79BA95C9-5A2C-4B21-9B51-2330B9CEA1E1}"/>
                                              </a:ext>
                                            </a:extLst>
                                          </p:cNvPr>
                                          <p:cNvSpPr txBox="1"/>
                                          <p:nvPr/>
                                        </p:nvSpPr>
                                        <p:spPr>
                                          <a:xfrm>
                                            <a:off x="4421013" y="4425223"/>
                                            <a:ext cx="707245" cy="590931"/>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&lt;300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n=112</a:t>
                                            </a:r>
                                            <a:r>
                                              <a:rPr lang="en-US" sz="1200" baseline="30000" dirty="0">
                                                <a:solidFill>
                                                  <a:srgbClr val="000000"/>
                                                </a:solidFill>
                                              </a:rPr>
                                              <a:t>e</a:t>
                                            </a:r>
                                          </a:p>
                                        </p:txBody>
                                      </p:sp>
                                    </p:grpSp>
                                  </p:grpSp>
                                  <p:sp>
                                    <p:nvSpPr>
                                      <p:cNvPr id="252" name="Rectangle 251">
                                        <a:extLst>
                                          <a:ext uri="{FF2B5EF4-FFF2-40B4-BE49-F238E27FC236}">
                                            <a16:creationId xmlns:a16="http://schemas.microsoft.com/office/drawing/2014/main" id="{D0A6A334-7374-4244-B566-6FEE217F2228}"/>
                                          </a:ext>
                                        </a:extLst>
                                      </p:cNvPr>
                                      <p:cNvSpPr/>
                                      <p:nvPr/>
                                    </p:nvSpPr>
                                    <p:spPr>
                                      <a:xfrm>
                                        <a:off x="2563686" y="3188996"/>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253" name="Rectangle 252">
                                        <a:extLst>
                                          <a:ext uri="{FF2B5EF4-FFF2-40B4-BE49-F238E27FC236}">
                                            <a16:creationId xmlns:a16="http://schemas.microsoft.com/office/drawing/2014/main" id="{B44CB304-8EAB-487E-92AB-4814BFA6544A}"/>
                                          </a:ext>
                                        </a:extLst>
                                      </p:cNvPr>
                                      <p:cNvSpPr/>
                                      <p:nvPr/>
                                    </p:nvSpPr>
                                    <p:spPr>
                                      <a:xfrm>
                                        <a:off x="3647812" y="2984616"/>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cxnSp>
                                    <p:nvCxnSpPr>
                                      <p:cNvPr id="254" name="Straight Connector 253">
                                        <a:extLst>
                                          <a:ext uri="{FF2B5EF4-FFF2-40B4-BE49-F238E27FC236}">
                                            <a16:creationId xmlns:a16="http://schemas.microsoft.com/office/drawing/2014/main" id="{4D9B63DE-97F8-4E89-84AD-21D1EFE7D0A8}"/>
                                          </a:ext>
                                        </a:extLst>
                                      </p:cNvPr>
                                      <p:cNvCxnSpPr>
                                        <a:cxnSpLocks/>
                                      </p:cNvCxnSpPr>
                                      <p:nvPr/>
                                    </p:nvCxnSpPr>
                                    <p:spPr>
                                      <a:xfrm>
                                        <a:off x="4739991" y="2998206"/>
                                        <a:ext cx="0" cy="12618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5682C704-7E8E-41C9-B1C1-07F51DAB6022}"/>
                                          </a:ext>
                                        </a:extLst>
                                      </p:cNvPr>
                                      <p:cNvSpPr/>
                                      <p:nvPr/>
                                    </p:nvSpPr>
                                    <p:spPr>
                                      <a:xfrm>
                                        <a:off x="4639492" y="3427208"/>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256" name="Rectangle 255">
                                        <a:extLst>
                                          <a:ext uri="{FF2B5EF4-FFF2-40B4-BE49-F238E27FC236}">
                                            <a16:creationId xmlns:a16="http://schemas.microsoft.com/office/drawing/2014/main" id="{57C14C0C-9AFF-4358-A941-0A257530CF71}"/>
                                          </a:ext>
                                        </a:extLst>
                                      </p:cNvPr>
                                      <p:cNvSpPr/>
                                      <p:nvPr/>
                                    </p:nvSpPr>
                                    <p:spPr>
                                      <a:xfrm>
                                        <a:off x="6897673" y="3144756"/>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cxnSp>
                                  <p:nvCxnSpPr>
                                    <p:cNvPr id="250" name="Straight Connector 249">
                                      <a:extLst>
                                        <a:ext uri="{FF2B5EF4-FFF2-40B4-BE49-F238E27FC236}">
                                          <a16:creationId xmlns:a16="http://schemas.microsoft.com/office/drawing/2014/main" id="{F2FB02D6-6123-43FB-9014-F67ECD2FD908}"/>
                                        </a:ext>
                                      </a:extLst>
                                    </p:cNvPr>
                                    <p:cNvCxnSpPr/>
                                    <p:nvPr/>
                                  </p:nvCxnSpPr>
                                  <p:spPr>
                                    <a:xfrm>
                                      <a:off x="1789975" y="2147106"/>
                                      <a:ext cx="1083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8" name="Rectangle 247">
                                    <a:extLst>
                                      <a:ext uri="{FF2B5EF4-FFF2-40B4-BE49-F238E27FC236}">
                                        <a16:creationId xmlns:a16="http://schemas.microsoft.com/office/drawing/2014/main" id="{15E1AFCC-4AB8-427F-B81E-DFF481B37D64}"/>
                                      </a:ext>
                                    </a:extLst>
                                  </p:cNvPr>
                                  <p:cNvSpPr/>
                                  <p:nvPr/>
                                </p:nvSpPr>
                                <p:spPr>
                                  <a:xfrm>
                                    <a:off x="5832728" y="3566873"/>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sp>
                              <p:nvSpPr>
                                <p:cNvPr id="246" name="Rectangle 245">
                                  <a:extLst>
                                    <a:ext uri="{FF2B5EF4-FFF2-40B4-BE49-F238E27FC236}">
                                      <a16:creationId xmlns:a16="http://schemas.microsoft.com/office/drawing/2014/main" id="{CB8A9858-3EED-4FBA-B5B2-0747F7AFF96A}"/>
                                    </a:ext>
                                  </a:extLst>
                                </p:cNvPr>
                                <p:cNvSpPr/>
                                <p:nvPr/>
                              </p:nvSpPr>
                              <p:spPr>
                                <a:xfrm>
                                  <a:off x="8005397" y="3681692"/>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grpSp>
                        <p:cxnSp>
                          <p:nvCxnSpPr>
                            <p:cNvPr id="199" name="Straight Connector 198">
                              <a:extLst>
                                <a:ext uri="{FF2B5EF4-FFF2-40B4-BE49-F238E27FC236}">
                                  <a16:creationId xmlns:a16="http://schemas.microsoft.com/office/drawing/2014/main" id="{E093EC0D-E27E-4907-8423-2CA84DBC9135}"/>
                                </a:ext>
                              </a:extLst>
                            </p:cNvPr>
                            <p:cNvCxnSpPr/>
                            <p:nvPr/>
                          </p:nvCxnSpPr>
                          <p:spPr>
                            <a:xfrm>
                              <a:off x="7042483" y="3564486"/>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97" name="Straight Connector 196">
                            <a:extLst>
                              <a:ext uri="{FF2B5EF4-FFF2-40B4-BE49-F238E27FC236}">
                                <a16:creationId xmlns:a16="http://schemas.microsoft.com/office/drawing/2014/main" id="{01F2F9C4-8A2C-402C-B0F7-B70EB1BD3B5E}"/>
                              </a:ext>
                            </a:extLst>
                          </p:cNvPr>
                          <p:cNvCxnSpPr/>
                          <p:nvPr/>
                        </p:nvCxnSpPr>
                        <p:spPr>
                          <a:xfrm>
                            <a:off x="1893856" y="4328129"/>
                            <a:ext cx="1083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a:extLst>
                            <a:ext uri="{FF2B5EF4-FFF2-40B4-BE49-F238E27FC236}">
                              <a16:creationId xmlns:a16="http://schemas.microsoft.com/office/drawing/2014/main" id="{691197B8-3449-41D8-B768-51CBD2724DA6}"/>
                            </a:ext>
                          </a:extLst>
                        </p:cNvPr>
                        <p:cNvCxnSpPr/>
                        <p:nvPr/>
                      </p:nvCxnSpPr>
                      <p:spPr>
                        <a:xfrm>
                          <a:off x="4782581" y="4213960"/>
                          <a:ext cx="167426"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CA1F6180-CB54-4E34-A7F9-712558B4F13A}"/>
                          </a:ext>
                        </a:extLst>
                      </p:cNvPr>
                      <p:cNvCxnSpPr/>
                      <p:nvPr/>
                    </p:nvCxnSpPr>
                    <p:spPr>
                      <a:xfrm>
                        <a:off x="2698009" y="3642624"/>
                        <a:ext cx="167426"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BEE74D77-97DD-487E-9302-042E0CAEACA2}"/>
                        </a:ext>
                      </a:extLst>
                    </p:cNvPr>
                    <p:cNvCxnSpPr/>
                    <p:nvPr/>
                  </p:nvCxnSpPr>
                  <p:spPr>
                    <a:xfrm>
                      <a:off x="5961344" y="2947117"/>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Box 94">
              <a:extLst>
                <a:ext uri="{FF2B5EF4-FFF2-40B4-BE49-F238E27FC236}">
                  <a16:creationId xmlns:a16="http://schemas.microsoft.com/office/drawing/2014/main" id="{8B14500E-7299-475E-B03D-08581BA5590B}"/>
                </a:ext>
              </a:extLst>
            </p:cNvPr>
            <p:cNvSpPr txBox="1"/>
            <p:nvPr/>
          </p:nvSpPr>
          <p:spPr>
            <a:xfrm>
              <a:off x="3703011" y="2539531"/>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46</a:t>
              </a:r>
              <a:endParaRPr lang="en-US" sz="1200" baseline="30000" dirty="0">
                <a:solidFill>
                  <a:srgbClr val="7F134C"/>
                </a:solidFill>
              </a:endParaRPr>
            </a:p>
          </p:txBody>
        </p:sp>
        <p:sp>
          <p:nvSpPr>
            <p:cNvPr id="99" name="TextBox 98">
              <a:extLst>
                <a:ext uri="{FF2B5EF4-FFF2-40B4-BE49-F238E27FC236}">
                  <a16:creationId xmlns:a16="http://schemas.microsoft.com/office/drawing/2014/main" id="{19C4E4B9-C803-4C45-A3D6-81B788DB19C8}"/>
                </a:ext>
              </a:extLst>
            </p:cNvPr>
            <p:cNvSpPr txBox="1"/>
            <p:nvPr/>
          </p:nvSpPr>
          <p:spPr>
            <a:xfrm>
              <a:off x="6948465" y="2746053"/>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39</a:t>
              </a:r>
              <a:endParaRPr lang="en-US" sz="1200" baseline="30000" dirty="0">
                <a:solidFill>
                  <a:srgbClr val="0D3759"/>
                </a:solidFill>
              </a:endParaRPr>
            </a:p>
          </p:txBody>
        </p:sp>
        <p:sp>
          <p:nvSpPr>
            <p:cNvPr id="100" name="TextBox 99">
              <a:extLst>
                <a:ext uri="{FF2B5EF4-FFF2-40B4-BE49-F238E27FC236}">
                  <a16:creationId xmlns:a16="http://schemas.microsoft.com/office/drawing/2014/main" id="{95F6A13E-64CF-41BE-B449-82CAD3A32139}"/>
                </a:ext>
              </a:extLst>
            </p:cNvPr>
            <p:cNvSpPr txBox="1"/>
            <p:nvPr/>
          </p:nvSpPr>
          <p:spPr>
            <a:xfrm>
              <a:off x="4685367" y="2861750"/>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26</a:t>
              </a:r>
              <a:endParaRPr lang="en-US" sz="1200" baseline="30000" dirty="0">
                <a:solidFill>
                  <a:srgbClr val="7F134C"/>
                </a:solidFill>
              </a:endParaRPr>
            </a:p>
          </p:txBody>
        </p:sp>
        <p:sp>
          <p:nvSpPr>
            <p:cNvPr id="101" name="TextBox 100">
              <a:extLst>
                <a:ext uri="{FF2B5EF4-FFF2-40B4-BE49-F238E27FC236}">
                  <a16:creationId xmlns:a16="http://schemas.microsoft.com/office/drawing/2014/main" id="{5BDB0DC2-1463-4E7A-886A-4CBFF9E4BD4C}"/>
                </a:ext>
              </a:extLst>
            </p:cNvPr>
            <p:cNvSpPr txBox="1"/>
            <p:nvPr/>
          </p:nvSpPr>
          <p:spPr>
            <a:xfrm>
              <a:off x="2604430" y="2819802"/>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37</a:t>
              </a:r>
              <a:endParaRPr lang="en-US" sz="1200" baseline="30000" dirty="0">
                <a:solidFill>
                  <a:srgbClr val="7F134C"/>
                </a:solidFill>
              </a:endParaRPr>
            </a:p>
          </p:txBody>
        </p:sp>
        <p:sp>
          <p:nvSpPr>
            <p:cNvPr id="102" name="TextBox 101">
              <a:extLst>
                <a:ext uri="{FF2B5EF4-FFF2-40B4-BE49-F238E27FC236}">
                  <a16:creationId xmlns:a16="http://schemas.microsoft.com/office/drawing/2014/main" id="{F13AEE15-5369-4215-AB19-EB0599D15E0C}"/>
                </a:ext>
              </a:extLst>
            </p:cNvPr>
            <p:cNvSpPr txBox="1"/>
            <p:nvPr/>
          </p:nvSpPr>
          <p:spPr>
            <a:xfrm>
              <a:off x="8033849" y="2772279"/>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31</a:t>
              </a:r>
              <a:endParaRPr lang="en-US" sz="1200" baseline="30000" dirty="0">
                <a:solidFill>
                  <a:srgbClr val="0D3759"/>
                </a:solidFill>
              </a:endParaRPr>
            </a:p>
          </p:txBody>
        </p:sp>
        <p:sp>
          <p:nvSpPr>
            <p:cNvPr id="103" name="TextBox 102">
              <a:extLst>
                <a:ext uri="{FF2B5EF4-FFF2-40B4-BE49-F238E27FC236}">
                  <a16:creationId xmlns:a16="http://schemas.microsoft.com/office/drawing/2014/main" id="{F3C3BBE9-03E8-4FC8-A640-FDF51E2F0E9E}"/>
                </a:ext>
              </a:extLst>
            </p:cNvPr>
            <p:cNvSpPr txBox="1"/>
            <p:nvPr/>
          </p:nvSpPr>
          <p:spPr>
            <a:xfrm>
              <a:off x="5869925" y="2861750"/>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37</a:t>
              </a:r>
              <a:endParaRPr lang="en-US" sz="1200" baseline="30000" dirty="0">
                <a:solidFill>
                  <a:srgbClr val="0D3759"/>
                </a:solidFill>
              </a:endParaRPr>
            </a:p>
          </p:txBody>
        </p:sp>
      </p:grpSp>
    </p:spTree>
    <p:extLst>
      <p:ext uri="{BB962C8B-B14F-4D97-AF65-F5344CB8AC3E}">
        <p14:creationId xmlns:p14="http://schemas.microsoft.com/office/powerpoint/2010/main" val="16066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8E91D7-C70E-461A-BEF2-4C26ECE53DF7}"/>
              </a:ext>
            </a:extLst>
          </p:cNvPr>
          <p:cNvSpPr/>
          <p:nvPr/>
        </p:nvSpPr>
        <p:spPr>
          <a:xfrm>
            <a:off x="1415682" y="2007660"/>
            <a:ext cx="4754880" cy="3474588"/>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5" name="Chart 24"/>
          <p:cNvGraphicFramePr/>
          <p:nvPr>
            <p:extLst>
              <p:ext uri="{D42A27DB-BD31-4B8C-83A1-F6EECF244321}">
                <p14:modId xmlns:p14="http://schemas.microsoft.com/office/powerpoint/2010/main" val="2550952735"/>
              </p:ext>
            </p:extLst>
          </p:nvPr>
        </p:nvGraphicFramePr>
        <p:xfrm>
          <a:off x="888557" y="1254069"/>
          <a:ext cx="3931046" cy="458466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Benralizumab Significantly Reduced OCS Doses While Maintaining     Asthma Control at Week 28 in Patients With Severe Asthma vs. Placebo</a:t>
            </a:r>
          </a:p>
        </p:txBody>
      </p:sp>
      <p:sp>
        <p:nvSpPr>
          <p:cNvPr id="3" name="Slide Number Placeholder 2"/>
          <p:cNvSpPr>
            <a:spLocks noGrp="1"/>
          </p:cNvSpPr>
          <p:nvPr>
            <p:ph type="sldNum" sz="quarter" idx="12"/>
          </p:nvPr>
        </p:nvSpPr>
        <p:spPr/>
        <p:txBody>
          <a:bodyPr/>
          <a:lstStyle/>
          <a:p>
            <a:fld id="{481F2B7F-198A-42B2-B878-1A7737CDC9EB}" type="slidenum">
              <a:rPr lang="en-US" smtClean="0">
                <a:solidFill>
                  <a:srgbClr val="000000"/>
                </a:solidFill>
              </a:rPr>
              <a:pPr/>
              <a:t>22</a:t>
            </a:fld>
            <a:endParaRPr lang="en-US" dirty="0">
              <a:solidFill>
                <a:srgbClr val="000000"/>
              </a:solidFill>
            </a:endParaRPr>
          </a:p>
        </p:txBody>
      </p:sp>
      <p:sp>
        <p:nvSpPr>
          <p:cNvPr id="5" name="Text Placeholder 4">
            <a:extLst>
              <a:ext uri="{FF2B5EF4-FFF2-40B4-BE49-F238E27FC236}">
                <a16:creationId xmlns:a16="http://schemas.microsoft.com/office/drawing/2014/main" id="{8B177716-95B3-42C6-B3F6-BA254FF0C350}"/>
              </a:ext>
            </a:extLst>
          </p:cNvPr>
          <p:cNvSpPr>
            <a:spLocks noGrp="1"/>
          </p:cNvSpPr>
          <p:nvPr>
            <p:ph type="body" sz="quarter" idx="13"/>
          </p:nvPr>
        </p:nvSpPr>
        <p:spPr/>
        <p:txBody>
          <a:bodyPr/>
          <a:lstStyle/>
          <a:p>
            <a:pPr>
              <a:spcBef>
                <a:spcPts val="200"/>
              </a:spcBef>
            </a:pPr>
            <a:r>
              <a:rPr lang="en-US" baseline="30000" dirty="0"/>
              <a:t>a</a:t>
            </a:r>
            <a:r>
              <a:rPr lang="en-US" dirty="0"/>
              <a:t>Only patients with an optimized baseline OCS dose of 12.5 mg or less were eligible to achieve a 100% reduction in OCS dose during the study.</a:t>
            </a:r>
            <a:endParaRPr lang="en-GB" dirty="0"/>
          </a:p>
          <a:p>
            <a:r>
              <a:rPr lang="en-US" dirty="0"/>
              <a:t>Nair P et al. </a:t>
            </a:r>
            <a:r>
              <a:rPr lang="en-US" i="1" dirty="0"/>
              <a:t>N </a:t>
            </a:r>
            <a:r>
              <a:rPr lang="en-US" i="1" dirty="0" err="1"/>
              <a:t>Engl</a:t>
            </a:r>
            <a:r>
              <a:rPr lang="en-US" i="1" dirty="0"/>
              <a:t> J Med</a:t>
            </a:r>
            <a:r>
              <a:rPr lang="en-US" dirty="0"/>
              <a:t>. 2017;376:2448-2458.</a:t>
            </a:r>
          </a:p>
        </p:txBody>
      </p:sp>
      <p:sp>
        <p:nvSpPr>
          <p:cNvPr id="8" name="Rectangle 7"/>
          <p:cNvSpPr/>
          <p:nvPr/>
        </p:nvSpPr>
        <p:spPr>
          <a:xfrm>
            <a:off x="262270" y="3409738"/>
            <a:ext cx="6096000" cy="0"/>
          </a:xfrm>
          <a:prstGeom prst="rect">
            <a:avLst/>
          </a:prstGeom>
        </p:spPr>
        <p:txBody>
          <a:bodyPr/>
          <a:lstStyle/>
          <a:p>
            <a:endParaRPr lang="en-US" dirty="0"/>
          </a:p>
        </p:txBody>
      </p:sp>
      <p:sp>
        <p:nvSpPr>
          <p:cNvPr id="46" name="TextBox 45"/>
          <p:cNvSpPr txBox="1"/>
          <p:nvPr/>
        </p:nvSpPr>
        <p:spPr>
          <a:xfrm>
            <a:off x="377908" y="2004484"/>
            <a:ext cx="615553" cy="3477763"/>
          </a:xfrm>
          <a:prstGeom prst="rect">
            <a:avLst/>
          </a:prstGeom>
          <a:noFill/>
        </p:spPr>
        <p:txBody>
          <a:bodyPr vert="vert270" wrap="square" rtlCol="0">
            <a:spAutoFit/>
          </a:bodyPr>
          <a:lstStyle/>
          <a:p>
            <a:pPr algn="ctr"/>
            <a:r>
              <a:rPr lang="en-US" sz="1400" b="1" dirty="0"/>
              <a:t>Median Reduction in Daily </a:t>
            </a:r>
          </a:p>
          <a:p>
            <a:pPr algn="ctr"/>
            <a:r>
              <a:rPr lang="en-US" sz="1400" b="1" dirty="0"/>
              <a:t>OCS Dose at Week 28, %</a:t>
            </a:r>
          </a:p>
        </p:txBody>
      </p:sp>
      <p:graphicFrame>
        <p:nvGraphicFramePr>
          <p:cNvPr id="47" name="Table 46"/>
          <p:cNvGraphicFramePr>
            <a:graphicFrameLocks noGrp="1"/>
          </p:cNvGraphicFramePr>
          <p:nvPr>
            <p:extLst>
              <p:ext uri="{D42A27DB-BD31-4B8C-83A1-F6EECF244321}">
                <p14:modId xmlns:p14="http://schemas.microsoft.com/office/powerpoint/2010/main" val="4260994933"/>
              </p:ext>
            </p:extLst>
          </p:nvPr>
        </p:nvGraphicFramePr>
        <p:xfrm>
          <a:off x="6697687" y="2033337"/>
          <a:ext cx="5154071" cy="2529840"/>
        </p:xfrm>
        <a:graphic>
          <a:graphicData uri="http://schemas.openxmlformats.org/drawingml/2006/table">
            <a:tbl>
              <a:tblPr firstRow="1" bandRow="1">
                <a:tableStyleId>{5C22544A-7EE6-4342-B048-85BDC9FD1C3A}</a:tableStyleId>
              </a:tblPr>
              <a:tblGrid>
                <a:gridCol w="2428928">
                  <a:extLst>
                    <a:ext uri="{9D8B030D-6E8A-4147-A177-3AD203B41FA5}">
                      <a16:colId xmlns:a16="http://schemas.microsoft.com/office/drawing/2014/main" val="20000"/>
                    </a:ext>
                  </a:extLst>
                </a:gridCol>
                <a:gridCol w="1382233">
                  <a:extLst>
                    <a:ext uri="{9D8B030D-6E8A-4147-A177-3AD203B41FA5}">
                      <a16:colId xmlns:a16="http://schemas.microsoft.com/office/drawing/2014/main" val="837014098"/>
                    </a:ext>
                  </a:extLst>
                </a:gridCol>
                <a:gridCol w="1342910">
                  <a:extLst>
                    <a:ext uri="{9D8B030D-6E8A-4147-A177-3AD203B41FA5}">
                      <a16:colId xmlns:a16="http://schemas.microsoft.com/office/drawing/2014/main" val="20001"/>
                    </a:ext>
                  </a:extLst>
                </a:gridCol>
              </a:tblGrid>
              <a:tr h="0">
                <a:tc>
                  <a:txBody>
                    <a:bodyPr/>
                    <a:lstStyle/>
                    <a:p>
                      <a:r>
                        <a:rPr lang="en-US" sz="1400" dirty="0"/>
                        <a:t>Reduction</a:t>
                      </a:r>
                      <a:r>
                        <a:rPr lang="en-US" sz="1400" baseline="0" dirty="0"/>
                        <a:t> in Final OCS Dose at Week 28</a:t>
                      </a:r>
                      <a:endParaRPr lang="en-US" sz="1400" strike="sngStrike" dirty="0">
                        <a:highlight>
                          <a:srgbClr val="FFFF00"/>
                        </a:high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400" b="1" i="0" u="none" strike="noStrike" kern="1200" baseline="0" dirty="0">
                          <a:solidFill>
                            <a:schemeClr val="lt1"/>
                          </a:solidFill>
                          <a:latin typeface="+mn-lt"/>
                          <a:ea typeface="+mn-ea"/>
                          <a:cs typeface="+mn-cs"/>
                        </a:rPr>
                        <a:t>Benralizumab n=73</a:t>
                      </a:r>
                      <a:endParaRPr lang="en-US" sz="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400" b="1" i="0" u="none" strike="noStrike" kern="1200" baseline="0" dirty="0">
                          <a:solidFill>
                            <a:schemeClr val="lt1"/>
                          </a:solidFill>
                          <a:latin typeface="+mn-lt"/>
                          <a:ea typeface="+mn-ea"/>
                          <a:cs typeface="+mn-cs"/>
                        </a:rPr>
                        <a:t>Placebo</a:t>
                      </a:r>
                    </a:p>
                    <a:p>
                      <a:pPr algn="ctr"/>
                      <a:r>
                        <a:rPr lang="en-US" sz="1400" b="1" i="0" u="none" strike="noStrike" kern="1200" baseline="0" dirty="0">
                          <a:solidFill>
                            <a:schemeClr val="lt1"/>
                          </a:solidFill>
                          <a:latin typeface="+mn-lt"/>
                          <a:ea typeface="+mn-ea"/>
                          <a:cs typeface="+mn-cs"/>
                        </a:rPr>
                        <a:t>n=75</a:t>
                      </a:r>
                      <a:endParaRPr lang="en-US" sz="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0080">
                <a:tc>
                  <a:txBody>
                    <a:bodyPr/>
                    <a:lstStyle/>
                    <a:p>
                      <a:pPr marL="0" indent="0" algn="l"/>
                      <a:r>
                        <a:rPr lang="en-US" sz="1200" b="1" baseline="0" dirty="0">
                          <a:latin typeface="+mn-lt"/>
                        </a:rPr>
                        <a:t> </a:t>
                      </a:r>
                      <a:r>
                        <a:rPr lang="en-US" sz="1400" b="1" baseline="0" dirty="0">
                          <a:latin typeface="+mn-lt"/>
                        </a:rPr>
                        <a:t>Analysis of percentage reduction from baseline in OCS dose, OR (95% CI)</a:t>
                      </a:r>
                      <a:r>
                        <a:rPr lang="en-US" sz="1400" b="1" dirty="0">
                          <a:latin typeface="+mn-lt"/>
                        </a:rPr>
                        <a:t>    </a:t>
                      </a: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mn-lt"/>
                        </a:rPr>
                        <a:t>4.12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mn-lt"/>
                        </a:rPr>
                        <a:t>(2.22–7.63)</a:t>
                      </a: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b="1" dirty="0">
                          <a:latin typeface="+mn-lt"/>
                          <a:cs typeface="Arial" panose="020B0604020202020204" pitchFamily="34" charset="0"/>
                        </a:rPr>
                        <a:t>─</a:t>
                      </a:r>
                      <a:endParaRPr lang="en-US" sz="1400" b="1" dirty="0">
                        <a:latin typeface="+mn-lt"/>
                      </a:endParaRP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460749641"/>
                  </a:ext>
                </a:extLst>
              </a:tr>
              <a:tr h="640080">
                <a:tc>
                  <a:txBody>
                    <a:bodyPr/>
                    <a:lstStyle/>
                    <a:p>
                      <a:r>
                        <a:rPr lang="en-US" sz="1400" b="1" dirty="0">
                          <a:latin typeface="+mn-lt"/>
                        </a:rPr>
                        <a:t>Reduction in daily OCS dose to 0 mg/day, n (%)</a:t>
                      </a:r>
                      <a:r>
                        <a:rPr lang="en-US" sz="1400" b="1" baseline="30000" dirty="0">
                          <a:latin typeface="+mn-lt"/>
                        </a:rPr>
                        <a:t>a</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22 (52%)</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8 (19%)</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593563592"/>
                  </a:ext>
                </a:extLst>
              </a:tr>
              <a:tr h="640080">
                <a:tc>
                  <a:txBody>
                    <a:bodyPr/>
                    <a:lstStyle/>
                    <a:p>
                      <a:r>
                        <a:rPr lang="en-US" sz="1400" b="1" baseline="0" dirty="0">
                          <a:latin typeface="+mn-lt"/>
                        </a:rPr>
                        <a:t>OR (95% CI)</a:t>
                      </a:r>
                      <a:r>
                        <a:rPr lang="en-US" sz="1400" b="1" dirty="0">
                          <a:latin typeface="+mn-lt"/>
                        </a:rPr>
                        <a:t> </a:t>
                      </a: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4.19 </a:t>
                      </a:r>
                    </a:p>
                    <a:p>
                      <a:pPr algn="ctr"/>
                      <a:r>
                        <a:rPr lang="en-US" sz="1400" dirty="0">
                          <a:latin typeface="+mn-lt"/>
                        </a:rPr>
                        <a:t>(1.58-11.12)</a:t>
                      </a: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endParaRPr lang="en-US" sz="1400" dirty="0">
                        <a:latin typeface="+mn-lt"/>
                      </a:endParaRP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196883974"/>
                  </a:ext>
                </a:extLst>
              </a:tr>
            </a:tbl>
          </a:graphicData>
        </a:graphic>
      </p:graphicFrame>
      <p:grpSp>
        <p:nvGrpSpPr>
          <p:cNvPr id="24" name="Group 23">
            <a:extLst>
              <a:ext uri="{FF2B5EF4-FFF2-40B4-BE49-F238E27FC236}">
                <a16:creationId xmlns:a16="http://schemas.microsoft.com/office/drawing/2014/main" id="{5FECA5BF-9EC3-4034-98D0-E694AF5FBBEC}"/>
              </a:ext>
            </a:extLst>
          </p:cNvPr>
          <p:cNvGrpSpPr/>
          <p:nvPr/>
        </p:nvGrpSpPr>
        <p:grpSpPr>
          <a:xfrm>
            <a:off x="4767844" y="2280861"/>
            <a:ext cx="1295577" cy="533479"/>
            <a:chOff x="4539686" y="2204724"/>
            <a:chExt cx="1295577" cy="533479"/>
          </a:xfrm>
        </p:grpSpPr>
        <p:sp>
          <p:nvSpPr>
            <p:cNvPr id="27" name="TextBox 24">
              <a:extLst>
                <a:ext uri="{FF2B5EF4-FFF2-40B4-BE49-F238E27FC236}">
                  <a16:creationId xmlns:a16="http://schemas.microsoft.com/office/drawing/2014/main" id="{C9184DEA-139E-4990-92A5-17D775365EC8}"/>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28" name="Rectangle 27">
              <a:extLst>
                <a:ext uri="{FF2B5EF4-FFF2-40B4-BE49-F238E27FC236}">
                  <a16:creationId xmlns:a16="http://schemas.microsoft.com/office/drawing/2014/main" id="{1A390BB9-EE2F-403C-A820-9568C14B9B52}"/>
                </a:ext>
              </a:extLst>
            </p:cNvPr>
            <p:cNvSpPr/>
            <p:nvPr/>
          </p:nvSpPr>
          <p:spPr>
            <a:xfrm flipV="1">
              <a:off x="4539686" y="2548029"/>
              <a:ext cx="128016" cy="128016"/>
            </a:xfrm>
            <a:prstGeom prst="rect">
              <a:avLst/>
            </a:prstGeom>
            <a:solidFill>
              <a:srgbClr val="0D3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83C0286-62E4-425A-BAD3-DECA3978A569}"/>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9D93D610-D314-46AB-A3B7-042EF5A4B88C}"/>
              </a:ext>
            </a:extLst>
          </p:cNvPr>
          <p:cNvSpPr txBox="1"/>
          <p:nvPr/>
        </p:nvSpPr>
        <p:spPr>
          <a:xfrm>
            <a:off x="2738726" y="5181212"/>
            <a:ext cx="622673" cy="184666"/>
          </a:xfrm>
          <a:prstGeom prst="rect">
            <a:avLst/>
          </a:prstGeom>
          <a:noFill/>
        </p:spPr>
        <p:txBody>
          <a:bodyPr wrap="square" lIns="0" tIns="0" rIns="0" bIns="0" rtlCol="0">
            <a:spAutoFit/>
          </a:bodyPr>
          <a:lstStyle/>
          <a:p>
            <a:pPr algn="ctr" defTabSz="445451"/>
            <a:r>
              <a:rPr lang="en-GB" sz="1200" i="1" dirty="0">
                <a:solidFill>
                  <a:srgbClr val="000000"/>
                </a:solidFill>
              </a:rPr>
              <a:t>p</a:t>
            </a:r>
            <a:r>
              <a:rPr lang="en-GB" sz="1200" dirty="0">
                <a:solidFill>
                  <a:srgbClr val="000000"/>
                </a:solidFill>
              </a:rPr>
              <a:t>&lt;0.001</a:t>
            </a:r>
            <a:endParaRPr lang="en-US" sz="1200" dirty="0">
              <a:solidFill>
                <a:srgbClr val="000000"/>
              </a:solidFill>
            </a:endParaRPr>
          </a:p>
        </p:txBody>
      </p:sp>
      <p:cxnSp>
        <p:nvCxnSpPr>
          <p:cNvPr id="34" name="Connector: Elbow 33">
            <a:extLst>
              <a:ext uri="{FF2B5EF4-FFF2-40B4-BE49-F238E27FC236}">
                <a16:creationId xmlns:a16="http://schemas.microsoft.com/office/drawing/2014/main" id="{69933091-B369-4523-BE84-C7798C57D361}"/>
              </a:ext>
            </a:extLst>
          </p:cNvPr>
          <p:cNvCxnSpPr>
            <a:cxnSpLocks/>
          </p:cNvCxnSpPr>
          <p:nvPr/>
        </p:nvCxnSpPr>
        <p:spPr>
          <a:xfrm rot="16200000" flipH="1">
            <a:off x="2157457" y="3191024"/>
            <a:ext cx="1785211" cy="1344359"/>
          </a:xfrm>
          <a:prstGeom prst="bentConnector3">
            <a:avLst>
              <a:gd name="adj1" fmla="val 11957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919005-D1CA-4A83-B747-BB4CF1E20352}"/>
              </a:ext>
            </a:extLst>
          </p:cNvPr>
          <p:cNvCxnSpPr>
            <a:cxnSpLocks/>
          </p:cNvCxnSpPr>
          <p:nvPr/>
        </p:nvCxnSpPr>
        <p:spPr>
          <a:xfrm flipH="1">
            <a:off x="1344802" y="2004485"/>
            <a:ext cx="4846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D61C730-3D49-4038-B9FB-25A8348356BD}"/>
              </a:ext>
            </a:extLst>
          </p:cNvPr>
          <p:cNvSpPr txBox="1"/>
          <p:nvPr/>
        </p:nvSpPr>
        <p:spPr>
          <a:xfrm>
            <a:off x="2002869" y="1700921"/>
            <a:ext cx="1016777" cy="307777"/>
          </a:xfrm>
          <a:prstGeom prst="rect">
            <a:avLst/>
          </a:prstGeom>
          <a:noFill/>
        </p:spPr>
        <p:txBody>
          <a:bodyPr wrap="square" rtlCol="0">
            <a:spAutoFit/>
          </a:bodyPr>
          <a:lstStyle/>
          <a:p>
            <a:pPr algn="ctr"/>
            <a:r>
              <a:rPr lang="en-US" sz="1400" dirty="0"/>
              <a:t>n=75</a:t>
            </a:r>
          </a:p>
        </p:txBody>
      </p:sp>
      <p:sp>
        <p:nvSpPr>
          <p:cNvPr id="37" name="TextBox 36">
            <a:extLst>
              <a:ext uri="{FF2B5EF4-FFF2-40B4-BE49-F238E27FC236}">
                <a16:creationId xmlns:a16="http://schemas.microsoft.com/office/drawing/2014/main" id="{8A5A5D91-D097-4E14-AFC8-B07AB639C9FD}"/>
              </a:ext>
            </a:extLst>
          </p:cNvPr>
          <p:cNvSpPr txBox="1"/>
          <p:nvPr/>
        </p:nvSpPr>
        <p:spPr>
          <a:xfrm>
            <a:off x="3264238" y="1700921"/>
            <a:ext cx="995873" cy="307777"/>
          </a:xfrm>
          <a:prstGeom prst="rect">
            <a:avLst/>
          </a:prstGeom>
          <a:noFill/>
        </p:spPr>
        <p:txBody>
          <a:bodyPr wrap="square" rtlCol="0">
            <a:spAutoFit/>
          </a:bodyPr>
          <a:lstStyle/>
          <a:p>
            <a:pPr algn="ctr"/>
            <a:r>
              <a:rPr lang="en-US" sz="1400" dirty="0"/>
              <a:t>n=73</a:t>
            </a:r>
          </a:p>
        </p:txBody>
      </p:sp>
      <p:sp>
        <p:nvSpPr>
          <p:cNvPr id="26" name="Round Same Side Corner Rectangle 11">
            <a:extLst>
              <a:ext uri="{FF2B5EF4-FFF2-40B4-BE49-F238E27FC236}">
                <a16:creationId xmlns:a16="http://schemas.microsoft.com/office/drawing/2014/main" id="{8A6B3294-9DE8-4E23-8126-AA446501109C}"/>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0" name="Rectangle 29">
            <a:extLst>
              <a:ext uri="{FF2B5EF4-FFF2-40B4-BE49-F238E27FC236}">
                <a16:creationId xmlns:a16="http://schemas.microsoft.com/office/drawing/2014/main" id="{D5A6FDC7-C9CF-4774-8A93-39AF0BDB20AE}"/>
              </a:ext>
            </a:extLst>
          </p:cNvPr>
          <p:cNvSpPr/>
          <p:nvPr/>
        </p:nvSpPr>
        <p:spPr>
          <a:xfrm>
            <a:off x="10788137" y="7146"/>
            <a:ext cx="1237402" cy="500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spTree>
    <p:extLst>
      <p:ext uri="{BB962C8B-B14F-4D97-AF65-F5344CB8AC3E}">
        <p14:creationId xmlns:p14="http://schemas.microsoft.com/office/powerpoint/2010/main" val="180600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a:extLst>
              <a:ext uri="{FF2B5EF4-FFF2-40B4-BE49-F238E27FC236}">
                <a16:creationId xmlns:a16="http://schemas.microsoft.com/office/drawing/2014/main" id="{457038EB-BCFE-4E55-9100-70A3254E5D43}"/>
              </a:ext>
            </a:extLst>
          </p:cNvPr>
          <p:cNvGraphicFramePr/>
          <p:nvPr>
            <p:extLst>
              <p:ext uri="{D42A27DB-BD31-4B8C-83A1-F6EECF244321}">
                <p14:modId xmlns:p14="http://schemas.microsoft.com/office/powerpoint/2010/main" val="1105290805"/>
              </p:ext>
            </p:extLst>
          </p:nvPr>
        </p:nvGraphicFramePr>
        <p:xfrm>
          <a:off x="7164122" y="1661146"/>
          <a:ext cx="4023360" cy="3611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Content Placeholder 4"/>
          <p:cNvGraphicFramePr>
            <a:graphicFrameLocks/>
          </p:cNvGraphicFramePr>
          <p:nvPr>
            <p:extLst>
              <p:ext uri="{D42A27DB-BD31-4B8C-83A1-F6EECF244321}">
                <p14:modId xmlns:p14="http://schemas.microsoft.com/office/powerpoint/2010/main" val="3047713862"/>
              </p:ext>
            </p:extLst>
          </p:nvPr>
        </p:nvGraphicFramePr>
        <p:xfrm>
          <a:off x="1148820" y="1661145"/>
          <a:ext cx="4087368" cy="36118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Benralizumab Reduced Annual Exacerbation Rate While Reducing Background OCS Use</a:t>
            </a:r>
          </a:p>
        </p:txBody>
      </p:sp>
      <p:sp>
        <p:nvSpPr>
          <p:cNvPr id="3" name="Slide Number Placeholder 2"/>
          <p:cNvSpPr>
            <a:spLocks noGrp="1"/>
          </p:cNvSpPr>
          <p:nvPr>
            <p:ph type="sldNum" sz="quarter" idx="12"/>
          </p:nvPr>
        </p:nvSpPr>
        <p:spPr/>
        <p:txBody>
          <a:bodyPr/>
          <a:lstStyle/>
          <a:p>
            <a:fld id="{481F2B7F-198A-42B2-B878-1A7737CDC9EB}" type="slidenum">
              <a:rPr lang="en-US" smtClean="0">
                <a:solidFill>
                  <a:srgbClr val="000000"/>
                </a:solidFill>
              </a:rPr>
              <a:pPr/>
              <a:t>23</a:t>
            </a:fld>
            <a:endParaRPr lang="en-US" dirty="0">
              <a:solidFill>
                <a:srgbClr val="000000"/>
              </a:solidFill>
            </a:endParaRPr>
          </a:p>
        </p:txBody>
      </p:sp>
      <p:sp>
        <p:nvSpPr>
          <p:cNvPr id="7" name="Text Placeholder 6">
            <a:extLst>
              <a:ext uri="{FF2B5EF4-FFF2-40B4-BE49-F238E27FC236}">
                <a16:creationId xmlns:a16="http://schemas.microsoft.com/office/drawing/2014/main" id="{D97C5B24-6B74-4A11-B389-6591A7982B23}"/>
              </a:ext>
            </a:extLst>
          </p:cNvPr>
          <p:cNvSpPr>
            <a:spLocks noGrp="1"/>
          </p:cNvSpPr>
          <p:nvPr>
            <p:ph type="body" sz="quarter" idx="13"/>
          </p:nvPr>
        </p:nvSpPr>
        <p:spPr/>
        <p:txBody>
          <a:bodyPr>
            <a:normAutofit/>
          </a:bodyPr>
          <a:lstStyle/>
          <a:p>
            <a:pPr>
              <a:spcBef>
                <a:spcPts val="200"/>
              </a:spcBef>
            </a:pPr>
            <a:r>
              <a:rPr lang="en-US" dirty="0"/>
              <a:t>Notes: Fasenra is indicated as an add-on maintenance treatment in adult patients with severe eosinophilic asthma inadequately controlled despite high-dose inhaled corticosteroids plus long-acting beta-agonists.</a:t>
            </a:r>
            <a:r>
              <a:rPr lang="en-US" baseline="30000" dirty="0"/>
              <a:t>2 </a:t>
            </a:r>
            <a:r>
              <a:rPr lang="en-US" dirty="0"/>
              <a:t>Results are descriptive. This population underwent OCS reduction every 4 weeks throughout the trial.</a:t>
            </a:r>
            <a:r>
              <a:rPr lang="en-US" baseline="30000" dirty="0"/>
              <a:t>1</a:t>
            </a:r>
            <a:r>
              <a:rPr lang="en-US" dirty="0"/>
              <a:t> </a:t>
            </a:r>
            <a:endParaRPr lang="en-US" baseline="30000" dirty="0"/>
          </a:p>
          <a:p>
            <a:pPr>
              <a:spcBef>
                <a:spcPts val="200"/>
              </a:spcBef>
            </a:pPr>
            <a:r>
              <a:rPr lang="en-US" baseline="30000" dirty="0"/>
              <a:t>a</a:t>
            </a:r>
            <a:r>
              <a:rPr lang="en-US" dirty="0"/>
              <a:t>Nominal p-value. Values above the bars represent 95% CI. </a:t>
            </a:r>
            <a:r>
              <a:rPr lang="en-GB" dirty="0"/>
              <a:t>AER = annual exacerbation rate</a:t>
            </a:r>
            <a:r>
              <a:rPr lang="en-US" dirty="0"/>
              <a:t>; CI = confidence interval; ED = emergency department; OCS = oral corticosteroid; RR = relative risk</a:t>
            </a:r>
            <a:r>
              <a:rPr lang="en-GB" dirty="0"/>
              <a:t>.</a:t>
            </a:r>
            <a:r>
              <a:rPr lang="en-US" dirty="0"/>
              <a:t> </a:t>
            </a:r>
          </a:p>
          <a:p>
            <a:r>
              <a:rPr lang="en-US" dirty="0"/>
              <a:t>1. Nair P et al. Supplementary appendix. </a:t>
            </a:r>
            <a:r>
              <a:rPr lang="en-US" i="1" dirty="0"/>
              <a:t>N </a:t>
            </a:r>
            <a:r>
              <a:rPr lang="en-US" i="1" dirty="0" err="1"/>
              <a:t>Engl</a:t>
            </a:r>
            <a:r>
              <a:rPr lang="en-US" i="1" dirty="0"/>
              <a:t> J Med</a:t>
            </a:r>
            <a:r>
              <a:rPr lang="en-US" dirty="0"/>
              <a:t>. 2017;376:2448-2458; 2. FASENRA Summary of Product Characteristics.</a:t>
            </a:r>
          </a:p>
        </p:txBody>
      </p:sp>
      <p:sp>
        <p:nvSpPr>
          <p:cNvPr id="8" name="Rectangle 7"/>
          <p:cNvSpPr/>
          <p:nvPr/>
        </p:nvSpPr>
        <p:spPr>
          <a:xfrm>
            <a:off x="3048000" y="3486150"/>
            <a:ext cx="6096000" cy="0"/>
          </a:xfrm>
          <a:prstGeom prst="rect">
            <a:avLst/>
          </a:prstGeom>
        </p:spPr>
        <p:txBody>
          <a:bodyPr/>
          <a:lstStyle/>
          <a:p>
            <a:endParaRPr lang="en-US" dirty="0"/>
          </a:p>
        </p:txBody>
      </p:sp>
      <p:sp>
        <p:nvSpPr>
          <p:cNvPr id="47" name="Text Placeholder 7">
            <a:extLst>
              <a:ext uri="{FF2B5EF4-FFF2-40B4-BE49-F238E27FC236}">
                <a16:creationId xmlns:a16="http://schemas.microsoft.com/office/drawing/2014/main" id="{70C4D381-A4C9-4276-BF49-2CE9BE4AF34A}"/>
              </a:ext>
            </a:extLst>
          </p:cNvPr>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sp>
        <p:nvSpPr>
          <p:cNvPr id="57" name="TextBox 56">
            <a:extLst>
              <a:ext uri="{FF2B5EF4-FFF2-40B4-BE49-F238E27FC236}">
                <a16:creationId xmlns:a16="http://schemas.microsoft.com/office/drawing/2014/main" id="{3588B400-42D1-460F-9807-8D1FED5AA81A}"/>
              </a:ext>
            </a:extLst>
          </p:cNvPr>
          <p:cNvSpPr txBox="1"/>
          <p:nvPr/>
        </p:nvSpPr>
        <p:spPr>
          <a:xfrm>
            <a:off x="2700573" y="1965394"/>
            <a:ext cx="1382333" cy="215444"/>
          </a:xfrm>
          <a:prstGeom prst="rect">
            <a:avLst/>
          </a:prstGeom>
          <a:noFill/>
        </p:spPr>
        <p:txBody>
          <a:bodyPr wrap="square" lIns="0" tIns="0" rIns="0" bIns="0" rtlCol="0">
            <a:spAutoFit/>
          </a:bodyPr>
          <a:lstStyle/>
          <a:p>
            <a:pPr algn="ctr" defTabSz="445451"/>
            <a:r>
              <a:rPr lang="en-GB" sz="1400" dirty="0">
                <a:solidFill>
                  <a:srgbClr val="000000"/>
                </a:solidFill>
              </a:rPr>
              <a:t>-70% (</a:t>
            </a:r>
            <a:r>
              <a:rPr lang="en-GB" sz="1400" i="1" dirty="0">
                <a:solidFill>
                  <a:srgbClr val="000000"/>
                </a:solidFill>
              </a:rPr>
              <a:t>p</a:t>
            </a:r>
            <a:r>
              <a:rPr lang="en-GB" sz="1400" dirty="0">
                <a:solidFill>
                  <a:srgbClr val="000000"/>
                </a:solidFill>
              </a:rPr>
              <a:t>&lt;0.001</a:t>
            </a:r>
            <a:r>
              <a:rPr lang="en-GB" sz="1400" baseline="30000" dirty="0">
                <a:solidFill>
                  <a:srgbClr val="000000"/>
                </a:solidFill>
              </a:rPr>
              <a:t>a</a:t>
            </a:r>
            <a:r>
              <a:rPr lang="en-GB" sz="1400" dirty="0">
                <a:solidFill>
                  <a:srgbClr val="000000"/>
                </a:solidFill>
              </a:rPr>
              <a:t>) </a:t>
            </a:r>
            <a:endParaRPr lang="en-US" sz="1400" baseline="30000" dirty="0">
              <a:solidFill>
                <a:srgbClr val="000000"/>
              </a:solidFill>
            </a:endParaRPr>
          </a:p>
        </p:txBody>
      </p:sp>
      <p:sp>
        <p:nvSpPr>
          <p:cNvPr id="58" name="TextBox 57">
            <a:extLst>
              <a:ext uri="{FF2B5EF4-FFF2-40B4-BE49-F238E27FC236}">
                <a16:creationId xmlns:a16="http://schemas.microsoft.com/office/drawing/2014/main" id="{F05CA81D-E7A4-4071-BAA7-33290BAD2655}"/>
              </a:ext>
            </a:extLst>
          </p:cNvPr>
          <p:cNvSpPr txBox="1"/>
          <p:nvPr/>
        </p:nvSpPr>
        <p:spPr>
          <a:xfrm rot="16200000">
            <a:off x="-661367" y="3303560"/>
            <a:ext cx="3276998"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AER (rate ratio) </a:t>
            </a:r>
          </a:p>
        </p:txBody>
      </p:sp>
      <p:cxnSp>
        <p:nvCxnSpPr>
          <p:cNvPr id="59" name="Connector: Elbow 58">
            <a:extLst>
              <a:ext uri="{FF2B5EF4-FFF2-40B4-BE49-F238E27FC236}">
                <a16:creationId xmlns:a16="http://schemas.microsoft.com/office/drawing/2014/main" id="{BE3015FF-C821-40C5-B1A5-7A83EFA38977}"/>
              </a:ext>
            </a:extLst>
          </p:cNvPr>
          <p:cNvCxnSpPr>
            <a:cxnSpLocks/>
          </p:cNvCxnSpPr>
          <p:nvPr/>
        </p:nvCxnSpPr>
        <p:spPr>
          <a:xfrm rot="16200000" flipH="1">
            <a:off x="2582253" y="2718091"/>
            <a:ext cx="1624890" cy="1371600"/>
          </a:xfrm>
          <a:prstGeom prst="bentConnector3">
            <a:avLst>
              <a:gd name="adj1" fmla="val -23626"/>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23CDB7A-6761-484C-AE40-2240D830B1B9}"/>
              </a:ext>
            </a:extLst>
          </p:cNvPr>
          <p:cNvSpPr txBox="1"/>
          <p:nvPr/>
        </p:nvSpPr>
        <p:spPr>
          <a:xfrm>
            <a:off x="2246900" y="5095946"/>
            <a:ext cx="965385" cy="307777"/>
          </a:xfrm>
          <a:prstGeom prst="rect">
            <a:avLst/>
          </a:prstGeom>
          <a:noFill/>
        </p:spPr>
        <p:txBody>
          <a:bodyPr wrap="square" rtlCol="0">
            <a:spAutoFit/>
          </a:bodyPr>
          <a:lstStyle/>
          <a:p>
            <a:pPr algn="ctr"/>
            <a:r>
              <a:rPr lang="en-US" sz="1400" dirty="0"/>
              <a:t>n=75</a:t>
            </a:r>
          </a:p>
        </p:txBody>
      </p:sp>
      <p:sp>
        <p:nvSpPr>
          <p:cNvPr id="64" name="TextBox 63">
            <a:extLst>
              <a:ext uri="{FF2B5EF4-FFF2-40B4-BE49-F238E27FC236}">
                <a16:creationId xmlns:a16="http://schemas.microsoft.com/office/drawing/2014/main" id="{090CB1BC-67E5-4139-857C-05F2B7ACF09F}"/>
              </a:ext>
            </a:extLst>
          </p:cNvPr>
          <p:cNvSpPr txBox="1"/>
          <p:nvPr/>
        </p:nvSpPr>
        <p:spPr>
          <a:xfrm>
            <a:off x="3615522" y="5095946"/>
            <a:ext cx="965385" cy="307777"/>
          </a:xfrm>
          <a:prstGeom prst="rect">
            <a:avLst/>
          </a:prstGeom>
          <a:noFill/>
        </p:spPr>
        <p:txBody>
          <a:bodyPr wrap="square" rtlCol="0">
            <a:spAutoFit/>
          </a:bodyPr>
          <a:lstStyle/>
          <a:p>
            <a:pPr algn="ctr"/>
            <a:r>
              <a:rPr lang="en-US" sz="1400" dirty="0"/>
              <a:t>n=73</a:t>
            </a:r>
          </a:p>
        </p:txBody>
      </p:sp>
      <p:sp>
        <p:nvSpPr>
          <p:cNvPr id="66" name="TextBox 65">
            <a:extLst>
              <a:ext uri="{FF2B5EF4-FFF2-40B4-BE49-F238E27FC236}">
                <a16:creationId xmlns:a16="http://schemas.microsoft.com/office/drawing/2014/main" id="{1D66B827-3CEE-42C8-B04C-EA61DED08F89}"/>
              </a:ext>
            </a:extLst>
          </p:cNvPr>
          <p:cNvSpPr txBox="1"/>
          <p:nvPr/>
        </p:nvSpPr>
        <p:spPr>
          <a:xfrm>
            <a:off x="2015520" y="1186362"/>
            <a:ext cx="2909720" cy="584775"/>
          </a:xfrm>
          <a:prstGeom prst="rect">
            <a:avLst/>
          </a:prstGeom>
          <a:noFill/>
        </p:spPr>
        <p:txBody>
          <a:bodyPr wrap="square" rtlCol="0" anchor="ctr" anchorCtr="0">
            <a:spAutoFit/>
          </a:bodyPr>
          <a:lstStyle/>
          <a:p>
            <a:pPr algn="ctr"/>
            <a:r>
              <a:rPr lang="en-US" sz="1600" b="1" dirty="0">
                <a:solidFill>
                  <a:schemeClr val="accent2"/>
                </a:solidFill>
              </a:rPr>
              <a:t>Exacerbations Over </a:t>
            </a:r>
          </a:p>
          <a:p>
            <a:pPr algn="ctr"/>
            <a:r>
              <a:rPr lang="en-US" sz="1600" b="1" dirty="0">
                <a:solidFill>
                  <a:schemeClr val="accent2"/>
                </a:solidFill>
              </a:rPr>
              <a:t>28 Weeks</a:t>
            </a:r>
            <a:r>
              <a:rPr lang="en-US" sz="1600" b="1" baseline="30000" dirty="0">
                <a:solidFill>
                  <a:schemeClr val="accent2"/>
                </a:solidFill>
              </a:rPr>
              <a:t>1</a:t>
            </a:r>
          </a:p>
        </p:txBody>
      </p:sp>
      <p:sp>
        <p:nvSpPr>
          <p:cNvPr id="83" name="Rectangle: Rounded Corners 20">
            <a:extLst>
              <a:ext uri="{FF2B5EF4-FFF2-40B4-BE49-F238E27FC236}">
                <a16:creationId xmlns:a16="http://schemas.microsoft.com/office/drawing/2014/main" id="{8AFBB27B-8602-4086-90A4-50A340D097AB}"/>
              </a:ext>
            </a:extLst>
          </p:cNvPr>
          <p:cNvSpPr/>
          <p:nvPr/>
        </p:nvSpPr>
        <p:spPr>
          <a:xfrm>
            <a:off x="-1" y="5435044"/>
            <a:ext cx="12192002" cy="6002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Secondary Endpoint: Annual asthma exacerbation rates were reduced with benralizumab by 70% (95% CI, 0.17-0.53; p&lt;0.001) vs. placebo</a:t>
            </a:r>
          </a:p>
          <a:p>
            <a:pPr algn="ctr"/>
            <a:r>
              <a:rPr lang="en-US" sz="1400" b="1" dirty="0">
                <a:solidFill>
                  <a:schemeClr val="tx1">
                    <a:lumMod val="75000"/>
                    <a:lumOff val="25000"/>
                  </a:schemeClr>
                </a:solidFill>
              </a:rPr>
              <a:t>benralizumab also reduced the AER associated with an ED visit or hospitalization by 93% (RR, 0.07; p=0.02) </a:t>
            </a:r>
          </a:p>
        </p:txBody>
      </p:sp>
      <p:sp>
        <p:nvSpPr>
          <p:cNvPr id="85" name="TextBox 84">
            <a:extLst>
              <a:ext uri="{FF2B5EF4-FFF2-40B4-BE49-F238E27FC236}">
                <a16:creationId xmlns:a16="http://schemas.microsoft.com/office/drawing/2014/main" id="{88524C50-AF0B-4F61-BD2A-9AD8F4880B57}"/>
              </a:ext>
            </a:extLst>
          </p:cNvPr>
          <p:cNvSpPr txBox="1"/>
          <p:nvPr/>
        </p:nvSpPr>
        <p:spPr>
          <a:xfrm rot="16200000">
            <a:off x="5298939" y="3279652"/>
            <a:ext cx="3324810"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Annual Estimated Rate</a:t>
            </a:r>
          </a:p>
        </p:txBody>
      </p:sp>
      <p:sp>
        <p:nvSpPr>
          <p:cNvPr id="86" name="TextBox 85">
            <a:extLst>
              <a:ext uri="{FF2B5EF4-FFF2-40B4-BE49-F238E27FC236}">
                <a16:creationId xmlns:a16="http://schemas.microsoft.com/office/drawing/2014/main" id="{6E1B065A-CCD8-4409-966E-6DCD802947DA}"/>
              </a:ext>
            </a:extLst>
          </p:cNvPr>
          <p:cNvSpPr txBox="1"/>
          <p:nvPr/>
        </p:nvSpPr>
        <p:spPr>
          <a:xfrm>
            <a:off x="8742350" y="1965395"/>
            <a:ext cx="1203960" cy="215444"/>
          </a:xfrm>
          <a:prstGeom prst="rect">
            <a:avLst/>
          </a:prstGeom>
          <a:noFill/>
        </p:spPr>
        <p:txBody>
          <a:bodyPr wrap="square" lIns="0" tIns="0" rIns="0" bIns="0" rtlCol="0">
            <a:spAutoFit/>
          </a:bodyPr>
          <a:lstStyle/>
          <a:p>
            <a:pPr algn="ctr" defTabSz="445451"/>
            <a:r>
              <a:rPr lang="en-GB" sz="1400" dirty="0">
                <a:solidFill>
                  <a:srgbClr val="000000"/>
                </a:solidFill>
              </a:rPr>
              <a:t>-93% (</a:t>
            </a:r>
            <a:r>
              <a:rPr lang="en-GB" sz="1400" i="1" dirty="0">
                <a:solidFill>
                  <a:srgbClr val="000000"/>
                </a:solidFill>
              </a:rPr>
              <a:t>p</a:t>
            </a:r>
            <a:r>
              <a:rPr lang="en-GB" sz="1400" dirty="0">
                <a:solidFill>
                  <a:srgbClr val="000000"/>
                </a:solidFill>
              </a:rPr>
              <a:t>=0.02</a:t>
            </a:r>
            <a:r>
              <a:rPr lang="en-GB" sz="1400" baseline="30000" dirty="0">
                <a:solidFill>
                  <a:srgbClr val="000000"/>
                </a:solidFill>
              </a:rPr>
              <a:t>a</a:t>
            </a:r>
            <a:r>
              <a:rPr lang="en-GB" sz="1400" dirty="0">
                <a:solidFill>
                  <a:srgbClr val="000000"/>
                </a:solidFill>
              </a:rPr>
              <a:t>) </a:t>
            </a:r>
          </a:p>
        </p:txBody>
      </p:sp>
      <p:cxnSp>
        <p:nvCxnSpPr>
          <p:cNvPr id="87" name="Connector: Elbow 86">
            <a:extLst>
              <a:ext uri="{FF2B5EF4-FFF2-40B4-BE49-F238E27FC236}">
                <a16:creationId xmlns:a16="http://schemas.microsoft.com/office/drawing/2014/main" id="{6D844B7B-73FA-4728-8F23-BB4649A59308}"/>
              </a:ext>
            </a:extLst>
          </p:cNvPr>
          <p:cNvCxnSpPr>
            <a:cxnSpLocks/>
          </p:cNvCxnSpPr>
          <p:nvPr/>
        </p:nvCxnSpPr>
        <p:spPr>
          <a:xfrm rot="16200000" flipH="1">
            <a:off x="8223869" y="2796864"/>
            <a:ext cx="2240925" cy="1371600"/>
          </a:xfrm>
          <a:prstGeom prst="bentConnector3">
            <a:avLst>
              <a:gd name="adj1" fmla="val -738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D727963-1C09-430A-828D-774B0B054AE8}"/>
              </a:ext>
            </a:extLst>
          </p:cNvPr>
          <p:cNvSpPr txBox="1"/>
          <p:nvPr/>
        </p:nvSpPr>
        <p:spPr>
          <a:xfrm>
            <a:off x="7361211" y="1186361"/>
            <a:ext cx="4249541" cy="584775"/>
          </a:xfrm>
          <a:prstGeom prst="rect">
            <a:avLst/>
          </a:prstGeom>
          <a:noFill/>
        </p:spPr>
        <p:txBody>
          <a:bodyPr wrap="square" rtlCol="0" anchor="ctr" anchorCtr="0">
            <a:spAutoFit/>
          </a:bodyPr>
          <a:lstStyle/>
          <a:p>
            <a:pPr algn="ctr"/>
            <a:r>
              <a:rPr lang="en-US" sz="1600" b="1" dirty="0">
                <a:solidFill>
                  <a:schemeClr val="accent2"/>
                </a:solidFill>
              </a:rPr>
              <a:t>Exacerbations Requiring Hospitalization or ED Visit Over 28 Weeks</a:t>
            </a:r>
            <a:r>
              <a:rPr lang="en-US" sz="1600" b="1" baseline="30000" dirty="0">
                <a:solidFill>
                  <a:schemeClr val="accent2"/>
                </a:solidFill>
              </a:rPr>
              <a:t>1</a:t>
            </a:r>
          </a:p>
        </p:txBody>
      </p:sp>
      <p:sp>
        <p:nvSpPr>
          <p:cNvPr id="90" name="TextBox 89">
            <a:extLst>
              <a:ext uri="{FF2B5EF4-FFF2-40B4-BE49-F238E27FC236}">
                <a16:creationId xmlns:a16="http://schemas.microsoft.com/office/drawing/2014/main" id="{CF8B8685-C483-49FD-99BF-84B4AFB3C57B}"/>
              </a:ext>
            </a:extLst>
          </p:cNvPr>
          <p:cNvSpPr txBox="1"/>
          <p:nvPr/>
        </p:nvSpPr>
        <p:spPr>
          <a:xfrm>
            <a:off x="8228662" y="5095947"/>
            <a:ext cx="965385" cy="307777"/>
          </a:xfrm>
          <a:prstGeom prst="rect">
            <a:avLst/>
          </a:prstGeom>
          <a:noFill/>
        </p:spPr>
        <p:txBody>
          <a:bodyPr wrap="square" rtlCol="0">
            <a:spAutoFit/>
          </a:bodyPr>
          <a:lstStyle/>
          <a:p>
            <a:pPr algn="ctr"/>
            <a:r>
              <a:rPr lang="en-US" sz="1400" dirty="0"/>
              <a:t>n=75</a:t>
            </a:r>
          </a:p>
        </p:txBody>
      </p:sp>
      <p:sp>
        <p:nvSpPr>
          <p:cNvPr id="91" name="TextBox 90">
            <a:extLst>
              <a:ext uri="{FF2B5EF4-FFF2-40B4-BE49-F238E27FC236}">
                <a16:creationId xmlns:a16="http://schemas.microsoft.com/office/drawing/2014/main" id="{9DFB226D-0539-4C66-94F5-68727EF56C11}"/>
              </a:ext>
            </a:extLst>
          </p:cNvPr>
          <p:cNvSpPr txBox="1"/>
          <p:nvPr/>
        </p:nvSpPr>
        <p:spPr>
          <a:xfrm>
            <a:off x="9597283" y="5095946"/>
            <a:ext cx="965385" cy="307777"/>
          </a:xfrm>
          <a:prstGeom prst="rect">
            <a:avLst/>
          </a:prstGeom>
          <a:noFill/>
        </p:spPr>
        <p:txBody>
          <a:bodyPr wrap="square" rtlCol="0">
            <a:spAutoFit/>
          </a:bodyPr>
          <a:lstStyle/>
          <a:p>
            <a:pPr algn="ctr"/>
            <a:r>
              <a:rPr lang="en-US" sz="1400" dirty="0"/>
              <a:t>n=73</a:t>
            </a:r>
          </a:p>
        </p:txBody>
      </p:sp>
      <p:grpSp>
        <p:nvGrpSpPr>
          <p:cNvPr id="92" name="Group 91">
            <a:extLst>
              <a:ext uri="{FF2B5EF4-FFF2-40B4-BE49-F238E27FC236}">
                <a16:creationId xmlns:a16="http://schemas.microsoft.com/office/drawing/2014/main" id="{E1BC52C7-C0E2-4CD6-B224-C94E5C7A23AC}"/>
              </a:ext>
            </a:extLst>
          </p:cNvPr>
          <p:cNvGrpSpPr/>
          <p:nvPr/>
        </p:nvGrpSpPr>
        <p:grpSpPr>
          <a:xfrm>
            <a:off x="5584509" y="1818950"/>
            <a:ext cx="1295577" cy="533479"/>
            <a:chOff x="4539686" y="2204724"/>
            <a:chExt cx="1295577" cy="533479"/>
          </a:xfrm>
        </p:grpSpPr>
        <p:sp>
          <p:nvSpPr>
            <p:cNvPr id="93" name="TextBox 24">
              <a:extLst>
                <a:ext uri="{FF2B5EF4-FFF2-40B4-BE49-F238E27FC236}">
                  <a16:creationId xmlns:a16="http://schemas.microsoft.com/office/drawing/2014/main" id="{96EF618B-3874-4159-9073-F88681672AA4}"/>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94" name="Rectangle 93">
              <a:extLst>
                <a:ext uri="{FF2B5EF4-FFF2-40B4-BE49-F238E27FC236}">
                  <a16:creationId xmlns:a16="http://schemas.microsoft.com/office/drawing/2014/main" id="{D3EB5F8F-9405-4C74-B67D-5074D539EF68}"/>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DB757D9C-5B52-4AC3-B600-45C5F2E7D238}"/>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ound Same Side Corner Rectangle 11">
            <a:extLst>
              <a:ext uri="{FF2B5EF4-FFF2-40B4-BE49-F238E27FC236}">
                <a16:creationId xmlns:a16="http://schemas.microsoft.com/office/drawing/2014/main" id="{13D372A1-FD6A-46D6-9002-B628AAB5377C}"/>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2" name="Rectangle 31">
            <a:extLst>
              <a:ext uri="{FF2B5EF4-FFF2-40B4-BE49-F238E27FC236}">
                <a16:creationId xmlns:a16="http://schemas.microsoft.com/office/drawing/2014/main" id="{19939D3C-A43A-4524-BC10-44FF559EF440}"/>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spTree>
    <p:extLst>
      <p:ext uri="{BB962C8B-B14F-4D97-AF65-F5344CB8AC3E}">
        <p14:creationId xmlns:p14="http://schemas.microsoft.com/office/powerpoint/2010/main" val="2954864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Efficacy: Effect on Lung Function</a:t>
            </a:r>
          </a:p>
        </p:txBody>
      </p:sp>
    </p:spTree>
    <p:extLst>
      <p:ext uri="{BB962C8B-B14F-4D97-AF65-F5344CB8AC3E}">
        <p14:creationId xmlns:p14="http://schemas.microsoft.com/office/powerpoint/2010/main" val="188445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Benralizumab Significantly Increased Prebronchodilator FEV</a:t>
            </a:r>
            <a:r>
              <a:rPr lang="en-US" baseline="-25000" dirty="0"/>
              <a:t>1</a:t>
            </a:r>
            <a:r>
              <a:rPr lang="en-US" dirty="0"/>
              <a:t> </a:t>
            </a:r>
          </a:p>
        </p:txBody>
      </p:sp>
      <p:sp>
        <p:nvSpPr>
          <p:cNvPr id="3" name="Slide Number Placeholder 2"/>
          <p:cNvSpPr>
            <a:spLocks noGrp="1"/>
          </p:cNvSpPr>
          <p:nvPr>
            <p:ph type="sldNum" sz="quarter" idx="12"/>
          </p:nvPr>
        </p:nvSpPr>
        <p:spPr/>
        <p:txBody>
          <a:bodyPr/>
          <a:lstStyle/>
          <a:p>
            <a:fld id="{481F2B7F-198A-42B2-B878-1A7737CDC9EB}" type="slidenum">
              <a:rPr lang="en-US" smtClean="0"/>
              <a:pPr/>
              <a:t>25</a:t>
            </a:fld>
            <a:endParaRPr lang="en-US" dirty="0"/>
          </a:p>
        </p:txBody>
      </p:sp>
      <p:sp>
        <p:nvSpPr>
          <p:cNvPr id="8" name="Text Placeholder 7">
            <a:extLst>
              <a:ext uri="{FF2B5EF4-FFF2-40B4-BE49-F238E27FC236}">
                <a16:creationId xmlns:a16="http://schemas.microsoft.com/office/drawing/2014/main" id="{C4533082-1923-4CE6-BBC4-1E74D7861863}"/>
              </a:ext>
            </a:extLst>
          </p:cNvPr>
          <p:cNvSpPr>
            <a:spLocks noGrp="1"/>
          </p:cNvSpPr>
          <p:nvPr>
            <p:ph type="body" sz="quarter" idx="13"/>
          </p:nvPr>
        </p:nvSpPr>
        <p:spPr/>
        <p:txBody>
          <a:bodyPr/>
          <a:lstStyle/>
          <a:p>
            <a:r>
              <a:rPr lang="en-US" dirty="0"/>
              <a:t>Note: Analysis via negative binomial, adjusting for treatment, region, exacerbations in previous year, </a:t>
            </a:r>
            <a:r>
              <a:rPr lang="en-GB" dirty="0"/>
              <a:t>oral corticosteroids</a:t>
            </a:r>
            <a:r>
              <a:rPr lang="en-US" dirty="0"/>
              <a:t> (yes/no).</a:t>
            </a:r>
          </a:p>
          <a:p>
            <a:r>
              <a:rPr lang="en-US" baseline="30000" dirty="0" err="1"/>
              <a:t>a</a:t>
            </a:r>
            <a:r>
              <a:rPr lang="en-US" dirty="0" err="1"/>
              <a:t>p</a:t>
            </a:r>
            <a:r>
              <a:rPr lang="en-US" dirty="0"/>
              <a:t>=0.0006; </a:t>
            </a:r>
            <a:r>
              <a:rPr lang="en-US" baseline="30000" dirty="0" err="1"/>
              <a:t>b</a:t>
            </a:r>
            <a:r>
              <a:rPr lang="en-US" dirty="0" err="1"/>
              <a:t>p</a:t>
            </a:r>
            <a:r>
              <a:rPr lang="en-US" dirty="0"/>
              <a:t>=0.0102. </a:t>
            </a:r>
            <a:r>
              <a:rPr lang="en-GB" dirty="0"/>
              <a:t>FEV</a:t>
            </a:r>
            <a:r>
              <a:rPr lang="en-GB" baseline="-25000" dirty="0"/>
              <a:t>1 </a:t>
            </a:r>
            <a:r>
              <a:rPr lang="en-GB" dirty="0"/>
              <a:t>= forced expiratory volume in 1 second; LSM = least-squares mean</a:t>
            </a:r>
            <a:r>
              <a:rPr lang="en-US" dirty="0"/>
              <a:t>. </a:t>
            </a:r>
            <a:br>
              <a:rPr lang="en-US" dirty="0"/>
            </a:br>
            <a:r>
              <a:rPr lang="en-US" dirty="0"/>
              <a:t>1. Bleecker ER et al. </a:t>
            </a:r>
            <a:r>
              <a:rPr lang="en-US" i="1" dirty="0"/>
              <a:t>Lancet. </a:t>
            </a:r>
            <a:r>
              <a:rPr lang="en-US" dirty="0"/>
              <a:t>2016;388:2115-2127; 2. FitzGerald JM et al. </a:t>
            </a:r>
            <a:r>
              <a:rPr lang="en-US" i="1" dirty="0"/>
              <a:t>Lancet</a:t>
            </a:r>
            <a:r>
              <a:rPr lang="en-US" dirty="0"/>
              <a:t>. 2016;388:2128-2141. </a:t>
            </a:r>
          </a:p>
        </p:txBody>
      </p:sp>
      <p:sp>
        <p:nvSpPr>
          <p:cNvPr id="70" name="Content Placeholder 2"/>
          <p:cNvSpPr txBox="1">
            <a:spLocks/>
          </p:cNvSpPr>
          <p:nvPr/>
        </p:nvSpPr>
        <p:spPr>
          <a:xfrm>
            <a:off x="526236" y="5624164"/>
            <a:ext cx="11139527" cy="483183"/>
          </a:xfrm>
          <a:prstGeom prst="rect">
            <a:avLst/>
          </a:prstGeom>
        </p:spPr>
        <p:txBody>
          <a:bodyPr/>
          <a:lstStyle>
            <a:lvl1pPr marL="309026" indent="-309026" algn="l" defTabSz="609585" rtl="0" eaLnBrk="1" latinLnBrk="0" hangingPunct="1">
              <a:spcBef>
                <a:spcPts val="0"/>
              </a:spcBef>
              <a:spcAft>
                <a:spcPts val="600"/>
              </a:spcAft>
              <a:buFont typeface="Arial"/>
              <a:buChar char="•"/>
              <a:defRPr sz="2667" kern="1200">
                <a:solidFill>
                  <a:schemeClr val="tx1"/>
                </a:solidFill>
                <a:latin typeface="+mn-lt"/>
                <a:ea typeface="+mn-ea"/>
                <a:cs typeface="+mn-cs"/>
              </a:defRPr>
            </a:lvl1pPr>
            <a:lvl2pPr marL="609585" indent="-300559" algn="l" defTabSz="609585" rtl="0" eaLnBrk="1" latinLnBrk="0" hangingPunct="1">
              <a:spcBef>
                <a:spcPts val="0"/>
              </a:spcBef>
              <a:spcAft>
                <a:spcPts val="600"/>
              </a:spcAft>
              <a:buFont typeface="Arial"/>
              <a:buChar char="–"/>
              <a:defRPr sz="2400" kern="1200">
                <a:solidFill>
                  <a:schemeClr val="tx1"/>
                </a:solidFill>
                <a:latin typeface="+mn-lt"/>
                <a:ea typeface="+mn-ea"/>
                <a:cs typeface="+mn-cs"/>
              </a:defRPr>
            </a:lvl2pPr>
            <a:lvl3pPr marL="918610" indent="-309026" algn="l" defTabSz="609585" rtl="0" eaLnBrk="1" latinLnBrk="0" hangingPunct="1">
              <a:spcBef>
                <a:spcPts val="0"/>
              </a:spcBef>
              <a:spcAft>
                <a:spcPts val="600"/>
              </a:spcAft>
              <a:buFont typeface="Arial"/>
              <a:buChar char="•"/>
              <a:defRPr sz="2133" kern="1200">
                <a:solidFill>
                  <a:schemeClr val="tx1"/>
                </a:solidFill>
                <a:latin typeface="+mn-lt"/>
                <a:ea typeface="+mn-ea"/>
                <a:cs typeface="+mn-cs"/>
              </a:defRPr>
            </a:lvl3pPr>
            <a:lvl4pPr marL="1219170" indent="-300559"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4pPr>
            <a:lvl5pPr marL="1528195" indent="-309026"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1200"/>
              </a:spcBef>
              <a:spcAft>
                <a:spcPts val="0"/>
              </a:spcAft>
              <a:buClr>
                <a:schemeClr val="accent1"/>
              </a:buClr>
              <a:buNone/>
            </a:pPr>
            <a:endParaRPr lang="en-US" sz="1400" b="1" dirty="0">
              <a:solidFill>
                <a:srgbClr val="000000"/>
              </a:solidFill>
            </a:endParaRPr>
          </a:p>
        </p:txBody>
      </p:sp>
      <p:sp>
        <p:nvSpPr>
          <p:cNvPr id="66" name="Text Placeholder 23">
            <a:extLst>
              <a:ext uri="{FF2B5EF4-FFF2-40B4-BE49-F238E27FC236}">
                <a16:creationId xmlns:a16="http://schemas.microsoft.com/office/drawing/2014/main" id="{89276ED9-37C6-4FE1-9F29-9B07C98708B4}"/>
              </a:ext>
            </a:extLst>
          </p:cNvPr>
          <p:cNvSpPr txBox="1">
            <a:spLocks/>
          </p:cNvSpPr>
          <p:nvPr/>
        </p:nvSpPr>
        <p:spPr>
          <a:xfrm>
            <a:off x="457200" y="6173946"/>
            <a:ext cx="10252130" cy="600234"/>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endParaRPr lang="en-US" sz="900" dirty="0"/>
          </a:p>
        </p:txBody>
      </p:sp>
      <p:sp>
        <p:nvSpPr>
          <p:cNvPr id="75" name="Text Placeholder 7">
            <a:extLst>
              <a:ext uri="{FF2B5EF4-FFF2-40B4-BE49-F238E27FC236}">
                <a16:creationId xmlns:a16="http://schemas.microsoft.com/office/drawing/2014/main" id="{CC0EB568-0213-42DA-9C9D-AFE8728774CE}"/>
              </a:ext>
            </a:extLst>
          </p:cNvPr>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grpSp>
        <p:nvGrpSpPr>
          <p:cNvPr id="112" name="Group 111">
            <a:extLst>
              <a:ext uri="{FF2B5EF4-FFF2-40B4-BE49-F238E27FC236}">
                <a16:creationId xmlns:a16="http://schemas.microsoft.com/office/drawing/2014/main" id="{F6AFFFFF-EBB0-4D50-B64C-A99EDE0E2F58}"/>
              </a:ext>
            </a:extLst>
          </p:cNvPr>
          <p:cNvGrpSpPr/>
          <p:nvPr/>
        </p:nvGrpSpPr>
        <p:grpSpPr>
          <a:xfrm>
            <a:off x="10551955" y="1182584"/>
            <a:ext cx="1511457" cy="407072"/>
            <a:chOff x="10554337" y="809478"/>
            <a:chExt cx="1511457" cy="407072"/>
          </a:xfrm>
        </p:grpSpPr>
        <p:sp>
          <p:nvSpPr>
            <p:cNvPr id="113" name="Freeform 53">
              <a:hlinkClick r:id="rId3" action="ppaction://hlinksldjump"/>
              <a:extLst>
                <a:ext uri="{FF2B5EF4-FFF2-40B4-BE49-F238E27FC236}">
                  <a16:creationId xmlns:a16="http://schemas.microsoft.com/office/drawing/2014/main" id="{A129305A-45A6-4AAC-AE79-AAAB02062948}"/>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u="sng" dirty="0">
                  <a:solidFill>
                    <a:schemeClr val="accent1"/>
                  </a:solidFill>
                </a:rPr>
                <a:t>Change</a:t>
              </a:r>
              <a:r>
                <a:rPr lang="en-US" sz="820" dirty="0"/>
                <a:t> in FEV</a:t>
              </a:r>
              <a:r>
                <a:rPr lang="en-US" sz="820" baseline="-25000" dirty="0"/>
                <a:t>1</a:t>
              </a:r>
              <a:r>
                <a:rPr lang="en-US" sz="820" dirty="0"/>
                <a:t> by Exacerbation History </a:t>
              </a:r>
            </a:p>
          </p:txBody>
        </p:sp>
        <p:sp>
          <p:nvSpPr>
            <p:cNvPr id="114" name="Freeform 53">
              <a:extLst>
                <a:ext uri="{FF2B5EF4-FFF2-40B4-BE49-F238E27FC236}">
                  <a16:creationId xmlns:a16="http://schemas.microsoft.com/office/drawing/2014/main" id="{819CF58E-C7A8-408A-A9EF-26FD5DEAEF93}"/>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15" name="Oval 114">
              <a:extLst>
                <a:ext uri="{FF2B5EF4-FFF2-40B4-BE49-F238E27FC236}">
                  <a16:creationId xmlns:a16="http://schemas.microsoft.com/office/drawing/2014/main" id="{F7196E37-F594-4AE2-928D-79FA8D2DD776}"/>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63">
              <a:hlinkClick r:id="rId3" action="ppaction://hlinksldjump"/>
              <a:extLst>
                <a:ext uri="{FF2B5EF4-FFF2-40B4-BE49-F238E27FC236}">
                  <a16:creationId xmlns:a16="http://schemas.microsoft.com/office/drawing/2014/main" id="{E473EF04-C736-4B22-BEA6-06734BE63A45}"/>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117" name="Group 116">
            <a:extLst>
              <a:ext uri="{FF2B5EF4-FFF2-40B4-BE49-F238E27FC236}">
                <a16:creationId xmlns:a16="http://schemas.microsoft.com/office/drawing/2014/main" id="{0542C111-D92E-40A0-8A49-38868122C3F2}"/>
              </a:ext>
            </a:extLst>
          </p:cNvPr>
          <p:cNvGrpSpPr/>
          <p:nvPr/>
        </p:nvGrpSpPr>
        <p:grpSpPr>
          <a:xfrm>
            <a:off x="10551955" y="688309"/>
            <a:ext cx="1511457" cy="407072"/>
            <a:chOff x="10554337" y="809478"/>
            <a:chExt cx="1511457" cy="407072"/>
          </a:xfrm>
        </p:grpSpPr>
        <p:sp>
          <p:nvSpPr>
            <p:cNvPr id="118" name="Freeform 53">
              <a:hlinkClick r:id="rId4" action="ppaction://hlinksldjump"/>
              <a:extLst>
                <a:ext uri="{FF2B5EF4-FFF2-40B4-BE49-F238E27FC236}">
                  <a16:creationId xmlns:a16="http://schemas.microsoft.com/office/drawing/2014/main" id="{15ADD07D-6597-4549-B80C-CB888664A223}"/>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in FEV</a:t>
              </a:r>
              <a:r>
                <a:rPr lang="en-US" sz="820" baseline="-25000" dirty="0"/>
                <a:t>1</a:t>
              </a:r>
              <a:r>
                <a:rPr lang="en-US" sz="820" dirty="0"/>
                <a:t> by </a:t>
              </a:r>
              <a:r>
                <a:rPr lang="en-US" sz="820" u="sng" dirty="0">
                  <a:solidFill>
                    <a:schemeClr val="accent1"/>
                  </a:solidFill>
                </a:rPr>
                <a:t>Baseline</a:t>
              </a:r>
              <a:r>
                <a:rPr lang="en-US" sz="820" dirty="0"/>
                <a:t> EOS</a:t>
              </a:r>
            </a:p>
          </p:txBody>
        </p:sp>
        <p:sp>
          <p:nvSpPr>
            <p:cNvPr id="119" name="Freeform 53">
              <a:extLst>
                <a:ext uri="{FF2B5EF4-FFF2-40B4-BE49-F238E27FC236}">
                  <a16:creationId xmlns:a16="http://schemas.microsoft.com/office/drawing/2014/main" id="{0A150A2B-72A3-4DB1-8286-0DEF9D31F07B}"/>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20" name="Oval 119">
              <a:extLst>
                <a:ext uri="{FF2B5EF4-FFF2-40B4-BE49-F238E27FC236}">
                  <a16:creationId xmlns:a16="http://schemas.microsoft.com/office/drawing/2014/main" id="{F3CC48B4-7176-41C3-8137-20E0DDFE1B0C}"/>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63">
              <a:hlinkClick r:id="rId4" action="ppaction://hlinksldjump"/>
              <a:extLst>
                <a:ext uri="{FF2B5EF4-FFF2-40B4-BE49-F238E27FC236}">
                  <a16:creationId xmlns:a16="http://schemas.microsoft.com/office/drawing/2014/main" id="{167663EB-B6EA-40DF-A52D-14C2E524E774}"/>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122" name="Rectangle: Rounded Corners 20">
            <a:extLst>
              <a:ext uri="{FF2B5EF4-FFF2-40B4-BE49-F238E27FC236}">
                <a16:creationId xmlns:a16="http://schemas.microsoft.com/office/drawing/2014/main" id="{3040F8FF-1C19-4FE2-AE1B-00A60640232A}"/>
              </a:ext>
            </a:extLst>
          </p:cNvPr>
          <p:cNvSpPr/>
          <p:nvPr/>
        </p:nvSpPr>
        <p:spPr>
          <a:xfrm>
            <a:off x="1012988" y="5615091"/>
            <a:ext cx="9900761"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Benralizumab led to a significant improvement in lung function (prebronchodilator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 compared to placebo in the SIROCCO and CALIMA trials</a:t>
            </a:r>
          </a:p>
        </p:txBody>
      </p:sp>
      <p:sp>
        <p:nvSpPr>
          <p:cNvPr id="125" name="TextBox 124">
            <a:extLst>
              <a:ext uri="{FF2B5EF4-FFF2-40B4-BE49-F238E27FC236}">
                <a16:creationId xmlns:a16="http://schemas.microsoft.com/office/drawing/2014/main" id="{4E0E96F5-3545-45A1-90FB-9D1E195A8E3D}"/>
              </a:ext>
            </a:extLst>
          </p:cNvPr>
          <p:cNvSpPr txBox="1"/>
          <p:nvPr/>
        </p:nvSpPr>
        <p:spPr>
          <a:xfrm>
            <a:off x="3062103" y="3108653"/>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126" name="TextBox 125">
            <a:extLst>
              <a:ext uri="{FF2B5EF4-FFF2-40B4-BE49-F238E27FC236}">
                <a16:creationId xmlns:a16="http://schemas.microsoft.com/office/drawing/2014/main" id="{FA996E80-741F-42B6-BDE6-19375E4E6178}"/>
              </a:ext>
            </a:extLst>
          </p:cNvPr>
          <p:cNvSpPr txBox="1"/>
          <p:nvPr/>
        </p:nvSpPr>
        <p:spPr>
          <a:xfrm>
            <a:off x="4295005" y="2036483"/>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6" name="Group 5">
            <a:extLst>
              <a:ext uri="{FF2B5EF4-FFF2-40B4-BE49-F238E27FC236}">
                <a16:creationId xmlns:a16="http://schemas.microsoft.com/office/drawing/2014/main" id="{103FDD9E-1A54-41CA-828D-53F47FDA1B9B}"/>
              </a:ext>
            </a:extLst>
          </p:cNvPr>
          <p:cNvGrpSpPr/>
          <p:nvPr/>
        </p:nvGrpSpPr>
        <p:grpSpPr>
          <a:xfrm>
            <a:off x="1437731" y="1414621"/>
            <a:ext cx="8948575" cy="4123631"/>
            <a:chOff x="1437731" y="1414621"/>
            <a:chExt cx="8948575" cy="4123631"/>
          </a:xfrm>
        </p:grpSpPr>
        <p:cxnSp>
          <p:nvCxnSpPr>
            <p:cNvPr id="111" name="Straight Connector 110">
              <a:extLst>
                <a:ext uri="{FF2B5EF4-FFF2-40B4-BE49-F238E27FC236}">
                  <a16:creationId xmlns:a16="http://schemas.microsoft.com/office/drawing/2014/main" id="{3F4A3E7D-595C-492B-AD88-90F3D758F6EC}"/>
                </a:ext>
              </a:extLst>
            </p:cNvPr>
            <p:cNvCxnSpPr>
              <a:cxnSpLocks/>
            </p:cNvCxnSpPr>
            <p:nvPr/>
          </p:nvCxnSpPr>
          <p:spPr>
            <a:xfrm flipH="1">
              <a:off x="2478966" y="4885529"/>
              <a:ext cx="777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DC3AC5A-DCCC-4C70-BA90-0F12B3786327}"/>
                </a:ext>
              </a:extLst>
            </p:cNvPr>
            <p:cNvCxnSpPr>
              <a:cxnSpLocks/>
            </p:cNvCxnSpPr>
            <p:nvPr/>
          </p:nvCxnSpPr>
          <p:spPr>
            <a:xfrm flipV="1">
              <a:off x="2478966" y="1676858"/>
              <a:ext cx="1" cy="32095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B8B96FD-C947-4540-B9A9-672736FBA549}"/>
                </a:ext>
              </a:extLst>
            </p:cNvPr>
            <p:cNvGrpSpPr/>
            <p:nvPr/>
          </p:nvGrpSpPr>
          <p:grpSpPr>
            <a:xfrm>
              <a:off x="1437731" y="1414621"/>
              <a:ext cx="8948575" cy="4123631"/>
              <a:chOff x="1437731" y="1414621"/>
              <a:chExt cx="8948575" cy="4123631"/>
            </a:xfrm>
          </p:grpSpPr>
          <p:sp>
            <p:nvSpPr>
              <p:cNvPr id="77" name="Rectangle 76">
                <a:extLst>
                  <a:ext uri="{FF2B5EF4-FFF2-40B4-BE49-F238E27FC236}">
                    <a16:creationId xmlns:a16="http://schemas.microsoft.com/office/drawing/2014/main" id="{150075B1-2806-4B86-92B4-1B77FC3AF0A4}"/>
                  </a:ext>
                </a:extLst>
              </p:cNvPr>
              <p:cNvSpPr/>
              <p:nvPr/>
            </p:nvSpPr>
            <p:spPr>
              <a:xfrm>
                <a:off x="2478966" y="1676858"/>
                <a:ext cx="7772400" cy="32086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1757974" y="222628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400</a:t>
                </a:r>
              </a:p>
            </p:txBody>
          </p:sp>
          <p:sp>
            <p:nvSpPr>
              <p:cNvPr id="60" name="TextBox 59"/>
              <p:cNvSpPr txBox="1"/>
              <p:nvPr/>
            </p:nvSpPr>
            <p:spPr>
              <a:xfrm>
                <a:off x="1757974" y="286060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300</a:t>
                </a:r>
              </a:p>
            </p:txBody>
          </p:sp>
          <p:sp>
            <p:nvSpPr>
              <p:cNvPr id="61" name="TextBox 60"/>
              <p:cNvSpPr txBox="1"/>
              <p:nvPr/>
            </p:nvSpPr>
            <p:spPr>
              <a:xfrm>
                <a:off x="1757974" y="349492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200</a:t>
                </a:r>
              </a:p>
            </p:txBody>
          </p:sp>
          <p:sp>
            <p:nvSpPr>
              <p:cNvPr id="62" name="TextBox 61"/>
              <p:cNvSpPr txBox="1"/>
              <p:nvPr/>
            </p:nvSpPr>
            <p:spPr>
              <a:xfrm>
                <a:off x="2025976" y="4763569"/>
                <a:ext cx="338930" cy="215444"/>
              </a:xfrm>
              <a:prstGeom prst="rect">
                <a:avLst/>
              </a:prstGeom>
              <a:noFill/>
            </p:spPr>
            <p:txBody>
              <a:bodyPr wrap="square" lIns="0" tIns="0" rIns="0" bIns="0" rtlCol="0" anchor="ctr" anchorCtr="0">
                <a:spAutoFit/>
              </a:bodyPr>
              <a:lstStyle/>
              <a:p>
                <a:pPr algn="r"/>
                <a:r>
                  <a:rPr lang="en-GB" sz="1400" dirty="0">
                    <a:solidFill>
                      <a:srgbClr val="000000"/>
                    </a:solidFill>
                  </a:rPr>
                  <a:t>0</a:t>
                </a:r>
              </a:p>
            </p:txBody>
          </p:sp>
          <p:sp>
            <p:nvSpPr>
              <p:cNvPr id="63" name="TextBox 62"/>
              <p:cNvSpPr txBox="1"/>
              <p:nvPr/>
            </p:nvSpPr>
            <p:spPr>
              <a:xfrm>
                <a:off x="1757974" y="412924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100</a:t>
                </a:r>
              </a:p>
            </p:txBody>
          </p:sp>
          <p:sp>
            <p:nvSpPr>
              <p:cNvPr id="65" name="TextBox 64"/>
              <p:cNvSpPr txBox="1"/>
              <p:nvPr/>
            </p:nvSpPr>
            <p:spPr>
              <a:xfrm>
                <a:off x="1750154" y="159196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500</a:t>
                </a:r>
              </a:p>
            </p:txBody>
          </p:sp>
          <p:grpSp>
            <p:nvGrpSpPr>
              <p:cNvPr id="4" name="Group 3">
                <a:extLst>
                  <a:ext uri="{FF2B5EF4-FFF2-40B4-BE49-F238E27FC236}">
                    <a16:creationId xmlns:a16="http://schemas.microsoft.com/office/drawing/2014/main" id="{95D94911-A2D6-446F-A86E-7EC103C7D7A2}"/>
                  </a:ext>
                </a:extLst>
              </p:cNvPr>
              <p:cNvGrpSpPr/>
              <p:nvPr/>
            </p:nvGrpSpPr>
            <p:grpSpPr>
              <a:xfrm>
                <a:off x="1437731" y="1414621"/>
                <a:ext cx="8948575" cy="4123631"/>
                <a:chOff x="1437731" y="1414621"/>
                <a:chExt cx="8948575" cy="4123631"/>
              </a:xfrm>
            </p:grpSpPr>
            <p:graphicFrame>
              <p:nvGraphicFramePr>
                <p:cNvPr id="37" name="Chart 36"/>
                <p:cNvGraphicFramePr>
                  <a:graphicFrameLocks/>
                </p:cNvGraphicFramePr>
                <p:nvPr>
                  <p:extLst>
                    <p:ext uri="{D42A27DB-BD31-4B8C-83A1-F6EECF244321}">
                      <p14:modId xmlns:p14="http://schemas.microsoft.com/office/powerpoint/2010/main" val="959679634"/>
                    </p:ext>
                  </p:extLst>
                </p:nvPr>
              </p:nvGraphicFramePr>
              <p:xfrm>
                <a:off x="5352342" y="1414621"/>
                <a:ext cx="3579211" cy="35717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p:cNvGraphicFramePr>
                  <a:graphicFrameLocks/>
                </p:cNvGraphicFramePr>
                <p:nvPr>
                  <p:extLst>
                    <p:ext uri="{D42A27DB-BD31-4B8C-83A1-F6EECF244321}">
                      <p14:modId xmlns:p14="http://schemas.microsoft.com/office/powerpoint/2010/main" val="1901486942"/>
                    </p:ext>
                  </p:extLst>
                </p:nvPr>
              </p:nvGraphicFramePr>
              <p:xfrm>
                <a:off x="2341846" y="1414622"/>
                <a:ext cx="3632559" cy="3611880"/>
              </p:xfrm>
              <a:graphic>
                <a:graphicData uri="http://schemas.openxmlformats.org/drawingml/2006/chart">
                  <c:chart xmlns:c="http://schemas.openxmlformats.org/drawingml/2006/chart" xmlns:r="http://schemas.openxmlformats.org/officeDocument/2006/relationships" r:id="rId6"/>
                </a:graphicData>
              </a:graphic>
            </p:graphicFrame>
            <p:sp>
              <p:nvSpPr>
                <p:cNvPr id="98" name="TextBox 97">
                  <a:extLst>
                    <a:ext uri="{FF2B5EF4-FFF2-40B4-BE49-F238E27FC236}">
                      <a16:creationId xmlns:a16="http://schemas.microsoft.com/office/drawing/2014/main" id="{869D1062-E3DC-4AB3-AF1C-5D49F6BEB861}"/>
                    </a:ext>
                  </a:extLst>
                </p:cNvPr>
                <p:cNvSpPr txBox="1"/>
                <p:nvPr/>
              </p:nvSpPr>
              <p:spPr>
                <a:xfrm rot="16200000">
                  <a:off x="55957" y="3058630"/>
                  <a:ext cx="3286767" cy="523220"/>
                </a:xfrm>
                <a:prstGeom prst="rect">
                  <a:avLst/>
                </a:prstGeom>
                <a:noFill/>
              </p:spPr>
              <p:txBody>
                <a:bodyPr wrap="square" rtlCol="0">
                  <a:spAutoFit/>
                </a:bodyPr>
                <a:lstStyle/>
                <a:p>
                  <a:pPr algn="ctr" defTabSz="668192">
                    <a:tabLst>
                      <a:tab pos="860425" algn="l"/>
                    </a:tabLst>
                  </a:pPr>
                  <a:r>
                    <a:rPr lang="en-US" sz="1400" b="1" dirty="0">
                      <a:solidFill>
                        <a:srgbClr val="000000"/>
                      </a:solidFill>
                    </a:rPr>
                    <a:t>LSM Difference Compared With   Baseline, mL</a:t>
                  </a:r>
                </a:p>
              </p:txBody>
            </p:sp>
            <p:sp>
              <p:nvSpPr>
                <p:cNvPr id="97" name="TextBox 96">
                  <a:extLst>
                    <a:ext uri="{FF2B5EF4-FFF2-40B4-BE49-F238E27FC236}">
                      <a16:creationId xmlns:a16="http://schemas.microsoft.com/office/drawing/2014/main" id="{B7D362F0-001B-4BF1-9027-B7ED743033B8}"/>
                    </a:ext>
                  </a:extLst>
                </p:cNvPr>
                <p:cNvSpPr txBox="1"/>
                <p:nvPr/>
              </p:nvSpPr>
              <p:spPr>
                <a:xfrm>
                  <a:off x="3692243"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+159</a:t>
                  </a:r>
                  <a:r>
                    <a:rPr lang="en-GB" sz="1200" baseline="30000" dirty="0">
                      <a:solidFill>
                        <a:srgbClr val="000000"/>
                      </a:solidFill>
                    </a:rPr>
                    <a:t>a</a:t>
                  </a:r>
                </a:p>
              </p:txBody>
            </p:sp>
            <p:sp>
              <p:nvSpPr>
                <p:cNvPr id="101" name="TextBox 100">
                  <a:extLst>
                    <a:ext uri="{FF2B5EF4-FFF2-40B4-BE49-F238E27FC236}">
                      <a16:creationId xmlns:a16="http://schemas.microsoft.com/office/drawing/2014/main" id="{411DDEE0-1A91-47F6-9ABB-062B39A79F57}"/>
                    </a:ext>
                  </a:extLst>
                </p:cNvPr>
                <p:cNvSpPr txBox="1"/>
                <p:nvPr/>
              </p:nvSpPr>
              <p:spPr>
                <a:xfrm>
                  <a:off x="6144943" y="4895783"/>
                  <a:ext cx="965385" cy="307777"/>
                </a:xfrm>
                <a:prstGeom prst="rect">
                  <a:avLst/>
                </a:prstGeom>
                <a:noFill/>
              </p:spPr>
              <p:txBody>
                <a:bodyPr wrap="square" rtlCol="0">
                  <a:spAutoFit/>
                </a:bodyPr>
                <a:lstStyle/>
                <a:p>
                  <a:pPr algn="ctr"/>
                  <a:r>
                    <a:rPr lang="en-US" sz="1400" dirty="0"/>
                    <a:t>n=244</a:t>
                  </a:r>
                </a:p>
              </p:txBody>
            </p:sp>
            <p:sp>
              <p:nvSpPr>
                <p:cNvPr id="102" name="TextBox 101">
                  <a:extLst>
                    <a:ext uri="{FF2B5EF4-FFF2-40B4-BE49-F238E27FC236}">
                      <a16:creationId xmlns:a16="http://schemas.microsoft.com/office/drawing/2014/main" id="{23746B5D-3D08-494C-9681-15645E8058CA}"/>
                    </a:ext>
                  </a:extLst>
                </p:cNvPr>
                <p:cNvSpPr txBox="1"/>
                <p:nvPr/>
              </p:nvSpPr>
              <p:spPr>
                <a:xfrm>
                  <a:off x="7388869" y="4895783"/>
                  <a:ext cx="965385" cy="307777"/>
                </a:xfrm>
                <a:prstGeom prst="rect">
                  <a:avLst/>
                </a:prstGeom>
                <a:noFill/>
              </p:spPr>
              <p:txBody>
                <a:bodyPr wrap="square" rtlCol="0">
                  <a:spAutoFit/>
                </a:bodyPr>
                <a:lstStyle/>
                <a:p>
                  <a:pPr algn="ctr"/>
                  <a:r>
                    <a:rPr lang="en-US" sz="1400" dirty="0"/>
                    <a:t>n=238</a:t>
                  </a:r>
                </a:p>
              </p:txBody>
            </p:sp>
            <p:sp>
              <p:nvSpPr>
                <p:cNvPr id="103" name="TextBox 102">
                  <a:extLst>
                    <a:ext uri="{FF2B5EF4-FFF2-40B4-BE49-F238E27FC236}">
                      <a16:creationId xmlns:a16="http://schemas.microsoft.com/office/drawing/2014/main" id="{FE253ED2-F325-464C-B931-51FC3F0A43E8}"/>
                    </a:ext>
                  </a:extLst>
                </p:cNvPr>
                <p:cNvSpPr txBox="1"/>
                <p:nvPr/>
              </p:nvSpPr>
              <p:spPr>
                <a:xfrm>
                  <a:off x="3031529" y="4895783"/>
                  <a:ext cx="965385" cy="307777"/>
                </a:xfrm>
                <a:prstGeom prst="rect">
                  <a:avLst/>
                </a:prstGeom>
                <a:noFill/>
              </p:spPr>
              <p:txBody>
                <a:bodyPr wrap="square" rtlCol="0">
                  <a:spAutoFit/>
                </a:bodyPr>
                <a:lstStyle/>
                <a:p>
                  <a:pPr algn="ctr"/>
                  <a:r>
                    <a:rPr lang="en-US" sz="1400" dirty="0"/>
                    <a:t>n=261</a:t>
                  </a:r>
                </a:p>
              </p:txBody>
            </p:sp>
            <p:sp>
              <p:nvSpPr>
                <p:cNvPr id="104" name="TextBox 103">
                  <a:extLst>
                    <a:ext uri="{FF2B5EF4-FFF2-40B4-BE49-F238E27FC236}">
                      <a16:creationId xmlns:a16="http://schemas.microsoft.com/office/drawing/2014/main" id="{57271721-E327-4F21-97FB-E7B8D7EC37C0}"/>
                    </a:ext>
                  </a:extLst>
                </p:cNvPr>
                <p:cNvSpPr txBox="1"/>
                <p:nvPr/>
              </p:nvSpPr>
              <p:spPr>
                <a:xfrm>
                  <a:off x="4306959" y="4902871"/>
                  <a:ext cx="965385" cy="307777"/>
                </a:xfrm>
                <a:prstGeom prst="rect">
                  <a:avLst/>
                </a:prstGeom>
                <a:noFill/>
              </p:spPr>
              <p:txBody>
                <a:bodyPr wrap="square" rtlCol="0">
                  <a:spAutoFit/>
                </a:bodyPr>
                <a:lstStyle/>
                <a:p>
                  <a:pPr algn="ctr"/>
                  <a:r>
                    <a:rPr lang="en-US" sz="1400" dirty="0"/>
                    <a:t>n=264</a:t>
                  </a:r>
                </a:p>
              </p:txBody>
            </p:sp>
            <p:sp>
              <p:nvSpPr>
                <p:cNvPr id="105" name="TextBox 104">
                  <a:extLst>
                    <a:ext uri="{FF2B5EF4-FFF2-40B4-BE49-F238E27FC236}">
                      <a16:creationId xmlns:a16="http://schemas.microsoft.com/office/drawing/2014/main" id="{20BC5254-9A47-4F56-A3E4-1B1FAD1F8BA7}"/>
                    </a:ext>
                  </a:extLst>
                </p:cNvPr>
                <p:cNvSpPr txBox="1"/>
                <p:nvPr/>
              </p:nvSpPr>
              <p:spPr>
                <a:xfrm>
                  <a:off x="3018165" y="5230475"/>
                  <a:ext cx="2224680" cy="307777"/>
                </a:xfrm>
                <a:prstGeom prst="rect">
                  <a:avLst/>
                </a:prstGeom>
                <a:noFill/>
              </p:spPr>
              <p:txBody>
                <a:bodyPr wrap="square" rtlCol="0">
                  <a:spAutoFit/>
                </a:bodyPr>
                <a:lstStyle/>
                <a:p>
                  <a:pPr algn="ctr"/>
                  <a:r>
                    <a:rPr lang="en-US" sz="1400" b="1" dirty="0">
                      <a:solidFill>
                        <a:srgbClr val="000000"/>
                      </a:solidFill>
                    </a:rPr>
                    <a:t>SIROCCO (48 weeks)</a:t>
                  </a:r>
                  <a:r>
                    <a:rPr lang="en-US" sz="1400" b="1" baseline="30000" dirty="0">
                      <a:solidFill>
                        <a:srgbClr val="000000"/>
                      </a:solidFill>
                    </a:rPr>
                    <a:t>1</a:t>
                  </a:r>
                  <a:endParaRPr lang="en-US" sz="1400" b="1" dirty="0">
                    <a:solidFill>
                      <a:srgbClr val="000000"/>
                    </a:solidFill>
                  </a:endParaRPr>
                </a:p>
              </p:txBody>
            </p:sp>
            <p:sp>
              <p:nvSpPr>
                <p:cNvPr id="106" name="TextBox 105">
                  <a:extLst>
                    <a:ext uri="{FF2B5EF4-FFF2-40B4-BE49-F238E27FC236}">
                      <a16:creationId xmlns:a16="http://schemas.microsoft.com/office/drawing/2014/main" id="{E4CA38DF-9FF3-41F9-B2BF-AE79BCE759A9}"/>
                    </a:ext>
                  </a:extLst>
                </p:cNvPr>
                <p:cNvSpPr txBox="1"/>
                <p:nvPr/>
              </p:nvSpPr>
              <p:spPr>
                <a:xfrm>
                  <a:off x="6180383" y="5230475"/>
                  <a:ext cx="2224680" cy="307777"/>
                </a:xfrm>
                <a:prstGeom prst="rect">
                  <a:avLst/>
                </a:prstGeom>
                <a:noFill/>
              </p:spPr>
              <p:txBody>
                <a:bodyPr wrap="square" rtlCol="0">
                  <a:spAutoFit/>
                </a:bodyPr>
                <a:lstStyle/>
                <a:p>
                  <a:pPr algn="ctr"/>
                  <a:r>
                    <a:rPr lang="en-US" sz="1400" b="1" dirty="0">
                      <a:solidFill>
                        <a:srgbClr val="000000"/>
                      </a:solidFill>
                    </a:rPr>
                    <a:t>CALIMA (56 weeks)</a:t>
                  </a:r>
                  <a:r>
                    <a:rPr lang="en-US" sz="1400" b="1" baseline="30000" dirty="0"/>
                    <a:t>2</a:t>
                  </a:r>
                  <a:endParaRPr lang="en-US" sz="1400" b="1" dirty="0">
                    <a:solidFill>
                      <a:srgbClr val="000000"/>
                    </a:solidFill>
                  </a:endParaRPr>
                </a:p>
              </p:txBody>
            </p:sp>
            <p:grpSp>
              <p:nvGrpSpPr>
                <p:cNvPr id="107" name="Group 106">
                  <a:extLst>
                    <a:ext uri="{FF2B5EF4-FFF2-40B4-BE49-F238E27FC236}">
                      <a16:creationId xmlns:a16="http://schemas.microsoft.com/office/drawing/2014/main" id="{EB06FA82-BB6B-40A0-BB6B-A151AA211C07}"/>
                    </a:ext>
                  </a:extLst>
                </p:cNvPr>
                <p:cNvGrpSpPr/>
                <p:nvPr/>
              </p:nvGrpSpPr>
              <p:grpSpPr>
                <a:xfrm>
                  <a:off x="9090729" y="1809038"/>
                  <a:ext cx="1295577" cy="533479"/>
                  <a:chOff x="4539686" y="2204724"/>
                  <a:chExt cx="1295577" cy="533479"/>
                </a:xfrm>
              </p:grpSpPr>
              <p:sp>
                <p:nvSpPr>
                  <p:cNvPr id="108" name="TextBox 24">
                    <a:extLst>
                      <a:ext uri="{FF2B5EF4-FFF2-40B4-BE49-F238E27FC236}">
                        <a16:creationId xmlns:a16="http://schemas.microsoft.com/office/drawing/2014/main" id="{FEE16022-9891-4DDB-AA3E-3DDD7F111DD3}"/>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109" name="Rectangle 108">
                    <a:extLst>
                      <a:ext uri="{FF2B5EF4-FFF2-40B4-BE49-F238E27FC236}">
                        <a16:creationId xmlns:a16="http://schemas.microsoft.com/office/drawing/2014/main" id="{3A85D594-2FBD-44AA-8FA6-870E898E0776}"/>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395445CB-7220-43DC-AD4D-9AF81129B438}"/>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onnector: Elbow 23">
                  <a:extLst>
                    <a:ext uri="{FF2B5EF4-FFF2-40B4-BE49-F238E27FC236}">
                      <a16:creationId xmlns:a16="http://schemas.microsoft.com/office/drawing/2014/main" id="{160254F6-A6CF-40F9-97A9-5FD284E3E7EC}"/>
                    </a:ext>
                  </a:extLst>
                </p:cNvPr>
                <p:cNvCxnSpPr>
                  <a:cxnSpLocks/>
                  <a:stCxn id="126" idx="0"/>
                  <a:endCxn id="125" idx="0"/>
                </p:cNvCxnSpPr>
                <p:nvPr/>
              </p:nvCxnSpPr>
              <p:spPr>
                <a:xfrm rot="16200000" flipH="1" flipV="1">
                  <a:off x="3594588" y="1956117"/>
                  <a:ext cx="1072170" cy="1232902"/>
                </a:xfrm>
                <a:prstGeom prst="bentConnector3">
                  <a:avLst>
                    <a:gd name="adj1" fmla="val -1066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9EF6B9D4-7CC1-405B-9D6D-82F57630E89A}"/>
                    </a:ext>
                  </a:extLst>
                </p:cNvPr>
                <p:cNvSpPr txBox="1"/>
                <p:nvPr/>
              </p:nvSpPr>
              <p:spPr>
                <a:xfrm>
                  <a:off x="6741665"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+116</a:t>
                  </a:r>
                  <a:r>
                    <a:rPr lang="en-GB" sz="1200" baseline="30000" dirty="0">
                      <a:solidFill>
                        <a:srgbClr val="000000"/>
                      </a:solidFill>
                    </a:rPr>
                    <a:t>b</a:t>
                  </a:r>
                </a:p>
              </p:txBody>
            </p:sp>
            <p:cxnSp>
              <p:nvCxnSpPr>
                <p:cNvPr id="132" name="Connector: Elbow 131">
                  <a:extLst>
                    <a:ext uri="{FF2B5EF4-FFF2-40B4-BE49-F238E27FC236}">
                      <a16:creationId xmlns:a16="http://schemas.microsoft.com/office/drawing/2014/main" id="{9AC18460-D202-4190-8736-22777BCDF43E}"/>
                    </a:ext>
                  </a:extLst>
                </p:cNvPr>
                <p:cNvCxnSpPr>
                  <a:cxnSpLocks/>
                  <a:stCxn id="134" idx="0"/>
                  <a:endCxn id="133" idx="0"/>
                </p:cNvCxnSpPr>
                <p:nvPr/>
              </p:nvCxnSpPr>
              <p:spPr>
                <a:xfrm rot="16200000" flipH="1" flipV="1">
                  <a:off x="6840399" y="2278700"/>
                  <a:ext cx="730191" cy="1232902"/>
                </a:xfrm>
                <a:prstGeom prst="bentConnector3">
                  <a:avLst>
                    <a:gd name="adj1" fmla="val -81746"/>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33" name="TextBox 132">
            <a:extLst>
              <a:ext uri="{FF2B5EF4-FFF2-40B4-BE49-F238E27FC236}">
                <a16:creationId xmlns:a16="http://schemas.microsoft.com/office/drawing/2014/main" id="{D9FDE6F3-97CD-4F72-90B0-B370BFA02DB4}"/>
              </a:ext>
            </a:extLst>
          </p:cNvPr>
          <p:cNvSpPr txBox="1"/>
          <p:nvPr/>
        </p:nvSpPr>
        <p:spPr>
          <a:xfrm>
            <a:off x="6136925" y="3260247"/>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134" name="TextBox 133">
            <a:extLst>
              <a:ext uri="{FF2B5EF4-FFF2-40B4-BE49-F238E27FC236}">
                <a16:creationId xmlns:a16="http://schemas.microsoft.com/office/drawing/2014/main" id="{BCFCBCD2-D6D3-4EB5-B44C-1050181C0D1E}"/>
              </a:ext>
            </a:extLst>
          </p:cNvPr>
          <p:cNvSpPr txBox="1"/>
          <p:nvPr/>
        </p:nvSpPr>
        <p:spPr>
          <a:xfrm>
            <a:off x="7369827" y="2530056"/>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135" name="Group 134">
            <a:extLst>
              <a:ext uri="{FF2B5EF4-FFF2-40B4-BE49-F238E27FC236}">
                <a16:creationId xmlns:a16="http://schemas.microsoft.com/office/drawing/2014/main" id="{E9E1AC35-6FDF-43AC-8B56-1AF63D6CC70A}"/>
              </a:ext>
            </a:extLst>
          </p:cNvPr>
          <p:cNvGrpSpPr/>
          <p:nvPr/>
        </p:nvGrpSpPr>
        <p:grpSpPr>
          <a:xfrm>
            <a:off x="10551955" y="1676858"/>
            <a:ext cx="1511457" cy="407072"/>
            <a:chOff x="10554337" y="809478"/>
            <a:chExt cx="1511457" cy="407072"/>
          </a:xfrm>
        </p:grpSpPr>
        <p:sp>
          <p:nvSpPr>
            <p:cNvPr id="136" name="Freeform 53">
              <a:hlinkClick r:id="rId7" action="ppaction://hlinksldjump"/>
              <a:extLst>
                <a:ext uri="{FF2B5EF4-FFF2-40B4-BE49-F238E27FC236}">
                  <a16:creationId xmlns:a16="http://schemas.microsoft.com/office/drawing/2014/main" id="{AF02881C-3518-4132-AF19-CDA851FDF217}"/>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from baseline </a:t>
              </a:r>
            </a:p>
            <a:p>
              <a:r>
                <a:rPr lang="en-US" sz="820" dirty="0"/>
                <a:t>in FEV</a:t>
              </a:r>
              <a:r>
                <a:rPr lang="en-US" sz="820" baseline="-25000" dirty="0"/>
                <a:t>1</a:t>
              </a:r>
              <a:r>
                <a:rPr lang="en-US" sz="820" dirty="0"/>
                <a:t> over time</a:t>
              </a:r>
            </a:p>
          </p:txBody>
        </p:sp>
        <p:sp>
          <p:nvSpPr>
            <p:cNvPr id="137" name="Freeform 53">
              <a:extLst>
                <a:ext uri="{FF2B5EF4-FFF2-40B4-BE49-F238E27FC236}">
                  <a16:creationId xmlns:a16="http://schemas.microsoft.com/office/drawing/2014/main" id="{361DC9A7-D6D9-4ED0-BD85-0386DA6F1567}"/>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38" name="Oval 137">
              <a:extLst>
                <a:ext uri="{FF2B5EF4-FFF2-40B4-BE49-F238E27FC236}">
                  <a16:creationId xmlns:a16="http://schemas.microsoft.com/office/drawing/2014/main" id="{93293635-3754-4489-9285-4CCFFB2CBD76}"/>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63">
              <a:hlinkClick r:id="rId7" action="ppaction://hlinksldjump"/>
              <a:extLst>
                <a:ext uri="{FF2B5EF4-FFF2-40B4-BE49-F238E27FC236}">
                  <a16:creationId xmlns:a16="http://schemas.microsoft.com/office/drawing/2014/main" id="{18EE69F4-FB26-412D-A7FE-513EFFC2980F}"/>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55" name="Round Same Side Corner Rectangle 11">
            <a:extLst>
              <a:ext uri="{FF2B5EF4-FFF2-40B4-BE49-F238E27FC236}">
                <a16:creationId xmlns:a16="http://schemas.microsoft.com/office/drawing/2014/main" id="{3189DDE1-5E80-487D-BF24-841459D8AEB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6" name="Rectangle 55">
            <a:extLst>
              <a:ext uri="{FF2B5EF4-FFF2-40B4-BE49-F238E27FC236}">
                <a16:creationId xmlns:a16="http://schemas.microsoft.com/office/drawing/2014/main" id="{82DB39E3-966D-4C40-B2A3-EBA41078138D}"/>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Tree>
    <p:extLst>
      <p:ext uri="{BB962C8B-B14F-4D97-AF65-F5344CB8AC3E}">
        <p14:creationId xmlns:p14="http://schemas.microsoft.com/office/powerpoint/2010/main" val="101209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5" name="Rectangle 324">
            <a:extLst>
              <a:ext uri="{FF2B5EF4-FFF2-40B4-BE49-F238E27FC236}">
                <a16:creationId xmlns:a16="http://schemas.microsoft.com/office/drawing/2014/main" id="{A293EA75-1503-446E-AD12-5DFE227D057F}"/>
              </a:ext>
            </a:extLst>
          </p:cNvPr>
          <p:cNvSpPr/>
          <p:nvPr/>
        </p:nvSpPr>
        <p:spPr>
          <a:xfrm>
            <a:off x="1147690" y="2040504"/>
            <a:ext cx="10972800" cy="2004853"/>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F29637-B052-4BE8-88C3-214FB16D95C9}"/>
              </a:ext>
            </a:extLst>
          </p:cNvPr>
          <p:cNvSpPr>
            <a:spLocks noGrp="1"/>
          </p:cNvSpPr>
          <p:nvPr>
            <p:ph type="title"/>
          </p:nvPr>
        </p:nvSpPr>
        <p:spPr/>
        <p:txBody>
          <a:bodyPr/>
          <a:lstStyle/>
          <a:p>
            <a:r>
              <a:rPr lang="en-US" dirty="0"/>
              <a:t>Improvements in FEV</a:t>
            </a:r>
            <a:r>
              <a:rPr lang="en-US" baseline="-25000" dirty="0"/>
              <a:t>1</a:t>
            </a:r>
            <a:r>
              <a:rPr lang="en-US" dirty="0"/>
              <a:t> Were Observed as Early as Week 4 and </a:t>
            </a:r>
            <a:br>
              <a:rPr lang="en-US" dirty="0"/>
            </a:br>
            <a:r>
              <a:rPr lang="en-US" dirty="0"/>
              <a:t>Were Maintained Throughout the Treatment Period</a:t>
            </a:r>
            <a:endParaRPr lang="en-US" baseline="-25000" dirty="0"/>
          </a:p>
        </p:txBody>
      </p:sp>
      <p:sp>
        <p:nvSpPr>
          <p:cNvPr id="322" name="Slide Number Placeholder 2">
            <a:extLst>
              <a:ext uri="{FF2B5EF4-FFF2-40B4-BE49-F238E27FC236}">
                <a16:creationId xmlns:a16="http://schemas.microsoft.com/office/drawing/2014/main" id="{D98729DA-D54B-4B81-B5BE-87C1F62BA430}"/>
              </a:ext>
            </a:extLst>
          </p:cNvPr>
          <p:cNvSpPr>
            <a:spLocks noGrp="1"/>
          </p:cNvSpPr>
          <p:nvPr>
            <p:ph type="sldNum" sz="quarter" idx="12"/>
          </p:nvPr>
        </p:nvSpPr>
        <p:spPr/>
        <p:txBody>
          <a:bodyPr/>
          <a:lstStyle/>
          <a:p>
            <a:fld id="{481F2B7F-198A-42B2-B878-1A7737CDC9EB}" type="slidenum">
              <a:rPr lang="en-US">
                <a:solidFill>
                  <a:srgbClr val="000000"/>
                </a:solidFill>
              </a:rPr>
              <a:pPr/>
              <a:t>26</a:t>
            </a:fld>
            <a:endParaRPr lang="en-US" dirty="0">
              <a:solidFill>
                <a:srgbClr val="000000"/>
              </a:solidFill>
            </a:endParaRPr>
          </a:p>
        </p:txBody>
      </p:sp>
      <p:sp>
        <p:nvSpPr>
          <p:cNvPr id="8" name="Text Placeholder 7">
            <a:extLst>
              <a:ext uri="{FF2B5EF4-FFF2-40B4-BE49-F238E27FC236}">
                <a16:creationId xmlns:a16="http://schemas.microsoft.com/office/drawing/2014/main" id="{51B07FCD-C37A-46FC-ADC1-3B39B71D3C50}"/>
              </a:ext>
            </a:extLst>
          </p:cNvPr>
          <p:cNvSpPr>
            <a:spLocks noGrp="1"/>
          </p:cNvSpPr>
          <p:nvPr>
            <p:ph type="body" sz="quarter" idx="13"/>
          </p:nvPr>
        </p:nvSpPr>
        <p:spPr/>
        <p:txBody>
          <a:bodyPr>
            <a:normAutofit/>
          </a:bodyPr>
          <a:lstStyle/>
          <a:p>
            <a:pPr>
              <a:spcBef>
                <a:spcPts val="200"/>
              </a:spcBef>
            </a:pPr>
            <a:endParaRPr lang="en-GB" dirty="0"/>
          </a:p>
          <a:p>
            <a:pPr>
              <a:spcBef>
                <a:spcPts val="200"/>
              </a:spcBef>
            </a:pPr>
            <a:r>
              <a:rPr lang="en-US" dirty="0"/>
              <a:t>Note: Error bars represent 95% CI. Analysis via mixed-effect model repeat measurement (baseline, oral corticosteroid use, region, treatment, treatment duration).</a:t>
            </a:r>
            <a:r>
              <a:rPr lang="en-US" baseline="30000" dirty="0"/>
              <a:t>1,2</a:t>
            </a:r>
            <a:endParaRPr lang="en-US" dirty="0"/>
          </a:p>
          <a:p>
            <a:pPr>
              <a:spcBef>
                <a:spcPts val="200"/>
              </a:spcBef>
            </a:pPr>
            <a:r>
              <a:rPr lang="en-US" baseline="30000" dirty="0"/>
              <a:t>a</a:t>
            </a:r>
            <a:r>
              <a:rPr lang="en-US" dirty="0"/>
              <a:t>Nominal p&lt;0.05 benralizumab vs. placebo. Results are descriptive. </a:t>
            </a:r>
            <a:r>
              <a:rPr lang="en-US" baseline="30000" dirty="0" err="1">
                <a:cs typeface="Times New Roman" panose="02020603050405020304" pitchFamily="18" charset="0"/>
              </a:rPr>
              <a:t>b</a:t>
            </a:r>
            <a:r>
              <a:rPr lang="en-US" dirty="0" err="1">
                <a:cs typeface="Times New Roman" panose="02020603050405020304" pitchFamily="18" charset="0"/>
              </a:rPr>
              <a:t>Nominal</a:t>
            </a:r>
            <a:r>
              <a:rPr lang="en-US" dirty="0">
                <a:cs typeface="Times New Roman" panose="02020603050405020304" pitchFamily="18" charset="0"/>
              </a:rPr>
              <a:t> p=0.0006 </a:t>
            </a:r>
            <a:r>
              <a:rPr lang="en-US" dirty="0"/>
              <a:t>benralizumab</a:t>
            </a:r>
            <a:r>
              <a:rPr lang="en-US" dirty="0">
                <a:cs typeface="Times New Roman" panose="02020603050405020304" pitchFamily="18" charset="0"/>
              </a:rPr>
              <a:t> vs placebo. </a:t>
            </a:r>
            <a:r>
              <a:rPr lang="en-US" baseline="30000" dirty="0" err="1">
                <a:cs typeface="Times New Roman" panose="02020603050405020304" pitchFamily="18" charset="0"/>
              </a:rPr>
              <a:t>c</a:t>
            </a:r>
            <a:r>
              <a:rPr lang="en-US" dirty="0" err="1">
                <a:cs typeface="Times New Roman" panose="02020603050405020304" pitchFamily="18" charset="0"/>
              </a:rPr>
              <a:t>Nominal</a:t>
            </a:r>
            <a:r>
              <a:rPr lang="en-US" dirty="0">
                <a:cs typeface="Times New Roman" panose="02020603050405020304" pitchFamily="18" charset="0"/>
              </a:rPr>
              <a:t> p=0.0102 </a:t>
            </a:r>
            <a:r>
              <a:rPr lang="en-US" dirty="0"/>
              <a:t>benralizumab</a:t>
            </a:r>
            <a:r>
              <a:rPr lang="en-US" dirty="0">
                <a:cs typeface="Times New Roman" panose="02020603050405020304" pitchFamily="18" charset="0"/>
              </a:rPr>
              <a:t> vs placebo</a:t>
            </a:r>
          </a:p>
          <a:p>
            <a:pPr>
              <a:spcBef>
                <a:spcPts val="200"/>
              </a:spcBef>
            </a:pPr>
            <a:r>
              <a:rPr lang="en-US" dirty="0"/>
              <a:t>1. Bleecker ER et al. </a:t>
            </a:r>
            <a:r>
              <a:rPr lang="en-US" i="1" dirty="0"/>
              <a:t>Lancet</a:t>
            </a:r>
            <a:r>
              <a:rPr lang="en-US" dirty="0"/>
              <a:t>. 2016;388:2115-2127</a:t>
            </a:r>
            <a:r>
              <a:rPr lang="en-US" dirty="0">
                <a:cs typeface="Arial" panose="020B0604020202020204" pitchFamily="34" charset="0"/>
              </a:rPr>
              <a:t>;</a:t>
            </a:r>
            <a:r>
              <a:rPr lang="en-US" dirty="0"/>
              <a:t> 2. FitzGerald JM et al. </a:t>
            </a:r>
            <a:r>
              <a:rPr lang="en-US" i="1" dirty="0"/>
              <a:t>Lancet</a:t>
            </a:r>
            <a:r>
              <a:rPr lang="en-US" dirty="0"/>
              <a:t>. 2016;388:2128-2141. </a:t>
            </a:r>
          </a:p>
        </p:txBody>
      </p:sp>
      <p:sp>
        <p:nvSpPr>
          <p:cNvPr id="38" name="Freeform: Shape 37">
            <a:extLst>
              <a:ext uri="{FF2B5EF4-FFF2-40B4-BE49-F238E27FC236}">
                <a16:creationId xmlns:a16="http://schemas.microsoft.com/office/drawing/2014/main" id="{8FF44E94-71D6-4F0E-82A0-65111CB43D5D}"/>
              </a:ext>
            </a:extLst>
          </p:cNvPr>
          <p:cNvSpPr/>
          <p:nvPr/>
        </p:nvSpPr>
        <p:spPr>
          <a:xfrm>
            <a:off x="1152867" y="2040056"/>
            <a:ext cx="0" cy="1999960"/>
          </a:xfrm>
          <a:custGeom>
            <a:avLst/>
            <a:gdLst>
              <a:gd name="connsiteX0" fmla="*/ 0 w 5595730"/>
              <a:gd name="connsiteY0" fmla="*/ 0 h 2564296"/>
              <a:gd name="connsiteX1" fmla="*/ 0 w 5595730"/>
              <a:gd name="connsiteY1" fmla="*/ 2564296 h 2564296"/>
              <a:gd name="connsiteX2" fmla="*/ 5595730 w 5595730"/>
              <a:gd name="connsiteY2" fmla="*/ 2564296 h 2564296"/>
              <a:gd name="connsiteX0" fmla="*/ 0 w 0"/>
              <a:gd name="connsiteY0" fmla="*/ 0 h 2564296"/>
              <a:gd name="connsiteX1" fmla="*/ 0 w 0"/>
              <a:gd name="connsiteY1" fmla="*/ 2564296 h 2564296"/>
            </a:gdLst>
            <a:ahLst/>
            <a:cxnLst>
              <a:cxn ang="0">
                <a:pos x="connsiteX0" y="connsiteY0"/>
              </a:cxn>
              <a:cxn ang="0">
                <a:pos x="connsiteX1" y="connsiteY1"/>
              </a:cxn>
            </a:cxnLst>
            <a:rect l="l" t="t" r="r" b="b"/>
            <a:pathLst>
              <a:path h="2564296">
                <a:moveTo>
                  <a:pt x="0" y="0"/>
                </a:moveTo>
                <a:lnTo>
                  <a:pt x="0" y="25642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87AE1CB0-E3B2-4EB8-BD21-DC7922F0960D}"/>
              </a:ext>
            </a:extLst>
          </p:cNvPr>
          <p:cNvSpPr txBox="1"/>
          <p:nvPr/>
        </p:nvSpPr>
        <p:spPr>
          <a:xfrm>
            <a:off x="712711" y="2074395"/>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500</a:t>
            </a:r>
          </a:p>
        </p:txBody>
      </p:sp>
      <p:sp>
        <p:nvSpPr>
          <p:cNvPr id="50" name="TextBox 49">
            <a:extLst>
              <a:ext uri="{FF2B5EF4-FFF2-40B4-BE49-F238E27FC236}">
                <a16:creationId xmlns:a16="http://schemas.microsoft.com/office/drawing/2014/main" id="{84BF3DBE-0A2A-43F6-9240-09A05880CF17}"/>
              </a:ext>
            </a:extLst>
          </p:cNvPr>
          <p:cNvSpPr txBox="1"/>
          <p:nvPr/>
        </p:nvSpPr>
        <p:spPr>
          <a:xfrm>
            <a:off x="712711" y="2449157"/>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400</a:t>
            </a:r>
          </a:p>
        </p:txBody>
      </p:sp>
      <p:sp>
        <p:nvSpPr>
          <p:cNvPr id="51" name="TextBox 50">
            <a:extLst>
              <a:ext uri="{FF2B5EF4-FFF2-40B4-BE49-F238E27FC236}">
                <a16:creationId xmlns:a16="http://schemas.microsoft.com/office/drawing/2014/main" id="{9A3A0F44-1863-46FB-A8A6-F46154360CD8}"/>
              </a:ext>
            </a:extLst>
          </p:cNvPr>
          <p:cNvSpPr txBox="1"/>
          <p:nvPr/>
        </p:nvSpPr>
        <p:spPr>
          <a:xfrm>
            <a:off x="712711" y="2823919"/>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300</a:t>
            </a:r>
          </a:p>
        </p:txBody>
      </p:sp>
      <p:sp>
        <p:nvSpPr>
          <p:cNvPr id="52" name="TextBox 51">
            <a:extLst>
              <a:ext uri="{FF2B5EF4-FFF2-40B4-BE49-F238E27FC236}">
                <a16:creationId xmlns:a16="http://schemas.microsoft.com/office/drawing/2014/main" id="{BDFCB8D4-9E31-4A6B-B7F7-01A520E4AE00}"/>
              </a:ext>
            </a:extLst>
          </p:cNvPr>
          <p:cNvSpPr txBox="1"/>
          <p:nvPr/>
        </p:nvSpPr>
        <p:spPr>
          <a:xfrm>
            <a:off x="712711" y="3198681"/>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200</a:t>
            </a:r>
          </a:p>
        </p:txBody>
      </p:sp>
      <p:sp>
        <p:nvSpPr>
          <p:cNvPr id="53" name="TextBox 52">
            <a:extLst>
              <a:ext uri="{FF2B5EF4-FFF2-40B4-BE49-F238E27FC236}">
                <a16:creationId xmlns:a16="http://schemas.microsoft.com/office/drawing/2014/main" id="{9D3C2CBE-70D9-4286-B473-995932D43C67}"/>
              </a:ext>
            </a:extLst>
          </p:cNvPr>
          <p:cNvSpPr txBox="1"/>
          <p:nvPr/>
        </p:nvSpPr>
        <p:spPr>
          <a:xfrm>
            <a:off x="712711" y="3573442"/>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100</a:t>
            </a:r>
          </a:p>
        </p:txBody>
      </p:sp>
      <p:sp>
        <p:nvSpPr>
          <p:cNvPr id="54" name="TextBox 53">
            <a:extLst>
              <a:ext uri="{FF2B5EF4-FFF2-40B4-BE49-F238E27FC236}">
                <a16:creationId xmlns:a16="http://schemas.microsoft.com/office/drawing/2014/main" id="{912F3A5E-1B1F-4C0B-A309-DE5329316940}"/>
              </a:ext>
            </a:extLst>
          </p:cNvPr>
          <p:cNvSpPr txBox="1"/>
          <p:nvPr/>
        </p:nvSpPr>
        <p:spPr>
          <a:xfrm>
            <a:off x="882628" y="3948203"/>
            <a:ext cx="269626" cy="258532"/>
          </a:xfrm>
          <a:prstGeom prst="rect">
            <a:avLst/>
          </a:prstGeom>
          <a:noFill/>
        </p:spPr>
        <p:txBody>
          <a:bodyPr wrap="none" rtlCol="0">
            <a:spAutoFit/>
          </a:bodyPr>
          <a:lstStyle/>
          <a:p>
            <a:pPr algn="r">
              <a:lnSpc>
                <a:spcPct val="90000"/>
              </a:lnSpc>
              <a:spcBef>
                <a:spcPts val="1200"/>
              </a:spcBef>
              <a:buClr>
                <a:schemeClr val="accent1"/>
              </a:buClr>
            </a:pPr>
            <a:r>
              <a:rPr lang="en-US" sz="1200" dirty="0"/>
              <a:t>0</a:t>
            </a:r>
          </a:p>
        </p:txBody>
      </p:sp>
      <p:sp>
        <p:nvSpPr>
          <p:cNvPr id="70" name="TextBox 69">
            <a:extLst>
              <a:ext uri="{FF2B5EF4-FFF2-40B4-BE49-F238E27FC236}">
                <a16:creationId xmlns:a16="http://schemas.microsoft.com/office/drawing/2014/main" id="{059CB000-821A-4B0F-B1EF-A4D9E532F969}"/>
              </a:ext>
            </a:extLst>
          </p:cNvPr>
          <p:cNvSpPr txBox="1"/>
          <p:nvPr/>
        </p:nvSpPr>
        <p:spPr>
          <a:xfrm>
            <a:off x="1539395"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4</a:t>
            </a:r>
          </a:p>
        </p:txBody>
      </p:sp>
      <p:sp>
        <p:nvSpPr>
          <p:cNvPr id="71" name="TextBox 70">
            <a:extLst>
              <a:ext uri="{FF2B5EF4-FFF2-40B4-BE49-F238E27FC236}">
                <a16:creationId xmlns:a16="http://schemas.microsoft.com/office/drawing/2014/main" id="{1A78E7A5-86CE-4259-8B78-973C64A0BA4F}"/>
              </a:ext>
            </a:extLst>
          </p:cNvPr>
          <p:cNvSpPr txBox="1"/>
          <p:nvPr/>
        </p:nvSpPr>
        <p:spPr>
          <a:xfrm>
            <a:off x="1927643"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8</a:t>
            </a:r>
          </a:p>
        </p:txBody>
      </p:sp>
      <p:sp>
        <p:nvSpPr>
          <p:cNvPr id="73" name="TextBox 72">
            <a:extLst>
              <a:ext uri="{FF2B5EF4-FFF2-40B4-BE49-F238E27FC236}">
                <a16:creationId xmlns:a16="http://schemas.microsoft.com/office/drawing/2014/main" id="{2B1C7E43-EDE8-4B7E-9056-5D320EB9072F}"/>
              </a:ext>
            </a:extLst>
          </p:cNvPr>
          <p:cNvSpPr txBox="1"/>
          <p:nvPr/>
        </p:nvSpPr>
        <p:spPr>
          <a:xfrm>
            <a:off x="2609134" y="4142328"/>
            <a:ext cx="354585"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16</a:t>
            </a:r>
          </a:p>
        </p:txBody>
      </p:sp>
      <p:sp>
        <p:nvSpPr>
          <p:cNvPr id="75" name="TextBox 74">
            <a:extLst>
              <a:ext uri="{FF2B5EF4-FFF2-40B4-BE49-F238E27FC236}">
                <a16:creationId xmlns:a16="http://schemas.microsoft.com/office/drawing/2014/main" id="{9FB79DBC-9371-469B-A499-6B6154EF5CFB}"/>
              </a:ext>
            </a:extLst>
          </p:cNvPr>
          <p:cNvSpPr txBox="1"/>
          <p:nvPr/>
        </p:nvSpPr>
        <p:spPr>
          <a:xfrm>
            <a:off x="3376237" y="4142328"/>
            <a:ext cx="354585"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24</a:t>
            </a:r>
          </a:p>
        </p:txBody>
      </p:sp>
      <p:sp>
        <p:nvSpPr>
          <p:cNvPr id="77" name="TextBox 76">
            <a:extLst>
              <a:ext uri="{FF2B5EF4-FFF2-40B4-BE49-F238E27FC236}">
                <a16:creationId xmlns:a16="http://schemas.microsoft.com/office/drawing/2014/main" id="{618FB978-BED1-4895-AD43-B1848B3A2767}"/>
              </a:ext>
            </a:extLst>
          </p:cNvPr>
          <p:cNvSpPr txBox="1"/>
          <p:nvPr/>
        </p:nvSpPr>
        <p:spPr>
          <a:xfrm>
            <a:off x="4112419" y="4142328"/>
            <a:ext cx="507262"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32</a:t>
            </a:r>
          </a:p>
        </p:txBody>
      </p:sp>
      <p:sp>
        <p:nvSpPr>
          <p:cNvPr id="79" name="TextBox 78">
            <a:extLst>
              <a:ext uri="{FF2B5EF4-FFF2-40B4-BE49-F238E27FC236}">
                <a16:creationId xmlns:a16="http://schemas.microsoft.com/office/drawing/2014/main" id="{8705554A-EE79-40B4-9DC6-AA0A84142D43}"/>
              </a:ext>
            </a:extLst>
          </p:cNvPr>
          <p:cNvSpPr txBox="1"/>
          <p:nvPr/>
        </p:nvSpPr>
        <p:spPr>
          <a:xfrm>
            <a:off x="4863345" y="4142328"/>
            <a:ext cx="397586"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40</a:t>
            </a:r>
          </a:p>
        </p:txBody>
      </p:sp>
      <p:sp>
        <p:nvSpPr>
          <p:cNvPr id="81" name="TextBox 80">
            <a:extLst>
              <a:ext uri="{FF2B5EF4-FFF2-40B4-BE49-F238E27FC236}">
                <a16:creationId xmlns:a16="http://schemas.microsoft.com/office/drawing/2014/main" id="{870880D6-0D41-4CE3-8210-A87F42AFF9A2}"/>
              </a:ext>
            </a:extLst>
          </p:cNvPr>
          <p:cNvSpPr txBox="1"/>
          <p:nvPr/>
        </p:nvSpPr>
        <p:spPr>
          <a:xfrm>
            <a:off x="5607804" y="4142328"/>
            <a:ext cx="376068"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48</a:t>
            </a:r>
          </a:p>
        </p:txBody>
      </p:sp>
      <p:grpSp>
        <p:nvGrpSpPr>
          <p:cNvPr id="86" name="Group 85">
            <a:extLst>
              <a:ext uri="{FF2B5EF4-FFF2-40B4-BE49-F238E27FC236}">
                <a16:creationId xmlns:a16="http://schemas.microsoft.com/office/drawing/2014/main" id="{ECE694A0-BECE-41E4-96DC-C9B018B3B7AA}"/>
              </a:ext>
            </a:extLst>
          </p:cNvPr>
          <p:cNvGrpSpPr/>
          <p:nvPr/>
        </p:nvGrpSpPr>
        <p:grpSpPr>
          <a:xfrm>
            <a:off x="5782412" y="2909195"/>
            <a:ext cx="77650" cy="489193"/>
            <a:chOff x="6432853" y="3263844"/>
            <a:chExt cx="91440" cy="404523"/>
          </a:xfrm>
        </p:grpSpPr>
        <p:cxnSp>
          <p:nvCxnSpPr>
            <p:cNvPr id="87" name="Straight Connector 86">
              <a:extLst>
                <a:ext uri="{FF2B5EF4-FFF2-40B4-BE49-F238E27FC236}">
                  <a16:creationId xmlns:a16="http://schemas.microsoft.com/office/drawing/2014/main" id="{B24A50A2-4E7E-4B5A-8D1E-A665B7C5F26D}"/>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979FCA-537B-48EB-B0A3-6F88764E9E56}"/>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309FCE-D244-4DA2-B7F6-657C3DB41198}"/>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C2837E1-0389-4A5B-8709-176E197D8383}"/>
              </a:ext>
            </a:extLst>
          </p:cNvPr>
          <p:cNvGrpSpPr/>
          <p:nvPr/>
        </p:nvGrpSpPr>
        <p:grpSpPr>
          <a:xfrm>
            <a:off x="5743193" y="2324564"/>
            <a:ext cx="77650" cy="489193"/>
            <a:chOff x="6432853" y="3263844"/>
            <a:chExt cx="91440" cy="404523"/>
          </a:xfrm>
        </p:grpSpPr>
        <p:cxnSp>
          <p:nvCxnSpPr>
            <p:cNvPr id="91" name="Straight Connector 90">
              <a:extLst>
                <a:ext uri="{FF2B5EF4-FFF2-40B4-BE49-F238E27FC236}">
                  <a16:creationId xmlns:a16="http://schemas.microsoft.com/office/drawing/2014/main" id="{069DD259-8C49-4DAF-9797-05B4BA62066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DE8A49-0C51-4AB1-BDE5-E91988F110F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407BA34-B5C1-4305-A158-D78E36AE6B9B}"/>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4F6F39E-F21C-44DF-A497-4BE41F4C1759}"/>
              </a:ext>
            </a:extLst>
          </p:cNvPr>
          <p:cNvGrpSpPr/>
          <p:nvPr/>
        </p:nvGrpSpPr>
        <p:grpSpPr>
          <a:xfrm>
            <a:off x="1640731" y="2767383"/>
            <a:ext cx="77650" cy="396014"/>
            <a:chOff x="6432853" y="3263844"/>
            <a:chExt cx="91440" cy="404523"/>
          </a:xfrm>
        </p:grpSpPr>
        <p:cxnSp>
          <p:nvCxnSpPr>
            <p:cNvPr id="95" name="Straight Connector 94">
              <a:extLst>
                <a:ext uri="{FF2B5EF4-FFF2-40B4-BE49-F238E27FC236}">
                  <a16:creationId xmlns:a16="http://schemas.microsoft.com/office/drawing/2014/main" id="{3C34DE42-3C85-47CA-A389-E55071829383}"/>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703F1E7-183A-4704-BF07-9B94CF3F904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BF0FEA7-B7EB-4698-9AA2-80A606530AD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045FB3CD-5B37-4DCE-8B5D-4DF7F58A103A}"/>
              </a:ext>
            </a:extLst>
          </p:cNvPr>
          <p:cNvGrpSpPr/>
          <p:nvPr/>
        </p:nvGrpSpPr>
        <p:grpSpPr>
          <a:xfrm>
            <a:off x="1676925" y="3072114"/>
            <a:ext cx="77650" cy="396014"/>
            <a:chOff x="6432853" y="3263844"/>
            <a:chExt cx="91440" cy="404523"/>
          </a:xfrm>
        </p:grpSpPr>
        <p:cxnSp>
          <p:nvCxnSpPr>
            <p:cNvPr id="99" name="Straight Connector 98">
              <a:extLst>
                <a:ext uri="{FF2B5EF4-FFF2-40B4-BE49-F238E27FC236}">
                  <a16:creationId xmlns:a16="http://schemas.microsoft.com/office/drawing/2014/main" id="{946495C5-8F84-458A-9119-75A734A0F57B}"/>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48D48E7-5585-469F-B855-EDA48DCBEC8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1A287D3-70BA-47E4-AD79-B87A3D60E93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84858B3E-A260-4D51-A398-5AE8FED66688}"/>
              </a:ext>
            </a:extLst>
          </p:cNvPr>
          <p:cNvSpPr txBox="1"/>
          <p:nvPr/>
        </p:nvSpPr>
        <p:spPr>
          <a:xfrm rot="16200000">
            <a:off x="-684050" y="2769170"/>
            <a:ext cx="2388252" cy="480131"/>
          </a:xfrm>
          <a:prstGeom prst="rect">
            <a:avLst/>
          </a:prstGeom>
          <a:noFill/>
        </p:spPr>
        <p:txBody>
          <a:bodyPr wrap="square" rtlCol="0">
            <a:spAutoFit/>
          </a:bodyPr>
          <a:lstStyle/>
          <a:p>
            <a:pPr algn="ctr">
              <a:lnSpc>
                <a:spcPct val="90000"/>
              </a:lnSpc>
              <a:spcBef>
                <a:spcPts val="1200"/>
              </a:spcBef>
              <a:buClr>
                <a:schemeClr val="accent1"/>
              </a:buClr>
            </a:pPr>
            <a:r>
              <a:rPr lang="en-US" sz="1400" b="1" dirty="0"/>
              <a:t>LS Mean Change From Baseline in FEV</a:t>
            </a:r>
            <a:r>
              <a:rPr lang="en-US" sz="1400" b="1" baseline="-25000" dirty="0"/>
              <a:t>1</a:t>
            </a:r>
            <a:r>
              <a:rPr lang="en-US" sz="1400" b="1" dirty="0"/>
              <a:t>, mL</a:t>
            </a:r>
          </a:p>
        </p:txBody>
      </p:sp>
      <p:sp>
        <p:nvSpPr>
          <p:cNvPr id="106" name="Oval 105">
            <a:extLst>
              <a:ext uri="{FF2B5EF4-FFF2-40B4-BE49-F238E27FC236}">
                <a16:creationId xmlns:a16="http://schemas.microsoft.com/office/drawing/2014/main" id="{EC82D217-37F0-41EE-A3F1-592EC8F30AB0}"/>
              </a:ext>
            </a:extLst>
          </p:cNvPr>
          <p:cNvSpPr/>
          <p:nvPr/>
        </p:nvSpPr>
        <p:spPr>
          <a:xfrm>
            <a:off x="1691479" y="3238198"/>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478520CD-FEB3-400E-970D-727D704B9B16}"/>
              </a:ext>
            </a:extLst>
          </p:cNvPr>
          <p:cNvSpPr/>
          <p:nvPr/>
        </p:nvSpPr>
        <p:spPr>
          <a:xfrm>
            <a:off x="2072537" y="3151921"/>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9D13018B-A636-4372-8A62-3BB5D4EF9A1B}"/>
              </a:ext>
            </a:extLst>
          </p:cNvPr>
          <p:cNvSpPr/>
          <p:nvPr/>
        </p:nvSpPr>
        <p:spPr>
          <a:xfrm>
            <a:off x="2813086" y="3119567"/>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61007BFC-2FD5-4D9A-9540-D39F194CAD50}"/>
              </a:ext>
            </a:extLst>
          </p:cNvPr>
          <p:cNvSpPr/>
          <p:nvPr/>
        </p:nvSpPr>
        <p:spPr>
          <a:xfrm>
            <a:off x="3555431" y="3065644"/>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7BF190EF-D5D3-46A3-A50A-C48FC62F353D}"/>
              </a:ext>
            </a:extLst>
          </p:cNvPr>
          <p:cNvSpPr/>
          <p:nvPr/>
        </p:nvSpPr>
        <p:spPr>
          <a:xfrm>
            <a:off x="4306764" y="2986555"/>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D0EBBD1-E4AB-464D-BA73-75730CA1B2A4}"/>
              </a:ext>
            </a:extLst>
          </p:cNvPr>
          <p:cNvSpPr/>
          <p:nvPr/>
        </p:nvSpPr>
        <p:spPr>
          <a:xfrm>
            <a:off x="5047312" y="3083617"/>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F284A2A-BB1B-4CF1-B30F-D4300FF64316}"/>
              </a:ext>
            </a:extLst>
          </p:cNvPr>
          <p:cNvSpPr/>
          <p:nvPr/>
        </p:nvSpPr>
        <p:spPr>
          <a:xfrm>
            <a:off x="5791455" y="3126756"/>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ACD5FE0A-AC8A-498B-BDFA-E7F5A35255B3}"/>
              </a:ext>
            </a:extLst>
          </p:cNvPr>
          <p:cNvSpPr/>
          <p:nvPr/>
        </p:nvSpPr>
        <p:spPr>
          <a:xfrm>
            <a:off x="5751912" y="2540789"/>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Isosceles Triangle 113">
            <a:extLst>
              <a:ext uri="{FF2B5EF4-FFF2-40B4-BE49-F238E27FC236}">
                <a16:creationId xmlns:a16="http://schemas.microsoft.com/office/drawing/2014/main" id="{AEDBBC58-DC06-4708-99DC-962534675B71}"/>
              </a:ext>
            </a:extLst>
          </p:cNvPr>
          <p:cNvSpPr/>
          <p:nvPr/>
        </p:nvSpPr>
        <p:spPr>
          <a:xfrm>
            <a:off x="5000579" y="243653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04BFF796-64F5-424E-B011-9F63F1C214FD}"/>
              </a:ext>
            </a:extLst>
          </p:cNvPr>
          <p:cNvSpPr/>
          <p:nvPr/>
        </p:nvSpPr>
        <p:spPr>
          <a:xfrm>
            <a:off x="4256436" y="2522815"/>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Isosceles Triangle 115">
            <a:extLst>
              <a:ext uri="{FF2B5EF4-FFF2-40B4-BE49-F238E27FC236}">
                <a16:creationId xmlns:a16="http://schemas.microsoft.com/office/drawing/2014/main" id="{DAE3FE9C-56D1-4BDA-91B4-23AF1E2D1C78}"/>
              </a:ext>
            </a:extLst>
          </p:cNvPr>
          <p:cNvSpPr/>
          <p:nvPr/>
        </p:nvSpPr>
        <p:spPr>
          <a:xfrm>
            <a:off x="3505102" y="2576738"/>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Isosceles Triangle 116">
            <a:extLst>
              <a:ext uri="{FF2B5EF4-FFF2-40B4-BE49-F238E27FC236}">
                <a16:creationId xmlns:a16="http://schemas.microsoft.com/office/drawing/2014/main" id="{5CBEB21B-2309-42BA-9BC2-BA5435290C1D}"/>
              </a:ext>
            </a:extLst>
          </p:cNvPr>
          <p:cNvSpPr/>
          <p:nvPr/>
        </p:nvSpPr>
        <p:spPr>
          <a:xfrm>
            <a:off x="2771744" y="2627066"/>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Isosceles Triangle 117">
            <a:extLst>
              <a:ext uri="{FF2B5EF4-FFF2-40B4-BE49-F238E27FC236}">
                <a16:creationId xmlns:a16="http://schemas.microsoft.com/office/drawing/2014/main" id="{5C382813-49A0-44BC-8AC4-CAC8E75E2179}"/>
              </a:ext>
            </a:extLst>
          </p:cNvPr>
          <p:cNvSpPr/>
          <p:nvPr/>
        </p:nvSpPr>
        <p:spPr>
          <a:xfrm>
            <a:off x="2016816" y="276726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Isosceles Triangle 118">
            <a:extLst>
              <a:ext uri="{FF2B5EF4-FFF2-40B4-BE49-F238E27FC236}">
                <a16:creationId xmlns:a16="http://schemas.microsoft.com/office/drawing/2014/main" id="{72B32A6F-AF29-474B-BDBC-1871449FB2CE}"/>
              </a:ext>
            </a:extLst>
          </p:cNvPr>
          <p:cNvSpPr/>
          <p:nvPr/>
        </p:nvSpPr>
        <p:spPr>
          <a:xfrm>
            <a:off x="1650137" y="292903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a:extLst>
              <a:ext uri="{FF2B5EF4-FFF2-40B4-BE49-F238E27FC236}">
                <a16:creationId xmlns:a16="http://schemas.microsoft.com/office/drawing/2014/main" id="{9C73DD5A-08A2-4581-A5CB-B57DE08A00AF}"/>
              </a:ext>
            </a:extLst>
          </p:cNvPr>
          <p:cNvGrpSpPr/>
          <p:nvPr/>
        </p:nvGrpSpPr>
        <p:grpSpPr>
          <a:xfrm>
            <a:off x="2007410" y="2594829"/>
            <a:ext cx="77650" cy="427073"/>
            <a:chOff x="6432853" y="3263844"/>
            <a:chExt cx="91440" cy="404523"/>
          </a:xfrm>
        </p:grpSpPr>
        <p:cxnSp>
          <p:nvCxnSpPr>
            <p:cNvPr id="121" name="Straight Connector 120">
              <a:extLst>
                <a:ext uri="{FF2B5EF4-FFF2-40B4-BE49-F238E27FC236}">
                  <a16:creationId xmlns:a16="http://schemas.microsoft.com/office/drawing/2014/main" id="{D0EAEC59-7AEF-4964-91E7-F3C6205C40B4}"/>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C52C92F-FBB5-43EF-9561-0BDEFAEF8EDD}"/>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652446-74DB-4AF9-A31B-7B69FEF7D95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651E025-34ED-4DAA-A076-43D81C4A0C44}"/>
              </a:ext>
            </a:extLst>
          </p:cNvPr>
          <p:cNvGrpSpPr/>
          <p:nvPr/>
        </p:nvGrpSpPr>
        <p:grpSpPr>
          <a:xfrm>
            <a:off x="2758743" y="2425868"/>
            <a:ext cx="77650" cy="465898"/>
            <a:chOff x="6432853" y="3263844"/>
            <a:chExt cx="91440" cy="404523"/>
          </a:xfrm>
        </p:grpSpPr>
        <p:cxnSp>
          <p:nvCxnSpPr>
            <p:cNvPr id="125" name="Straight Connector 124">
              <a:extLst>
                <a:ext uri="{FF2B5EF4-FFF2-40B4-BE49-F238E27FC236}">
                  <a16:creationId xmlns:a16="http://schemas.microsoft.com/office/drawing/2014/main" id="{2A7DBA00-F884-4F5B-949E-9CD60B3BDEDF}"/>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97596AB-002C-4A8B-9370-5D0C7D754A74}"/>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765D851-6618-480A-9BBD-F606D881A07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4B3B9B78-0EC3-47CC-AE2B-C52140DC69CF}"/>
              </a:ext>
            </a:extLst>
          </p:cNvPr>
          <p:cNvGrpSpPr/>
          <p:nvPr/>
        </p:nvGrpSpPr>
        <p:grpSpPr>
          <a:xfrm>
            <a:off x="3508338" y="2386323"/>
            <a:ext cx="77650" cy="465898"/>
            <a:chOff x="6432853" y="3263844"/>
            <a:chExt cx="91440" cy="404523"/>
          </a:xfrm>
        </p:grpSpPr>
        <p:cxnSp>
          <p:nvCxnSpPr>
            <p:cNvPr id="129" name="Straight Connector 128">
              <a:extLst>
                <a:ext uri="{FF2B5EF4-FFF2-40B4-BE49-F238E27FC236}">
                  <a16:creationId xmlns:a16="http://schemas.microsoft.com/office/drawing/2014/main" id="{0B0DD38D-0AAA-46E5-8F32-8271128FA044}"/>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FCEB96E-6089-4A6B-BF34-1995BFF1577F}"/>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39A4BB-18F6-49D6-99B0-1AE5F44ACC2C}"/>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0348D05E-2125-441E-ACAA-C12B60670A91}"/>
              </a:ext>
            </a:extLst>
          </p:cNvPr>
          <p:cNvGrpSpPr/>
          <p:nvPr/>
        </p:nvGrpSpPr>
        <p:grpSpPr>
          <a:xfrm>
            <a:off x="4248885" y="2300046"/>
            <a:ext cx="77650" cy="504723"/>
            <a:chOff x="6432853" y="3263844"/>
            <a:chExt cx="91440" cy="404523"/>
          </a:xfrm>
        </p:grpSpPr>
        <p:cxnSp>
          <p:nvCxnSpPr>
            <p:cNvPr id="133" name="Straight Connector 132">
              <a:extLst>
                <a:ext uri="{FF2B5EF4-FFF2-40B4-BE49-F238E27FC236}">
                  <a16:creationId xmlns:a16="http://schemas.microsoft.com/office/drawing/2014/main" id="{DFCDA6C2-B0A5-425B-9E09-6F67A2EE95DE}"/>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1D87CF-251D-46EB-8AF8-4F7FEDC6209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167A30C-01A6-43CA-BC8C-5DCCF9BEA59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A1D7DC71-34FC-4298-BFEE-5E90EB65075D}"/>
              </a:ext>
            </a:extLst>
          </p:cNvPr>
          <p:cNvGrpSpPr/>
          <p:nvPr/>
        </p:nvGrpSpPr>
        <p:grpSpPr>
          <a:xfrm>
            <a:off x="5000219" y="2224553"/>
            <a:ext cx="77650" cy="489193"/>
            <a:chOff x="6432853" y="3263844"/>
            <a:chExt cx="91440" cy="404523"/>
          </a:xfrm>
        </p:grpSpPr>
        <p:cxnSp>
          <p:nvCxnSpPr>
            <p:cNvPr id="137" name="Straight Connector 136">
              <a:extLst>
                <a:ext uri="{FF2B5EF4-FFF2-40B4-BE49-F238E27FC236}">
                  <a16:creationId xmlns:a16="http://schemas.microsoft.com/office/drawing/2014/main" id="{529EF119-B282-4AAE-B894-1D816F84ABF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A564EC-14B9-4292-9D16-F419C21FA6F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BB4D755-0039-44CC-B522-21E4A3068822}"/>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636320E5-F5D7-48C4-80C8-E52BA306BF09}"/>
              </a:ext>
            </a:extLst>
          </p:cNvPr>
          <p:cNvGrpSpPr/>
          <p:nvPr/>
        </p:nvGrpSpPr>
        <p:grpSpPr>
          <a:xfrm>
            <a:off x="5039763" y="2882419"/>
            <a:ext cx="77650" cy="465898"/>
            <a:chOff x="6432853" y="3263844"/>
            <a:chExt cx="91440" cy="404523"/>
          </a:xfrm>
        </p:grpSpPr>
        <p:cxnSp>
          <p:nvCxnSpPr>
            <p:cNvPr id="141" name="Straight Connector 140">
              <a:extLst>
                <a:ext uri="{FF2B5EF4-FFF2-40B4-BE49-F238E27FC236}">
                  <a16:creationId xmlns:a16="http://schemas.microsoft.com/office/drawing/2014/main" id="{5E1EB39E-5C76-47B6-AAE5-07BA16305488}"/>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72FB4E3-3D14-495F-A90E-22DFED29D334}"/>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AE0865-66A2-40D3-B1DF-A9FE2184D151}"/>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65E38B9C-425C-4F66-B929-11182A4E7E74}"/>
              </a:ext>
            </a:extLst>
          </p:cNvPr>
          <p:cNvGrpSpPr/>
          <p:nvPr/>
        </p:nvGrpSpPr>
        <p:grpSpPr>
          <a:xfrm>
            <a:off x="4299214" y="2772299"/>
            <a:ext cx="77650" cy="481428"/>
            <a:chOff x="6432853" y="3263844"/>
            <a:chExt cx="91440" cy="404523"/>
          </a:xfrm>
        </p:grpSpPr>
        <p:cxnSp>
          <p:nvCxnSpPr>
            <p:cNvPr id="145" name="Straight Connector 144">
              <a:extLst>
                <a:ext uri="{FF2B5EF4-FFF2-40B4-BE49-F238E27FC236}">
                  <a16:creationId xmlns:a16="http://schemas.microsoft.com/office/drawing/2014/main" id="{99808CF5-EB0F-4E90-B6D6-67E9CBFDB8F0}"/>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2841F7-B445-4FE6-B241-A68178BA76BE}"/>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0BEA2B5-569E-4B95-8787-8EF863237A7D}"/>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0FEE2872-3734-4857-A266-9A9C6F05867D}"/>
              </a:ext>
            </a:extLst>
          </p:cNvPr>
          <p:cNvGrpSpPr/>
          <p:nvPr/>
        </p:nvGrpSpPr>
        <p:grpSpPr>
          <a:xfrm>
            <a:off x="3547163" y="2860848"/>
            <a:ext cx="77650" cy="465898"/>
            <a:chOff x="6432853" y="3263844"/>
            <a:chExt cx="91440" cy="404523"/>
          </a:xfrm>
        </p:grpSpPr>
        <p:cxnSp>
          <p:nvCxnSpPr>
            <p:cNvPr id="149" name="Straight Connector 148">
              <a:extLst>
                <a:ext uri="{FF2B5EF4-FFF2-40B4-BE49-F238E27FC236}">
                  <a16:creationId xmlns:a16="http://schemas.microsoft.com/office/drawing/2014/main" id="{0C697464-383D-4B36-9101-89379758565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9D38ADE-035C-4BBB-AE2E-72160DA30F2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2E93065-2DC3-4180-8EF9-B10E93210722}"/>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74700A96-64F5-42FB-BB2F-FC7D15CC3CA3}"/>
              </a:ext>
            </a:extLst>
          </p:cNvPr>
          <p:cNvGrpSpPr/>
          <p:nvPr/>
        </p:nvGrpSpPr>
        <p:grpSpPr>
          <a:xfrm>
            <a:off x="2803020" y="2921962"/>
            <a:ext cx="77650" cy="465898"/>
            <a:chOff x="6432853" y="3263844"/>
            <a:chExt cx="91440" cy="404523"/>
          </a:xfrm>
        </p:grpSpPr>
        <p:cxnSp>
          <p:nvCxnSpPr>
            <p:cNvPr id="153" name="Straight Connector 152">
              <a:extLst>
                <a:ext uri="{FF2B5EF4-FFF2-40B4-BE49-F238E27FC236}">
                  <a16:creationId xmlns:a16="http://schemas.microsoft.com/office/drawing/2014/main" id="{DD33D548-7F3A-4041-BEBA-FE86C8AE99E0}"/>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EEBDA67-637C-42CD-A467-801684A31571}"/>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868FA54-A1C9-457B-A441-A576BB991DF3}"/>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EFF8404-74A3-450A-8AF9-DB2CF0A7D063}"/>
              </a:ext>
            </a:extLst>
          </p:cNvPr>
          <p:cNvGrpSpPr/>
          <p:nvPr/>
        </p:nvGrpSpPr>
        <p:grpSpPr>
          <a:xfrm>
            <a:off x="2061578" y="2975052"/>
            <a:ext cx="77650" cy="434838"/>
            <a:chOff x="6432853" y="3263844"/>
            <a:chExt cx="91440" cy="404523"/>
          </a:xfrm>
        </p:grpSpPr>
        <p:cxnSp>
          <p:nvCxnSpPr>
            <p:cNvPr id="157" name="Straight Connector 156">
              <a:extLst>
                <a:ext uri="{FF2B5EF4-FFF2-40B4-BE49-F238E27FC236}">
                  <a16:creationId xmlns:a16="http://schemas.microsoft.com/office/drawing/2014/main" id="{1FB81140-8983-441F-B3F1-E6CCADCB89E9}"/>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09D1D65-57BB-454B-A09B-BBDDEF43A345}"/>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34711AA-9D4D-43CB-9BC0-6ECB67527CF9}"/>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0" name="Freeform: Shape 159">
            <a:extLst>
              <a:ext uri="{FF2B5EF4-FFF2-40B4-BE49-F238E27FC236}">
                <a16:creationId xmlns:a16="http://schemas.microsoft.com/office/drawing/2014/main" id="{6B2F6503-C025-4107-BF62-8D0BF3379CF7}"/>
              </a:ext>
            </a:extLst>
          </p:cNvPr>
          <p:cNvSpPr/>
          <p:nvPr/>
        </p:nvSpPr>
        <p:spPr>
          <a:xfrm>
            <a:off x="1673293" y="2478830"/>
            <a:ext cx="4116576" cy="485311"/>
          </a:xfrm>
          <a:custGeom>
            <a:avLst/>
            <a:gdLst>
              <a:gd name="connsiteX0" fmla="*/ 0 w 4847664"/>
              <a:gd name="connsiteY0" fmla="*/ 571500 h 571500"/>
              <a:gd name="connsiteX1" fmla="*/ 0 w 4847664"/>
              <a:gd name="connsiteY1" fmla="*/ 571500 h 571500"/>
              <a:gd name="connsiteX2" fmla="*/ 443753 w 4847664"/>
              <a:gd name="connsiteY2" fmla="*/ 383241 h 571500"/>
              <a:gd name="connsiteX3" fmla="*/ 1337982 w 4847664"/>
              <a:gd name="connsiteY3" fmla="*/ 215153 h 571500"/>
              <a:gd name="connsiteX4" fmla="*/ 2205317 w 4847664"/>
              <a:gd name="connsiteY4" fmla="*/ 168088 h 571500"/>
              <a:gd name="connsiteX5" fmla="*/ 3079376 w 4847664"/>
              <a:gd name="connsiteY5" fmla="*/ 107576 h 571500"/>
              <a:gd name="connsiteX6" fmla="*/ 3960158 w 4847664"/>
              <a:gd name="connsiteY6" fmla="*/ 0 h 571500"/>
              <a:gd name="connsiteX7" fmla="*/ 4847664 w 4847664"/>
              <a:gd name="connsiteY7" fmla="*/ 12102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7664" h="571500">
                <a:moveTo>
                  <a:pt x="0" y="571500"/>
                </a:moveTo>
                <a:lnTo>
                  <a:pt x="0" y="571500"/>
                </a:lnTo>
                <a:lnTo>
                  <a:pt x="443753" y="383241"/>
                </a:lnTo>
                <a:lnTo>
                  <a:pt x="1337982" y="215153"/>
                </a:lnTo>
                <a:lnTo>
                  <a:pt x="2205317" y="168088"/>
                </a:lnTo>
                <a:lnTo>
                  <a:pt x="3079376" y="107576"/>
                </a:lnTo>
                <a:lnTo>
                  <a:pt x="3960158" y="0"/>
                </a:lnTo>
                <a:lnTo>
                  <a:pt x="4847664" y="121023"/>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Shape 160">
            <a:extLst>
              <a:ext uri="{FF2B5EF4-FFF2-40B4-BE49-F238E27FC236}">
                <a16:creationId xmlns:a16="http://schemas.microsoft.com/office/drawing/2014/main" id="{7DEF26EC-2B04-4513-ABCB-F5D270CFA28D}"/>
              </a:ext>
            </a:extLst>
          </p:cNvPr>
          <p:cNvSpPr/>
          <p:nvPr/>
        </p:nvSpPr>
        <p:spPr>
          <a:xfrm>
            <a:off x="1724679" y="3021236"/>
            <a:ext cx="4099449" cy="251219"/>
          </a:xfrm>
          <a:custGeom>
            <a:avLst/>
            <a:gdLst>
              <a:gd name="connsiteX0" fmla="*/ 0 w 4827495"/>
              <a:gd name="connsiteY0" fmla="*/ 295835 h 295835"/>
              <a:gd name="connsiteX1" fmla="*/ 457200 w 4827495"/>
              <a:gd name="connsiteY1" fmla="*/ 201706 h 295835"/>
              <a:gd name="connsiteX2" fmla="*/ 1331259 w 4827495"/>
              <a:gd name="connsiteY2" fmla="*/ 161365 h 295835"/>
              <a:gd name="connsiteX3" fmla="*/ 2191871 w 4827495"/>
              <a:gd name="connsiteY3" fmla="*/ 87406 h 295835"/>
              <a:gd name="connsiteX4" fmla="*/ 3079377 w 4827495"/>
              <a:gd name="connsiteY4" fmla="*/ 0 h 295835"/>
              <a:gd name="connsiteX5" fmla="*/ 3960159 w 4827495"/>
              <a:gd name="connsiteY5" fmla="*/ 107576 h 295835"/>
              <a:gd name="connsiteX6" fmla="*/ 4827495 w 4827495"/>
              <a:gd name="connsiteY6" fmla="*/ 168088 h 29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7495" h="295835">
                <a:moveTo>
                  <a:pt x="0" y="295835"/>
                </a:moveTo>
                <a:lnTo>
                  <a:pt x="457200" y="201706"/>
                </a:lnTo>
                <a:lnTo>
                  <a:pt x="1331259" y="161365"/>
                </a:lnTo>
                <a:lnTo>
                  <a:pt x="2191871" y="87406"/>
                </a:lnTo>
                <a:lnTo>
                  <a:pt x="3079377" y="0"/>
                </a:lnTo>
                <a:lnTo>
                  <a:pt x="3960159" y="107576"/>
                </a:lnTo>
                <a:lnTo>
                  <a:pt x="4827495" y="168088"/>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2EBA9022-A0C2-4C63-83DB-7241F1E270B1}"/>
              </a:ext>
            </a:extLst>
          </p:cNvPr>
          <p:cNvSpPr txBox="1"/>
          <p:nvPr/>
        </p:nvSpPr>
        <p:spPr>
          <a:xfrm>
            <a:off x="1162908"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0</a:t>
            </a:r>
          </a:p>
        </p:txBody>
      </p:sp>
      <p:cxnSp>
        <p:nvCxnSpPr>
          <p:cNvPr id="163" name="Straight Connector 162">
            <a:extLst>
              <a:ext uri="{FF2B5EF4-FFF2-40B4-BE49-F238E27FC236}">
                <a16:creationId xmlns:a16="http://schemas.microsoft.com/office/drawing/2014/main" id="{E3673AC8-4C0B-4C9E-ACA9-DBF464348AF8}"/>
              </a:ext>
            </a:extLst>
          </p:cNvPr>
          <p:cNvCxnSpPr>
            <a:cxnSpLocks/>
            <a:stCxn id="119" idx="2"/>
          </p:cNvCxnSpPr>
          <p:nvPr/>
        </p:nvCxnSpPr>
        <p:spPr>
          <a:xfrm flipH="1">
            <a:off x="1291451" y="2990151"/>
            <a:ext cx="358685" cy="1020239"/>
          </a:xfrm>
          <a:prstGeom prst="line">
            <a:avLst/>
          </a:prstGeom>
          <a:ln>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6673682-1425-4234-9E3C-DCEE08525F91}"/>
              </a:ext>
            </a:extLst>
          </p:cNvPr>
          <p:cNvCxnSpPr>
            <a:cxnSpLocks/>
            <a:stCxn id="106" idx="2"/>
          </p:cNvCxnSpPr>
          <p:nvPr/>
        </p:nvCxnSpPr>
        <p:spPr>
          <a:xfrm flipH="1">
            <a:off x="1288562" y="3268755"/>
            <a:ext cx="402916" cy="760507"/>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D991C49C-C63B-45E4-881F-23359E6E2D05}"/>
              </a:ext>
            </a:extLst>
          </p:cNvPr>
          <p:cNvGrpSpPr/>
          <p:nvPr/>
        </p:nvGrpSpPr>
        <p:grpSpPr>
          <a:xfrm>
            <a:off x="1564563" y="3844833"/>
            <a:ext cx="4329759" cy="238921"/>
            <a:chOff x="2191578" y="4143375"/>
            <a:chExt cx="5098708" cy="281353"/>
          </a:xfrm>
        </p:grpSpPr>
        <p:sp>
          <p:nvSpPr>
            <p:cNvPr id="3" name="TextBox 2">
              <a:extLst>
                <a:ext uri="{FF2B5EF4-FFF2-40B4-BE49-F238E27FC236}">
                  <a16:creationId xmlns:a16="http://schemas.microsoft.com/office/drawing/2014/main" id="{FF111E7E-499D-419C-AA85-F7D65BD63C91}"/>
                </a:ext>
              </a:extLst>
            </p:cNvPr>
            <p:cNvSpPr txBox="1"/>
            <p:nvPr/>
          </p:nvSpPr>
          <p:spPr>
            <a:xfrm>
              <a:off x="7030277" y="4143375"/>
              <a:ext cx="260009" cy="271827"/>
            </a:xfrm>
            <a:prstGeom prst="rect">
              <a:avLst/>
            </a:prstGeom>
            <a:noFill/>
          </p:spPr>
          <p:txBody>
            <a:bodyPr wrap="square" rtlCol="0">
              <a:spAutoFit/>
            </a:bodyPr>
            <a:lstStyle/>
            <a:p>
              <a:pPr>
                <a:lnSpc>
                  <a:spcPct val="90000"/>
                </a:lnSpc>
                <a:spcBef>
                  <a:spcPts val="1200"/>
                </a:spcBef>
                <a:buClr>
                  <a:schemeClr val="accent1"/>
                </a:buClr>
              </a:pPr>
              <a:r>
                <a:rPr lang="en-US" sz="1000" dirty="0"/>
                <a:t>b</a:t>
              </a:r>
            </a:p>
          </p:txBody>
        </p:sp>
        <p:sp>
          <p:nvSpPr>
            <p:cNvPr id="175" name="TextBox 174">
              <a:extLst>
                <a:ext uri="{FF2B5EF4-FFF2-40B4-BE49-F238E27FC236}">
                  <a16:creationId xmlns:a16="http://schemas.microsoft.com/office/drawing/2014/main" id="{F1E4E3E6-0F20-440A-879B-593D4970E1E4}"/>
                </a:ext>
              </a:extLst>
            </p:cNvPr>
            <p:cNvSpPr txBox="1"/>
            <p:nvPr/>
          </p:nvSpPr>
          <p:spPr>
            <a:xfrm>
              <a:off x="2191578" y="4152901"/>
              <a:ext cx="260009" cy="271827"/>
            </a:xfrm>
            <a:prstGeom prst="rect">
              <a:avLst/>
            </a:prstGeom>
            <a:noFill/>
          </p:spPr>
          <p:txBody>
            <a:bodyPr wrap="square" rtlCol="0">
              <a:spAutoFit/>
            </a:bodyPr>
            <a:lstStyle/>
            <a:p>
              <a:pPr>
                <a:lnSpc>
                  <a:spcPct val="90000"/>
                </a:lnSpc>
                <a:spcBef>
                  <a:spcPts val="1200"/>
                </a:spcBef>
                <a:buClr>
                  <a:schemeClr val="accent1"/>
                </a:buClr>
              </a:pPr>
              <a:r>
                <a:rPr lang="en-US" sz="1000" dirty="0"/>
                <a:t>a</a:t>
              </a:r>
            </a:p>
          </p:txBody>
        </p:sp>
      </p:grpSp>
      <p:sp>
        <p:nvSpPr>
          <p:cNvPr id="167" name="Text Placeholder 7">
            <a:extLst>
              <a:ext uri="{FF2B5EF4-FFF2-40B4-BE49-F238E27FC236}">
                <a16:creationId xmlns:a16="http://schemas.microsoft.com/office/drawing/2014/main" id="{E957B2CF-3120-4054-ABCD-86A64378D322}"/>
              </a:ext>
            </a:extLst>
          </p:cNvPr>
          <p:cNvSpPr txBox="1">
            <a:spLocks/>
          </p:cNvSpPr>
          <p:nvPr/>
        </p:nvSpPr>
        <p:spPr>
          <a:xfrm>
            <a:off x="1402284" y="1315877"/>
            <a:ext cx="4271242" cy="3519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600" dirty="0"/>
              <a:t>SIROCCO: Change in prebronchodilator FEV</a:t>
            </a:r>
            <a:r>
              <a:rPr lang="en-US" sz="1600" baseline="-25000" dirty="0"/>
              <a:t>1</a:t>
            </a:r>
            <a:r>
              <a:rPr lang="en-US" sz="1600" dirty="0"/>
              <a:t> over 48 Weeks</a:t>
            </a:r>
          </a:p>
        </p:txBody>
      </p:sp>
      <p:sp>
        <p:nvSpPr>
          <p:cNvPr id="194" name="TextBox 193">
            <a:extLst>
              <a:ext uri="{FF2B5EF4-FFF2-40B4-BE49-F238E27FC236}">
                <a16:creationId xmlns:a16="http://schemas.microsoft.com/office/drawing/2014/main" id="{77F7AA95-CDEB-4B2D-A877-96C76FA47EA9}"/>
              </a:ext>
            </a:extLst>
          </p:cNvPr>
          <p:cNvSpPr txBox="1"/>
          <p:nvPr/>
        </p:nvSpPr>
        <p:spPr>
          <a:xfrm>
            <a:off x="6443045"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4</a:t>
            </a:r>
          </a:p>
        </p:txBody>
      </p:sp>
      <p:sp>
        <p:nvSpPr>
          <p:cNvPr id="195" name="TextBox 194">
            <a:extLst>
              <a:ext uri="{FF2B5EF4-FFF2-40B4-BE49-F238E27FC236}">
                <a16:creationId xmlns:a16="http://schemas.microsoft.com/office/drawing/2014/main" id="{A5663858-6077-4657-997B-8378C52EED76}"/>
              </a:ext>
            </a:extLst>
          </p:cNvPr>
          <p:cNvSpPr txBox="1"/>
          <p:nvPr/>
        </p:nvSpPr>
        <p:spPr>
          <a:xfrm>
            <a:off x="6813049"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8</a:t>
            </a:r>
          </a:p>
        </p:txBody>
      </p:sp>
      <p:sp>
        <p:nvSpPr>
          <p:cNvPr id="196" name="TextBox 195">
            <a:extLst>
              <a:ext uri="{FF2B5EF4-FFF2-40B4-BE49-F238E27FC236}">
                <a16:creationId xmlns:a16="http://schemas.microsoft.com/office/drawing/2014/main" id="{C4269130-180A-4305-8B12-AA1B0DF64C7B}"/>
              </a:ext>
            </a:extLst>
          </p:cNvPr>
          <p:cNvSpPr txBox="1"/>
          <p:nvPr/>
        </p:nvSpPr>
        <p:spPr>
          <a:xfrm>
            <a:off x="7460522" y="4142328"/>
            <a:ext cx="354584"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16</a:t>
            </a:r>
          </a:p>
        </p:txBody>
      </p:sp>
      <p:sp>
        <p:nvSpPr>
          <p:cNvPr id="197" name="TextBox 196">
            <a:extLst>
              <a:ext uri="{FF2B5EF4-FFF2-40B4-BE49-F238E27FC236}">
                <a16:creationId xmlns:a16="http://schemas.microsoft.com/office/drawing/2014/main" id="{A46144AE-668D-441C-A934-C92B3BD1F03A}"/>
              </a:ext>
            </a:extLst>
          </p:cNvPr>
          <p:cNvSpPr txBox="1"/>
          <p:nvPr/>
        </p:nvSpPr>
        <p:spPr>
          <a:xfrm>
            <a:off x="8191579" y="4142328"/>
            <a:ext cx="354584"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24</a:t>
            </a:r>
          </a:p>
        </p:txBody>
      </p:sp>
      <p:sp>
        <p:nvSpPr>
          <p:cNvPr id="198" name="TextBox 197">
            <a:extLst>
              <a:ext uri="{FF2B5EF4-FFF2-40B4-BE49-F238E27FC236}">
                <a16:creationId xmlns:a16="http://schemas.microsoft.com/office/drawing/2014/main" id="{F84CEB60-C7E3-453A-9547-ACE80C5C426E}"/>
              </a:ext>
            </a:extLst>
          </p:cNvPr>
          <p:cNvSpPr txBox="1"/>
          <p:nvPr/>
        </p:nvSpPr>
        <p:spPr>
          <a:xfrm>
            <a:off x="8893036" y="4142328"/>
            <a:ext cx="419980"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32</a:t>
            </a:r>
          </a:p>
        </p:txBody>
      </p:sp>
      <p:sp>
        <p:nvSpPr>
          <p:cNvPr id="199" name="TextBox 198">
            <a:extLst>
              <a:ext uri="{FF2B5EF4-FFF2-40B4-BE49-F238E27FC236}">
                <a16:creationId xmlns:a16="http://schemas.microsoft.com/office/drawing/2014/main" id="{56A5C13F-3C6E-4EE1-8881-F0E0E265593B}"/>
              </a:ext>
            </a:extLst>
          </p:cNvPr>
          <p:cNvSpPr txBox="1"/>
          <p:nvPr/>
        </p:nvSpPr>
        <p:spPr>
          <a:xfrm>
            <a:off x="9608675" y="4142328"/>
            <a:ext cx="564457"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40</a:t>
            </a:r>
          </a:p>
        </p:txBody>
      </p:sp>
      <p:sp>
        <p:nvSpPr>
          <p:cNvPr id="200" name="TextBox 199">
            <a:extLst>
              <a:ext uri="{FF2B5EF4-FFF2-40B4-BE49-F238E27FC236}">
                <a16:creationId xmlns:a16="http://schemas.microsoft.com/office/drawing/2014/main" id="{A40C5812-0927-42B7-BE35-F2A5B7FAC462}"/>
              </a:ext>
            </a:extLst>
          </p:cNvPr>
          <p:cNvSpPr txBox="1"/>
          <p:nvPr/>
        </p:nvSpPr>
        <p:spPr>
          <a:xfrm>
            <a:off x="10318151" y="4142328"/>
            <a:ext cx="382567"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48</a:t>
            </a:r>
          </a:p>
        </p:txBody>
      </p:sp>
      <p:grpSp>
        <p:nvGrpSpPr>
          <p:cNvPr id="203" name="Group 202">
            <a:extLst>
              <a:ext uri="{FF2B5EF4-FFF2-40B4-BE49-F238E27FC236}">
                <a16:creationId xmlns:a16="http://schemas.microsoft.com/office/drawing/2014/main" id="{4B287A61-BCA1-4025-AF3D-2B8303BF211F}"/>
              </a:ext>
            </a:extLst>
          </p:cNvPr>
          <p:cNvGrpSpPr/>
          <p:nvPr/>
        </p:nvGrpSpPr>
        <p:grpSpPr>
          <a:xfrm>
            <a:off x="11225358" y="3084180"/>
            <a:ext cx="74001" cy="444006"/>
            <a:chOff x="6432853" y="3263844"/>
            <a:chExt cx="91440" cy="404523"/>
          </a:xfrm>
        </p:grpSpPr>
        <p:cxnSp>
          <p:nvCxnSpPr>
            <p:cNvPr id="310" name="Straight Connector 309">
              <a:extLst>
                <a:ext uri="{FF2B5EF4-FFF2-40B4-BE49-F238E27FC236}">
                  <a16:creationId xmlns:a16="http://schemas.microsoft.com/office/drawing/2014/main" id="{7E03CAF3-7046-4A52-B9EF-B6240A2BCB6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43A8099-3DC6-44BA-AA1F-F9417E8ECEC9}"/>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B76FD8B-45CF-4120-861E-D9E762203B55}"/>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1811E280-4A27-4478-838D-029FC93FA155}"/>
              </a:ext>
            </a:extLst>
          </p:cNvPr>
          <p:cNvGrpSpPr/>
          <p:nvPr/>
        </p:nvGrpSpPr>
        <p:grpSpPr>
          <a:xfrm>
            <a:off x="10455642" y="2576026"/>
            <a:ext cx="74001" cy="466206"/>
            <a:chOff x="6432853" y="3263844"/>
            <a:chExt cx="91440" cy="404523"/>
          </a:xfrm>
        </p:grpSpPr>
        <p:cxnSp>
          <p:nvCxnSpPr>
            <p:cNvPr id="307" name="Straight Connector 306">
              <a:extLst>
                <a:ext uri="{FF2B5EF4-FFF2-40B4-BE49-F238E27FC236}">
                  <a16:creationId xmlns:a16="http://schemas.microsoft.com/office/drawing/2014/main" id="{4B1FB04D-F9F7-45AD-AEEC-0579BAE7C740}"/>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5C47E33-7D8B-437D-8B46-015993BA922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60AE458-E8E5-42D5-8FB2-8E22BFE5ECE4}"/>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D8838B8-7F2C-473F-96B8-F35702C36102}"/>
              </a:ext>
            </a:extLst>
          </p:cNvPr>
          <p:cNvGrpSpPr/>
          <p:nvPr/>
        </p:nvGrpSpPr>
        <p:grpSpPr>
          <a:xfrm>
            <a:off x="6461601" y="2868592"/>
            <a:ext cx="74001" cy="414405"/>
            <a:chOff x="6432853" y="3263844"/>
            <a:chExt cx="91440" cy="404523"/>
          </a:xfrm>
        </p:grpSpPr>
        <p:cxnSp>
          <p:nvCxnSpPr>
            <p:cNvPr id="304" name="Straight Connector 303">
              <a:extLst>
                <a:ext uri="{FF2B5EF4-FFF2-40B4-BE49-F238E27FC236}">
                  <a16:creationId xmlns:a16="http://schemas.microsoft.com/office/drawing/2014/main" id="{A310EB56-12AE-4CA4-904B-77DA5B7741AB}"/>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5BAE103-0A14-4833-9245-E0975713C427}"/>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B79E8D7-0B50-4558-97C2-AD6679BF2B9C}"/>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CD9FE780-8767-4835-B902-8E0019160D51}"/>
              </a:ext>
            </a:extLst>
          </p:cNvPr>
          <p:cNvGrpSpPr/>
          <p:nvPr/>
        </p:nvGrpSpPr>
        <p:grpSpPr>
          <a:xfrm>
            <a:off x="6507596" y="3317283"/>
            <a:ext cx="74001" cy="421805"/>
            <a:chOff x="6432853" y="3263844"/>
            <a:chExt cx="91440" cy="404523"/>
          </a:xfrm>
        </p:grpSpPr>
        <p:cxnSp>
          <p:nvCxnSpPr>
            <p:cNvPr id="301" name="Straight Connector 300">
              <a:extLst>
                <a:ext uri="{FF2B5EF4-FFF2-40B4-BE49-F238E27FC236}">
                  <a16:creationId xmlns:a16="http://schemas.microsoft.com/office/drawing/2014/main" id="{0F121814-D1A4-4857-9F6B-E26944DAC25A}"/>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92797EA-8D33-4691-BC44-43F88330F5FF}"/>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AC07B0E-244C-4B1E-B626-B125113C3DEE}"/>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9" name="Oval 208">
            <a:extLst>
              <a:ext uri="{FF2B5EF4-FFF2-40B4-BE49-F238E27FC236}">
                <a16:creationId xmlns:a16="http://schemas.microsoft.com/office/drawing/2014/main" id="{93B21621-545C-4ACB-ADF9-2721D335C83F}"/>
              </a:ext>
            </a:extLst>
          </p:cNvPr>
          <p:cNvSpPr/>
          <p:nvPr/>
        </p:nvSpPr>
        <p:spPr>
          <a:xfrm>
            <a:off x="8330059" y="333304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556FBED6-BEC4-4AA3-90C5-EA097D6C4D87}"/>
              </a:ext>
            </a:extLst>
          </p:cNvPr>
          <p:cNvSpPr/>
          <p:nvPr/>
        </p:nvSpPr>
        <p:spPr>
          <a:xfrm>
            <a:off x="9059871" y="3188659"/>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C28EEC8E-76CE-407B-AA38-69AA079AC26F}"/>
              </a:ext>
            </a:extLst>
          </p:cNvPr>
          <p:cNvSpPr/>
          <p:nvPr/>
        </p:nvSpPr>
        <p:spPr>
          <a:xfrm>
            <a:off x="9792460" y="3186803"/>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C7940B0D-8C5D-4BA8-BF83-61BCE262EB79}"/>
              </a:ext>
            </a:extLst>
          </p:cNvPr>
          <p:cNvSpPr/>
          <p:nvPr/>
        </p:nvSpPr>
        <p:spPr>
          <a:xfrm>
            <a:off x="10513139" y="3115222"/>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FA6B33FF-FB71-4FE5-8DC5-0927CAD4B03A}"/>
              </a:ext>
            </a:extLst>
          </p:cNvPr>
          <p:cNvSpPr/>
          <p:nvPr/>
        </p:nvSpPr>
        <p:spPr>
          <a:xfrm>
            <a:off x="10467785" y="2783009"/>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4" name="Group 213">
            <a:extLst>
              <a:ext uri="{FF2B5EF4-FFF2-40B4-BE49-F238E27FC236}">
                <a16:creationId xmlns:a16="http://schemas.microsoft.com/office/drawing/2014/main" id="{F047A26D-D735-4B4D-84FE-A04E2CD07E47}"/>
              </a:ext>
            </a:extLst>
          </p:cNvPr>
          <p:cNvGrpSpPr/>
          <p:nvPr/>
        </p:nvGrpSpPr>
        <p:grpSpPr>
          <a:xfrm>
            <a:off x="6822553" y="2773162"/>
            <a:ext cx="74001" cy="407005"/>
            <a:chOff x="6432853" y="3263844"/>
            <a:chExt cx="91440" cy="404523"/>
          </a:xfrm>
        </p:grpSpPr>
        <p:cxnSp>
          <p:nvCxnSpPr>
            <p:cNvPr id="298" name="Straight Connector 297">
              <a:extLst>
                <a:ext uri="{FF2B5EF4-FFF2-40B4-BE49-F238E27FC236}">
                  <a16:creationId xmlns:a16="http://schemas.microsoft.com/office/drawing/2014/main" id="{AD88564B-51C5-435F-9ED6-B64DF4FD374C}"/>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995066B-3968-4338-A2B0-A08E068D0F9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7129ABE-3D2E-4FD6-B893-4004CE579DF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632CCA6F-6F95-4232-BA55-4FAF515B1DE1}"/>
              </a:ext>
            </a:extLst>
          </p:cNvPr>
          <p:cNvGrpSpPr/>
          <p:nvPr/>
        </p:nvGrpSpPr>
        <p:grpSpPr>
          <a:xfrm>
            <a:off x="7546249" y="2700328"/>
            <a:ext cx="74001" cy="444006"/>
            <a:chOff x="6432853" y="3263844"/>
            <a:chExt cx="91440" cy="404523"/>
          </a:xfrm>
        </p:grpSpPr>
        <p:cxnSp>
          <p:nvCxnSpPr>
            <p:cNvPr id="295" name="Straight Connector 294">
              <a:extLst>
                <a:ext uri="{FF2B5EF4-FFF2-40B4-BE49-F238E27FC236}">
                  <a16:creationId xmlns:a16="http://schemas.microsoft.com/office/drawing/2014/main" id="{DF430F27-3729-4822-B68E-ADEDE972F291}"/>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1422E55-7825-4F86-9957-E714581C5258}"/>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6747B7B-7BCE-4FD4-9C24-5D43D0F92CFA}"/>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B6E7B3DD-2E7F-4475-BB76-C0C8A81EC1B8}"/>
              </a:ext>
            </a:extLst>
          </p:cNvPr>
          <p:cNvGrpSpPr/>
          <p:nvPr/>
        </p:nvGrpSpPr>
        <p:grpSpPr>
          <a:xfrm>
            <a:off x="8279791" y="2712487"/>
            <a:ext cx="74001" cy="444006"/>
            <a:chOff x="6432853" y="3263844"/>
            <a:chExt cx="91440" cy="404523"/>
          </a:xfrm>
        </p:grpSpPr>
        <p:cxnSp>
          <p:nvCxnSpPr>
            <p:cNvPr id="292" name="Straight Connector 291">
              <a:extLst>
                <a:ext uri="{FF2B5EF4-FFF2-40B4-BE49-F238E27FC236}">
                  <a16:creationId xmlns:a16="http://schemas.microsoft.com/office/drawing/2014/main" id="{F8CAA59C-10E9-4AED-990E-3C83A6DEACB9}"/>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B3A038-1556-478A-A307-F2F2FB0ECBA4}"/>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3A21240C-305B-49D6-A6F4-9C31EB81EA6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F300FD21-8212-4FA5-BB69-272C30533306}"/>
              </a:ext>
            </a:extLst>
          </p:cNvPr>
          <p:cNvGrpSpPr/>
          <p:nvPr/>
        </p:nvGrpSpPr>
        <p:grpSpPr>
          <a:xfrm>
            <a:off x="9008547" y="2588086"/>
            <a:ext cx="74001" cy="444006"/>
            <a:chOff x="6432853" y="3263844"/>
            <a:chExt cx="91440" cy="404523"/>
          </a:xfrm>
        </p:grpSpPr>
        <p:cxnSp>
          <p:nvCxnSpPr>
            <p:cNvPr id="289" name="Straight Connector 288">
              <a:extLst>
                <a:ext uri="{FF2B5EF4-FFF2-40B4-BE49-F238E27FC236}">
                  <a16:creationId xmlns:a16="http://schemas.microsoft.com/office/drawing/2014/main" id="{4866F113-ED7E-428E-9D3A-01CAA7D2BDA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E457137-70A1-417E-9B58-852DA896AEB2}"/>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07ACC76-0007-47AB-8DE2-419F5CC1862F}"/>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FE5B18D8-5F50-4766-AFD7-EFED93769F7E}"/>
              </a:ext>
            </a:extLst>
          </p:cNvPr>
          <p:cNvGrpSpPr/>
          <p:nvPr/>
        </p:nvGrpSpPr>
        <p:grpSpPr>
          <a:xfrm>
            <a:off x="9732243" y="2516142"/>
            <a:ext cx="74001" cy="481006"/>
            <a:chOff x="6432853" y="3263844"/>
            <a:chExt cx="91440" cy="404523"/>
          </a:xfrm>
        </p:grpSpPr>
        <p:cxnSp>
          <p:nvCxnSpPr>
            <p:cNvPr id="286" name="Straight Connector 285">
              <a:extLst>
                <a:ext uri="{FF2B5EF4-FFF2-40B4-BE49-F238E27FC236}">
                  <a16:creationId xmlns:a16="http://schemas.microsoft.com/office/drawing/2014/main" id="{FE0ECE54-60F2-4C0C-984C-4EC128A07885}"/>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7541A65-C49C-4B3C-BFC3-AB4D5C2674FD}"/>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6EE0DC2-BE7A-4381-A157-2A03E05EE596}"/>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A5E522F9-B53C-44BF-A4E9-914FB58D395F}"/>
              </a:ext>
            </a:extLst>
          </p:cNvPr>
          <p:cNvGrpSpPr/>
          <p:nvPr/>
        </p:nvGrpSpPr>
        <p:grpSpPr>
          <a:xfrm>
            <a:off x="9777597" y="2997393"/>
            <a:ext cx="74001" cy="451406"/>
            <a:chOff x="6432853" y="3263844"/>
            <a:chExt cx="91440" cy="404523"/>
          </a:xfrm>
        </p:grpSpPr>
        <p:cxnSp>
          <p:nvCxnSpPr>
            <p:cNvPr id="283" name="Straight Connector 282">
              <a:extLst>
                <a:ext uri="{FF2B5EF4-FFF2-40B4-BE49-F238E27FC236}">
                  <a16:creationId xmlns:a16="http://schemas.microsoft.com/office/drawing/2014/main" id="{AF4D00E9-3379-42C3-B471-0E80A1CAFFF2}"/>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1F5C90E-98A8-43E6-AEE0-9636A7013564}"/>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6B42740-4BA8-4635-B57C-214F4D557DF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5C197ACD-666A-44A0-800A-A4F41C02EE84}"/>
              </a:ext>
            </a:extLst>
          </p:cNvPr>
          <p:cNvGrpSpPr/>
          <p:nvPr/>
        </p:nvGrpSpPr>
        <p:grpSpPr>
          <a:xfrm>
            <a:off x="9052676" y="2992138"/>
            <a:ext cx="74001" cy="458806"/>
            <a:chOff x="6432853" y="3263844"/>
            <a:chExt cx="91440" cy="404523"/>
          </a:xfrm>
        </p:grpSpPr>
        <p:cxnSp>
          <p:nvCxnSpPr>
            <p:cNvPr id="280" name="Straight Connector 279">
              <a:extLst>
                <a:ext uri="{FF2B5EF4-FFF2-40B4-BE49-F238E27FC236}">
                  <a16:creationId xmlns:a16="http://schemas.microsoft.com/office/drawing/2014/main" id="{A8CE2C9B-3BE6-43B1-AB1E-EB0FC5ACBD3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67ABB85-7E89-449F-9CA0-B4E2D00C7E37}"/>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6C6A3BE2-183D-455F-891A-3A5EBCCDA94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EA257DEA-7407-4742-ACC2-AFA0A6F6B657}"/>
              </a:ext>
            </a:extLst>
          </p:cNvPr>
          <p:cNvGrpSpPr/>
          <p:nvPr/>
        </p:nvGrpSpPr>
        <p:grpSpPr>
          <a:xfrm>
            <a:off x="8325802" y="3148959"/>
            <a:ext cx="74001" cy="444006"/>
            <a:chOff x="6432853" y="3263844"/>
            <a:chExt cx="91440" cy="404523"/>
          </a:xfrm>
        </p:grpSpPr>
        <p:cxnSp>
          <p:nvCxnSpPr>
            <p:cNvPr id="277" name="Straight Connector 276">
              <a:extLst>
                <a:ext uri="{FF2B5EF4-FFF2-40B4-BE49-F238E27FC236}">
                  <a16:creationId xmlns:a16="http://schemas.microsoft.com/office/drawing/2014/main" id="{23D6A7E2-8F74-4F8F-824C-33A6AF05F48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263C7E2-97D7-4333-B27A-E610E4A79D10}"/>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9C08C9E-3AA8-4B32-9E2A-426235930D91}"/>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A5C33F2F-C22E-43A6-9032-AE99D3E57DA2}"/>
              </a:ext>
            </a:extLst>
          </p:cNvPr>
          <p:cNvGrpSpPr/>
          <p:nvPr/>
        </p:nvGrpSpPr>
        <p:grpSpPr>
          <a:xfrm>
            <a:off x="7599948" y="3114450"/>
            <a:ext cx="74001" cy="444006"/>
            <a:chOff x="6432853" y="3263844"/>
            <a:chExt cx="91440" cy="404523"/>
          </a:xfrm>
        </p:grpSpPr>
        <p:cxnSp>
          <p:nvCxnSpPr>
            <p:cNvPr id="274" name="Straight Connector 273">
              <a:extLst>
                <a:ext uri="{FF2B5EF4-FFF2-40B4-BE49-F238E27FC236}">
                  <a16:creationId xmlns:a16="http://schemas.microsoft.com/office/drawing/2014/main" id="{94369157-F6B5-4712-869D-145A096F9D1F}"/>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DCAE331-50BF-453E-A5DC-7FD4A5B2BCD5}"/>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88BA7E6-F3DA-4AE1-BCEB-99BA98FFB97F}"/>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2AEAF1-18D7-4B62-898D-8E9F0807C8D4}"/>
              </a:ext>
            </a:extLst>
          </p:cNvPr>
          <p:cNvGrpSpPr/>
          <p:nvPr/>
        </p:nvGrpSpPr>
        <p:grpSpPr>
          <a:xfrm>
            <a:off x="6862672" y="3265884"/>
            <a:ext cx="74001" cy="414405"/>
            <a:chOff x="6432853" y="3263844"/>
            <a:chExt cx="91440" cy="404523"/>
          </a:xfrm>
        </p:grpSpPr>
        <p:cxnSp>
          <p:nvCxnSpPr>
            <p:cNvPr id="271" name="Straight Connector 270">
              <a:extLst>
                <a:ext uri="{FF2B5EF4-FFF2-40B4-BE49-F238E27FC236}">
                  <a16:creationId xmlns:a16="http://schemas.microsoft.com/office/drawing/2014/main" id="{D04A3EB8-3210-4DEA-A66E-ABE1368EEDFA}"/>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65044B-D367-4D59-B9CA-835475B7051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FEBB7AE-623A-4D2B-A0DE-F1C3E02A1ECC}"/>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5" name="TextBox 104">
            <a:extLst>
              <a:ext uri="{FF2B5EF4-FFF2-40B4-BE49-F238E27FC236}">
                <a16:creationId xmlns:a16="http://schemas.microsoft.com/office/drawing/2014/main" id="{74553C93-74F9-4EB0-B0C0-85F0223F8AEA}"/>
              </a:ext>
            </a:extLst>
          </p:cNvPr>
          <p:cNvSpPr txBox="1"/>
          <p:nvPr/>
        </p:nvSpPr>
        <p:spPr>
          <a:xfrm>
            <a:off x="2723245" y="4386401"/>
            <a:ext cx="1343215"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Week(s)</a:t>
            </a:r>
          </a:p>
        </p:txBody>
      </p:sp>
      <p:sp>
        <p:nvSpPr>
          <p:cNvPr id="208" name="TextBox 207">
            <a:extLst>
              <a:ext uri="{FF2B5EF4-FFF2-40B4-BE49-F238E27FC236}">
                <a16:creationId xmlns:a16="http://schemas.microsoft.com/office/drawing/2014/main" id="{0B88E8A8-74FF-4C13-B980-21B4FF290BC0}"/>
              </a:ext>
            </a:extLst>
          </p:cNvPr>
          <p:cNvSpPr txBox="1"/>
          <p:nvPr/>
        </p:nvSpPr>
        <p:spPr>
          <a:xfrm>
            <a:off x="7943198" y="4398436"/>
            <a:ext cx="1280097"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Week(s)</a:t>
            </a:r>
          </a:p>
        </p:txBody>
      </p:sp>
      <p:grpSp>
        <p:nvGrpSpPr>
          <p:cNvPr id="7" name="Group 6">
            <a:extLst>
              <a:ext uri="{FF2B5EF4-FFF2-40B4-BE49-F238E27FC236}">
                <a16:creationId xmlns:a16="http://schemas.microsoft.com/office/drawing/2014/main" id="{6B8388FF-3EDC-465D-A355-3BBC70F3C639}"/>
              </a:ext>
            </a:extLst>
          </p:cNvPr>
          <p:cNvGrpSpPr/>
          <p:nvPr/>
        </p:nvGrpSpPr>
        <p:grpSpPr>
          <a:xfrm>
            <a:off x="136214" y="4984496"/>
            <a:ext cx="11288429" cy="524800"/>
            <a:chOff x="102944" y="4828951"/>
            <a:chExt cx="11288429" cy="524800"/>
          </a:xfrm>
        </p:grpSpPr>
        <p:sp>
          <p:nvSpPr>
            <p:cNvPr id="10" name="TextBox 9">
              <a:extLst>
                <a:ext uri="{FF2B5EF4-FFF2-40B4-BE49-F238E27FC236}">
                  <a16:creationId xmlns:a16="http://schemas.microsoft.com/office/drawing/2014/main" id="{950B3E14-D3BC-4699-B665-131C064F100C}"/>
                </a:ext>
              </a:extLst>
            </p:cNvPr>
            <p:cNvSpPr txBox="1"/>
            <p:nvPr/>
          </p:nvSpPr>
          <p:spPr>
            <a:xfrm>
              <a:off x="1448428"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251</a:t>
              </a:r>
            </a:p>
          </p:txBody>
        </p:sp>
        <p:sp>
          <p:nvSpPr>
            <p:cNvPr id="11" name="TextBox 10">
              <a:extLst>
                <a:ext uri="{FF2B5EF4-FFF2-40B4-BE49-F238E27FC236}">
                  <a16:creationId xmlns:a16="http://schemas.microsoft.com/office/drawing/2014/main" id="{511514C7-F453-4D5F-BA7A-D11793B22CB5}"/>
                </a:ext>
              </a:extLst>
            </p:cNvPr>
            <p:cNvSpPr txBox="1"/>
            <p:nvPr/>
          </p:nvSpPr>
          <p:spPr>
            <a:xfrm>
              <a:off x="1836676"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258</a:t>
              </a:r>
            </a:p>
          </p:txBody>
        </p:sp>
        <p:sp>
          <p:nvSpPr>
            <p:cNvPr id="13" name="TextBox 12">
              <a:extLst>
                <a:ext uri="{FF2B5EF4-FFF2-40B4-BE49-F238E27FC236}">
                  <a16:creationId xmlns:a16="http://schemas.microsoft.com/office/drawing/2014/main" id="{CA2B963E-CB86-4603-AB1C-E7C9573AC9A4}"/>
                </a:ext>
              </a:extLst>
            </p:cNvPr>
            <p:cNvSpPr txBox="1"/>
            <p:nvPr/>
          </p:nvSpPr>
          <p:spPr>
            <a:xfrm>
              <a:off x="2557383"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250</a:t>
              </a:r>
            </a:p>
          </p:txBody>
        </p:sp>
        <p:sp>
          <p:nvSpPr>
            <p:cNvPr id="15" name="TextBox 14">
              <a:extLst>
                <a:ext uri="{FF2B5EF4-FFF2-40B4-BE49-F238E27FC236}">
                  <a16:creationId xmlns:a16="http://schemas.microsoft.com/office/drawing/2014/main" id="{F1F92C55-3B5C-4975-9DE4-45B37AF26688}"/>
                </a:ext>
              </a:extLst>
            </p:cNvPr>
            <p:cNvSpPr txBox="1"/>
            <p:nvPr/>
          </p:nvSpPr>
          <p:spPr>
            <a:xfrm>
              <a:off x="3324487"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251</a:t>
              </a:r>
            </a:p>
          </p:txBody>
        </p:sp>
        <p:sp>
          <p:nvSpPr>
            <p:cNvPr id="17" name="TextBox 16">
              <a:extLst>
                <a:ext uri="{FF2B5EF4-FFF2-40B4-BE49-F238E27FC236}">
                  <a16:creationId xmlns:a16="http://schemas.microsoft.com/office/drawing/2014/main" id="{69794C2D-A59E-4BA9-A841-F4BD08A679D0}"/>
                </a:ext>
              </a:extLst>
            </p:cNvPr>
            <p:cNvSpPr txBox="1"/>
            <p:nvPr/>
          </p:nvSpPr>
          <p:spPr>
            <a:xfrm>
              <a:off x="4091616" y="4828951"/>
              <a:ext cx="40593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240</a:t>
              </a:r>
            </a:p>
          </p:txBody>
        </p:sp>
        <p:sp>
          <p:nvSpPr>
            <p:cNvPr id="19" name="TextBox 18">
              <a:extLst>
                <a:ext uri="{FF2B5EF4-FFF2-40B4-BE49-F238E27FC236}">
                  <a16:creationId xmlns:a16="http://schemas.microsoft.com/office/drawing/2014/main" id="{68389AC9-CB66-4B0B-B002-8BA572C09012}"/>
                </a:ext>
              </a:extLst>
            </p:cNvPr>
            <p:cNvSpPr txBox="1"/>
            <p:nvPr/>
          </p:nvSpPr>
          <p:spPr>
            <a:xfrm>
              <a:off x="4835498" y="4828951"/>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236</a:t>
              </a:r>
            </a:p>
          </p:txBody>
        </p:sp>
        <p:sp>
          <p:nvSpPr>
            <p:cNvPr id="21" name="TextBox 20">
              <a:extLst>
                <a:ext uri="{FF2B5EF4-FFF2-40B4-BE49-F238E27FC236}">
                  <a16:creationId xmlns:a16="http://schemas.microsoft.com/office/drawing/2014/main" id="{709C5C16-F308-4B91-96FE-C39A63232C20}"/>
                </a:ext>
              </a:extLst>
            </p:cNvPr>
            <p:cNvSpPr txBox="1"/>
            <p:nvPr/>
          </p:nvSpPr>
          <p:spPr>
            <a:xfrm>
              <a:off x="5545504" y="4828951"/>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235</a:t>
              </a:r>
            </a:p>
          </p:txBody>
        </p:sp>
        <p:sp>
          <p:nvSpPr>
            <p:cNvPr id="23" name="TextBox 22">
              <a:extLst>
                <a:ext uri="{FF2B5EF4-FFF2-40B4-BE49-F238E27FC236}">
                  <a16:creationId xmlns:a16="http://schemas.microsoft.com/office/drawing/2014/main" id="{C7A40EC0-4C66-4F8D-ABA2-68A9227D9132}"/>
                </a:ext>
              </a:extLst>
            </p:cNvPr>
            <p:cNvSpPr txBox="1"/>
            <p:nvPr/>
          </p:nvSpPr>
          <p:spPr>
            <a:xfrm>
              <a:off x="1448428"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249</a:t>
              </a:r>
            </a:p>
          </p:txBody>
        </p:sp>
        <p:sp>
          <p:nvSpPr>
            <p:cNvPr id="24" name="TextBox 23">
              <a:extLst>
                <a:ext uri="{FF2B5EF4-FFF2-40B4-BE49-F238E27FC236}">
                  <a16:creationId xmlns:a16="http://schemas.microsoft.com/office/drawing/2014/main" id="{EB3F4F60-1C7E-442C-B86C-9A97F35A3EB1}"/>
                </a:ext>
              </a:extLst>
            </p:cNvPr>
            <p:cNvSpPr txBox="1"/>
            <p:nvPr/>
          </p:nvSpPr>
          <p:spPr>
            <a:xfrm>
              <a:off x="1836676"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253</a:t>
              </a:r>
            </a:p>
          </p:txBody>
        </p:sp>
        <p:sp>
          <p:nvSpPr>
            <p:cNvPr id="26" name="TextBox 25">
              <a:extLst>
                <a:ext uri="{FF2B5EF4-FFF2-40B4-BE49-F238E27FC236}">
                  <a16:creationId xmlns:a16="http://schemas.microsoft.com/office/drawing/2014/main" id="{BD7CB561-A9E1-4073-A892-C6566BD3C912}"/>
                </a:ext>
              </a:extLst>
            </p:cNvPr>
            <p:cNvSpPr txBox="1"/>
            <p:nvPr/>
          </p:nvSpPr>
          <p:spPr>
            <a:xfrm>
              <a:off x="2557383"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246</a:t>
              </a:r>
            </a:p>
          </p:txBody>
        </p:sp>
        <p:sp>
          <p:nvSpPr>
            <p:cNvPr id="28" name="TextBox 27">
              <a:extLst>
                <a:ext uri="{FF2B5EF4-FFF2-40B4-BE49-F238E27FC236}">
                  <a16:creationId xmlns:a16="http://schemas.microsoft.com/office/drawing/2014/main" id="{02DE78CB-012F-4BE2-8549-83E2AEBAFA0E}"/>
                </a:ext>
              </a:extLst>
            </p:cNvPr>
            <p:cNvSpPr txBox="1"/>
            <p:nvPr/>
          </p:nvSpPr>
          <p:spPr>
            <a:xfrm>
              <a:off x="3324487"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247</a:t>
              </a:r>
            </a:p>
          </p:txBody>
        </p:sp>
        <p:sp>
          <p:nvSpPr>
            <p:cNvPr id="30" name="TextBox 29">
              <a:extLst>
                <a:ext uri="{FF2B5EF4-FFF2-40B4-BE49-F238E27FC236}">
                  <a16:creationId xmlns:a16="http://schemas.microsoft.com/office/drawing/2014/main" id="{9E2A84BE-B98D-4C85-9A68-5A8DA4C927C6}"/>
                </a:ext>
              </a:extLst>
            </p:cNvPr>
            <p:cNvSpPr txBox="1"/>
            <p:nvPr/>
          </p:nvSpPr>
          <p:spPr>
            <a:xfrm>
              <a:off x="4064589" y="5100907"/>
              <a:ext cx="43467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238</a:t>
              </a:r>
            </a:p>
          </p:txBody>
        </p:sp>
        <p:sp>
          <p:nvSpPr>
            <p:cNvPr id="32" name="TextBox 31">
              <a:extLst>
                <a:ext uri="{FF2B5EF4-FFF2-40B4-BE49-F238E27FC236}">
                  <a16:creationId xmlns:a16="http://schemas.microsoft.com/office/drawing/2014/main" id="{2548F0A6-F58F-4737-B370-92DE4580BAD1}"/>
                </a:ext>
              </a:extLst>
            </p:cNvPr>
            <p:cNvSpPr txBox="1"/>
            <p:nvPr/>
          </p:nvSpPr>
          <p:spPr>
            <a:xfrm>
              <a:off x="4835498" y="5100907"/>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232</a:t>
              </a:r>
            </a:p>
          </p:txBody>
        </p:sp>
        <p:sp>
          <p:nvSpPr>
            <p:cNvPr id="34" name="TextBox 33">
              <a:extLst>
                <a:ext uri="{FF2B5EF4-FFF2-40B4-BE49-F238E27FC236}">
                  <a16:creationId xmlns:a16="http://schemas.microsoft.com/office/drawing/2014/main" id="{B9AFE544-B4E4-4FD3-9246-DD636F6BA01F}"/>
                </a:ext>
              </a:extLst>
            </p:cNvPr>
            <p:cNvSpPr txBox="1"/>
            <p:nvPr/>
          </p:nvSpPr>
          <p:spPr>
            <a:xfrm>
              <a:off x="5545504" y="5100907"/>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233</a:t>
              </a:r>
            </a:p>
          </p:txBody>
        </p:sp>
        <p:sp>
          <p:nvSpPr>
            <p:cNvPr id="103" name="TextBox 102">
              <a:extLst>
                <a:ext uri="{FF2B5EF4-FFF2-40B4-BE49-F238E27FC236}">
                  <a16:creationId xmlns:a16="http://schemas.microsoft.com/office/drawing/2014/main" id="{A84E5601-1C3F-421F-B7BB-7BA35D13BEF5}"/>
                </a:ext>
              </a:extLst>
            </p:cNvPr>
            <p:cNvSpPr txBox="1"/>
            <p:nvPr/>
          </p:nvSpPr>
          <p:spPr>
            <a:xfrm>
              <a:off x="102944" y="4828951"/>
              <a:ext cx="1358650" cy="230832"/>
            </a:xfrm>
            <a:prstGeom prst="rect">
              <a:avLst/>
            </a:prstGeom>
            <a:noFill/>
          </p:spPr>
          <p:txBody>
            <a:bodyPr wrap="square" rtlCol="0">
              <a:spAutoFit/>
            </a:bodyPr>
            <a:lstStyle/>
            <a:p>
              <a:pPr algn="r">
                <a:lnSpc>
                  <a:spcPct val="90000"/>
                </a:lnSpc>
                <a:spcBef>
                  <a:spcPts val="1200"/>
                </a:spcBef>
                <a:buClr>
                  <a:schemeClr val="accent1"/>
                </a:buClr>
              </a:pPr>
              <a:r>
                <a:rPr lang="en-US" sz="1000" b="1" dirty="0">
                  <a:solidFill>
                    <a:schemeClr val="accent2"/>
                  </a:solidFill>
                </a:rPr>
                <a:t>Benralizumab, n=</a:t>
              </a:r>
            </a:p>
          </p:txBody>
        </p:sp>
        <p:sp>
          <p:nvSpPr>
            <p:cNvPr id="104" name="TextBox 103">
              <a:extLst>
                <a:ext uri="{FF2B5EF4-FFF2-40B4-BE49-F238E27FC236}">
                  <a16:creationId xmlns:a16="http://schemas.microsoft.com/office/drawing/2014/main" id="{B97E5C28-25ED-4FFD-B568-4A92E69EAE72}"/>
                </a:ext>
              </a:extLst>
            </p:cNvPr>
            <p:cNvSpPr txBox="1"/>
            <p:nvPr/>
          </p:nvSpPr>
          <p:spPr>
            <a:xfrm>
              <a:off x="423596" y="5100907"/>
              <a:ext cx="1037997" cy="230832"/>
            </a:xfrm>
            <a:prstGeom prst="rect">
              <a:avLst/>
            </a:prstGeom>
            <a:noFill/>
          </p:spPr>
          <p:txBody>
            <a:bodyPr wrap="square" rtlCol="0">
              <a:spAutoFit/>
            </a:bodyPr>
            <a:lstStyle/>
            <a:p>
              <a:pPr algn="r">
                <a:lnSpc>
                  <a:spcPct val="90000"/>
                </a:lnSpc>
                <a:spcBef>
                  <a:spcPts val="1200"/>
                </a:spcBef>
                <a:buClr>
                  <a:schemeClr val="accent1"/>
                </a:buClr>
              </a:pPr>
              <a:r>
                <a:rPr lang="en-US" sz="1000" b="1" dirty="0">
                  <a:solidFill>
                    <a:schemeClr val="tx2"/>
                  </a:solidFill>
                </a:rPr>
                <a:t>Placebo, n=</a:t>
              </a:r>
            </a:p>
          </p:txBody>
        </p:sp>
        <p:sp>
          <p:nvSpPr>
            <p:cNvPr id="253" name="TextBox 252">
              <a:extLst>
                <a:ext uri="{FF2B5EF4-FFF2-40B4-BE49-F238E27FC236}">
                  <a16:creationId xmlns:a16="http://schemas.microsoft.com/office/drawing/2014/main" id="{BA273583-4E44-4727-930A-9830618DF7C7}"/>
                </a:ext>
              </a:extLst>
            </p:cNvPr>
            <p:cNvSpPr txBox="1"/>
            <p:nvPr/>
          </p:nvSpPr>
          <p:spPr>
            <a:xfrm>
              <a:off x="6344067"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232</a:t>
              </a:r>
            </a:p>
          </p:txBody>
        </p:sp>
        <p:sp>
          <p:nvSpPr>
            <p:cNvPr id="254" name="TextBox 253">
              <a:extLst>
                <a:ext uri="{FF2B5EF4-FFF2-40B4-BE49-F238E27FC236}">
                  <a16:creationId xmlns:a16="http://schemas.microsoft.com/office/drawing/2014/main" id="{A743B2CE-4D49-4A1E-8A20-D9C4E67DF6EB}"/>
                </a:ext>
              </a:extLst>
            </p:cNvPr>
            <p:cNvSpPr txBox="1"/>
            <p:nvPr/>
          </p:nvSpPr>
          <p:spPr>
            <a:xfrm>
              <a:off x="6714071"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230</a:t>
              </a:r>
            </a:p>
          </p:txBody>
        </p:sp>
        <p:sp>
          <p:nvSpPr>
            <p:cNvPr id="255" name="TextBox 254">
              <a:extLst>
                <a:ext uri="{FF2B5EF4-FFF2-40B4-BE49-F238E27FC236}">
                  <a16:creationId xmlns:a16="http://schemas.microsoft.com/office/drawing/2014/main" id="{0F31D8E3-CA7C-49E3-AEE6-426D3E398BAC}"/>
                </a:ext>
              </a:extLst>
            </p:cNvPr>
            <p:cNvSpPr txBox="1"/>
            <p:nvPr/>
          </p:nvSpPr>
          <p:spPr>
            <a:xfrm>
              <a:off x="7400912"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223</a:t>
              </a:r>
            </a:p>
          </p:txBody>
        </p:sp>
        <p:sp>
          <p:nvSpPr>
            <p:cNvPr id="256" name="TextBox 255">
              <a:extLst>
                <a:ext uri="{FF2B5EF4-FFF2-40B4-BE49-F238E27FC236}">
                  <a16:creationId xmlns:a16="http://schemas.microsoft.com/office/drawing/2014/main" id="{55E1FB59-F480-44CD-BF7D-7D91A434091B}"/>
                </a:ext>
              </a:extLst>
            </p:cNvPr>
            <p:cNvSpPr txBox="1"/>
            <p:nvPr/>
          </p:nvSpPr>
          <p:spPr>
            <a:xfrm>
              <a:off x="8131969"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222</a:t>
              </a:r>
            </a:p>
          </p:txBody>
        </p:sp>
        <p:sp>
          <p:nvSpPr>
            <p:cNvPr id="257" name="TextBox 256">
              <a:extLst>
                <a:ext uri="{FF2B5EF4-FFF2-40B4-BE49-F238E27FC236}">
                  <a16:creationId xmlns:a16="http://schemas.microsoft.com/office/drawing/2014/main" id="{6F445131-0C37-4E07-8F44-3F2757FDEFDC}"/>
                </a:ext>
              </a:extLst>
            </p:cNvPr>
            <p:cNvSpPr txBox="1"/>
            <p:nvPr/>
          </p:nvSpPr>
          <p:spPr>
            <a:xfrm>
              <a:off x="8870460" y="4828951"/>
              <a:ext cx="40928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225</a:t>
              </a:r>
            </a:p>
          </p:txBody>
        </p:sp>
        <p:sp>
          <p:nvSpPr>
            <p:cNvPr id="258" name="TextBox 257">
              <a:extLst>
                <a:ext uri="{FF2B5EF4-FFF2-40B4-BE49-F238E27FC236}">
                  <a16:creationId xmlns:a16="http://schemas.microsoft.com/office/drawing/2014/main" id="{6D1BBEBA-FCDB-463D-B066-74533063F4E3}"/>
                </a:ext>
              </a:extLst>
            </p:cNvPr>
            <p:cNvSpPr txBox="1"/>
            <p:nvPr/>
          </p:nvSpPr>
          <p:spPr>
            <a:xfrm>
              <a:off x="9582105"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218</a:t>
              </a:r>
            </a:p>
          </p:txBody>
        </p:sp>
        <p:sp>
          <p:nvSpPr>
            <p:cNvPr id="259" name="TextBox 258">
              <a:extLst>
                <a:ext uri="{FF2B5EF4-FFF2-40B4-BE49-F238E27FC236}">
                  <a16:creationId xmlns:a16="http://schemas.microsoft.com/office/drawing/2014/main" id="{C71A73BC-F1E7-41FA-923A-4025CD4D9DA3}"/>
                </a:ext>
              </a:extLst>
            </p:cNvPr>
            <p:cNvSpPr txBox="1"/>
            <p:nvPr/>
          </p:nvSpPr>
          <p:spPr>
            <a:xfrm>
              <a:off x="10258747"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217</a:t>
              </a:r>
            </a:p>
          </p:txBody>
        </p:sp>
        <p:sp>
          <p:nvSpPr>
            <p:cNvPr id="260" name="TextBox 259">
              <a:extLst>
                <a:ext uri="{FF2B5EF4-FFF2-40B4-BE49-F238E27FC236}">
                  <a16:creationId xmlns:a16="http://schemas.microsoft.com/office/drawing/2014/main" id="{7B4130AA-25ED-4ADE-8CB4-A745CCD57F3D}"/>
                </a:ext>
              </a:extLst>
            </p:cNvPr>
            <p:cNvSpPr txBox="1"/>
            <p:nvPr/>
          </p:nvSpPr>
          <p:spPr>
            <a:xfrm>
              <a:off x="6344067"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236</a:t>
              </a:r>
            </a:p>
          </p:txBody>
        </p:sp>
        <p:sp>
          <p:nvSpPr>
            <p:cNvPr id="261" name="TextBox 260">
              <a:extLst>
                <a:ext uri="{FF2B5EF4-FFF2-40B4-BE49-F238E27FC236}">
                  <a16:creationId xmlns:a16="http://schemas.microsoft.com/office/drawing/2014/main" id="{4AA9EB91-9E8B-4F1E-A04C-D0194EEA96A9}"/>
                </a:ext>
              </a:extLst>
            </p:cNvPr>
            <p:cNvSpPr txBox="1"/>
            <p:nvPr/>
          </p:nvSpPr>
          <p:spPr>
            <a:xfrm>
              <a:off x="6714071"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240</a:t>
              </a:r>
            </a:p>
          </p:txBody>
        </p:sp>
        <p:sp>
          <p:nvSpPr>
            <p:cNvPr id="262" name="TextBox 261">
              <a:extLst>
                <a:ext uri="{FF2B5EF4-FFF2-40B4-BE49-F238E27FC236}">
                  <a16:creationId xmlns:a16="http://schemas.microsoft.com/office/drawing/2014/main" id="{F15F2678-69C1-4952-83B0-38DDEAFDD13F}"/>
                </a:ext>
              </a:extLst>
            </p:cNvPr>
            <p:cNvSpPr txBox="1"/>
            <p:nvPr/>
          </p:nvSpPr>
          <p:spPr>
            <a:xfrm>
              <a:off x="7400912"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240</a:t>
              </a:r>
            </a:p>
          </p:txBody>
        </p:sp>
        <p:sp>
          <p:nvSpPr>
            <p:cNvPr id="263" name="TextBox 262">
              <a:extLst>
                <a:ext uri="{FF2B5EF4-FFF2-40B4-BE49-F238E27FC236}">
                  <a16:creationId xmlns:a16="http://schemas.microsoft.com/office/drawing/2014/main" id="{936A4F82-597D-4A04-A613-8AC005D37FF3}"/>
                </a:ext>
              </a:extLst>
            </p:cNvPr>
            <p:cNvSpPr txBox="1"/>
            <p:nvPr/>
          </p:nvSpPr>
          <p:spPr>
            <a:xfrm>
              <a:off x="8131969"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235</a:t>
              </a:r>
            </a:p>
          </p:txBody>
        </p:sp>
        <p:sp>
          <p:nvSpPr>
            <p:cNvPr id="264" name="TextBox 263">
              <a:extLst>
                <a:ext uri="{FF2B5EF4-FFF2-40B4-BE49-F238E27FC236}">
                  <a16:creationId xmlns:a16="http://schemas.microsoft.com/office/drawing/2014/main" id="{59BD40E7-C9D1-4BE3-9CD3-8B8BB56FB89E}"/>
                </a:ext>
              </a:extLst>
            </p:cNvPr>
            <p:cNvSpPr txBox="1"/>
            <p:nvPr/>
          </p:nvSpPr>
          <p:spPr>
            <a:xfrm>
              <a:off x="8843910" y="5100907"/>
              <a:ext cx="43825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231</a:t>
              </a:r>
            </a:p>
          </p:txBody>
        </p:sp>
        <p:sp>
          <p:nvSpPr>
            <p:cNvPr id="265" name="TextBox 264">
              <a:extLst>
                <a:ext uri="{FF2B5EF4-FFF2-40B4-BE49-F238E27FC236}">
                  <a16:creationId xmlns:a16="http://schemas.microsoft.com/office/drawing/2014/main" id="{D68425A4-7AF8-457B-9063-97274085660F}"/>
                </a:ext>
              </a:extLst>
            </p:cNvPr>
            <p:cNvSpPr txBox="1"/>
            <p:nvPr/>
          </p:nvSpPr>
          <p:spPr>
            <a:xfrm>
              <a:off x="9582105"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224</a:t>
              </a:r>
            </a:p>
          </p:txBody>
        </p:sp>
        <p:sp>
          <p:nvSpPr>
            <p:cNvPr id="266" name="TextBox 265">
              <a:extLst>
                <a:ext uri="{FF2B5EF4-FFF2-40B4-BE49-F238E27FC236}">
                  <a16:creationId xmlns:a16="http://schemas.microsoft.com/office/drawing/2014/main" id="{D546DBCD-7239-4D6C-B741-A678D6F4D2EC}"/>
                </a:ext>
              </a:extLst>
            </p:cNvPr>
            <p:cNvSpPr txBox="1"/>
            <p:nvPr/>
          </p:nvSpPr>
          <p:spPr>
            <a:xfrm>
              <a:off x="10258747"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224</a:t>
              </a:r>
            </a:p>
          </p:txBody>
        </p:sp>
        <p:sp>
          <p:nvSpPr>
            <p:cNvPr id="269" name="TextBox 268">
              <a:extLst>
                <a:ext uri="{FF2B5EF4-FFF2-40B4-BE49-F238E27FC236}">
                  <a16:creationId xmlns:a16="http://schemas.microsoft.com/office/drawing/2014/main" id="{F5019FF6-2A3C-4211-B3DF-53F6C2856D6C}"/>
                </a:ext>
              </a:extLst>
            </p:cNvPr>
            <p:cNvSpPr txBox="1"/>
            <p:nvPr/>
          </p:nvSpPr>
          <p:spPr>
            <a:xfrm>
              <a:off x="10982671"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211</a:t>
              </a:r>
            </a:p>
          </p:txBody>
        </p:sp>
        <p:sp>
          <p:nvSpPr>
            <p:cNvPr id="270" name="TextBox 269">
              <a:extLst>
                <a:ext uri="{FF2B5EF4-FFF2-40B4-BE49-F238E27FC236}">
                  <a16:creationId xmlns:a16="http://schemas.microsoft.com/office/drawing/2014/main" id="{77175E32-F7B2-4B59-90AA-3FF80D7B96EF}"/>
                </a:ext>
              </a:extLst>
            </p:cNvPr>
            <p:cNvSpPr txBox="1"/>
            <p:nvPr/>
          </p:nvSpPr>
          <p:spPr>
            <a:xfrm>
              <a:off x="10982671"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221</a:t>
              </a:r>
            </a:p>
          </p:txBody>
        </p:sp>
      </p:grpSp>
      <p:sp>
        <p:nvSpPr>
          <p:cNvPr id="226" name="TextBox 225">
            <a:extLst>
              <a:ext uri="{FF2B5EF4-FFF2-40B4-BE49-F238E27FC236}">
                <a16:creationId xmlns:a16="http://schemas.microsoft.com/office/drawing/2014/main" id="{6EF5596A-6260-4819-ABEF-19ED6FA0964A}"/>
              </a:ext>
            </a:extLst>
          </p:cNvPr>
          <p:cNvSpPr txBox="1"/>
          <p:nvPr/>
        </p:nvSpPr>
        <p:spPr>
          <a:xfrm>
            <a:off x="11046659" y="4142328"/>
            <a:ext cx="377984"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56</a:t>
            </a:r>
          </a:p>
        </p:txBody>
      </p:sp>
      <p:sp>
        <p:nvSpPr>
          <p:cNvPr id="227" name="Oval 226">
            <a:extLst>
              <a:ext uri="{FF2B5EF4-FFF2-40B4-BE49-F238E27FC236}">
                <a16:creationId xmlns:a16="http://schemas.microsoft.com/office/drawing/2014/main" id="{A39AA8F6-1830-4325-8024-87C8A19D3587}"/>
              </a:ext>
            </a:extLst>
          </p:cNvPr>
          <p:cNvSpPr/>
          <p:nvPr/>
        </p:nvSpPr>
        <p:spPr>
          <a:xfrm>
            <a:off x="11237811" y="3272825"/>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8" name="Group 227">
            <a:extLst>
              <a:ext uri="{FF2B5EF4-FFF2-40B4-BE49-F238E27FC236}">
                <a16:creationId xmlns:a16="http://schemas.microsoft.com/office/drawing/2014/main" id="{70623874-6C67-4C93-B72A-C607BA79DA87}"/>
              </a:ext>
            </a:extLst>
          </p:cNvPr>
          <p:cNvGrpSpPr/>
          <p:nvPr/>
        </p:nvGrpSpPr>
        <p:grpSpPr>
          <a:xfrm>
            <a:off x="10500686" y="2923141"/>
            <a:ext cx="74001" cy="444006"/>
            <a:chOff x="6432853" y="3263844"/>
            <a:chExt cx="91440" cy="404523"/>
          </a:xfrm>
        </p:grpSpPr>
        <p:cxnSp>
          <p:nvCxnSpPr>
            <p:cNvPr id="250" name="Straight Connector 249">
              <a:extLst>
                <a:ext uri="{FF2B5EF4-FFF2-40B4-BE49-F238E27FC236}">
                  <a16:creationId xmlns:a16="http://schemas.microsoft.com/office/drawing/2014/main" id="{303D4720-AFA1-4D2E-AB34-E16C0FB138A2}"/>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75418BC-FBB5-48FD-BEE2-015D1DE9961C}"/>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3E8284B-AE8C-4D6C-9D7D-062B73BFB0FC}"/>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B4D4F8B9-EA6E-4E01-8846-B98D665000F3}"/>
              </a:ext>
            </a:extLst>
          </p:cNvPr>
          <p:cNvGrpSpPr/>
          <p:nvPr/>
        </p:nvGrpSpPr>
        <p:grpSpPr>
          <a:xfrm>
            <a:off x="11183182" y="2654744"/>
            <a:ext cx="74001" cy="473606"/>
            <a:chOff x="6432853" y="3263844"/>
            <a:chExt cx="91440" cy="404523"/>
          </a:xfrm>
        </p:grpSpPr>
        <p:cxnSp>
          <p:nvCxnSpPr>
            <p:cNvPr id="247" name="Straight Connector 246">
              <a:extLst>
                <a:ext uri="{FF2B5EF4-FFF2-40B4-BE49-F238E27FC236}">
                  <a16:creationId xmlns:a16="http://schemas.microsoft.com/office/drawing/2014/main" id="{EB119DA4-0933-49D6-87B5-72BAEEE6E231}"/>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F2D0C7E-2AF8-4A20-B63D-A050D98F4662}"/>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EBE6ED2-6CB0-4D03-95BC-535B657103F4}"/>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0" name="Isosceles Triangle 229">
            <a:extLst>
              <a:ext uri="{FF2B5EF4-FFF2-40B4-BE49-F238E27FC236}">
                <a16:creationId xmlns:a16="http://schemas.microsoft.com/office/drawing/2014/main" id="{8964CCFA-01D1-46A2-A5F7-89F1E221BFED}"/>
              </a:ext>
            </a:extLst>
          </p:cNvPr>
          <p:cNvSpPr/>
          <p:nvPr/>
        </p:nvSpPr>
        <p:spPr>
          <a:xfrm>
            <a:off x="11196291" y="2859694"/>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Isosceles Triangle 230">
            <a:extLst>
              <a:ext uri="{FF2B5EF4-FFF2-40B4-BE49-F238E27FC236}">
                <a16:creationId xmlns:a16="http://schemas.microsoft.com/office/drawing/2014/main" id="{DF39CBEE-5CB1-4648-9BA2-CBBE7322B48A}"/>
              </a:ext>
            </a:extLst>
          </p:cNvPr>
          <p:cNvSpPr/>
          <p:nvPr/>
        </p:nvSpPr>
        <p:spPr>
          <a:xfrm>
            <a:off x="9732585" y="2729667"/>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Isosceles Triangle 231">
            <a:extLst>
              <a:ext uri="{FF2B5EF4-FFF2-40B4-BE49-F238E27FC236}">
                <a16:creationId xmlns:a16="http://schemas.microsoft.com/office/drawing/2014/main" id="{0F4B6747-A91E-4E04-89F7-EA6B47330FCF}"/>
              </a:ext>
            </a:extLst>
          </p:cNvPr>
          <p:cNvSpPr/>
          <p:nvPr/>
        </p:nvSpPr>
        <p:spPr>
          <a:xfrm>
            <a:off x="9015741" y="2773548"/>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Isosceles Triangle 232">
            <a:extLst>
              <a:ext uri="{FF2B5EF4-FFF2-40B4-BE49-F238E27FC236}">
                <a16:creationId xmlns:a16="http://schemas.microsoft.com/office/drawing/2014/main" id="{33CF1741-4984-4D8B-9213-9AAC1254BABA}"/>
              </a:ext>
            </a:extLst>
          </p:cNvPr>
          <p:cNvSpPr/>
          <p:nvPr/>
        </p:nvSpPr>
        <p:spPr>
          <a:xfrm>
            <a:off x="8292045" y="2897789"/>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val 233">
            <a:extLst>
              <a:ext uri="{FF2B5EF4-FFF2-40B4-BE49-F238E27FC236}">
                <a16:creationId xmlns:a16="http://schemas.microsoft.com/office/drawing/2014/main" id="{723C593A-84E1-4B7C-9629-81AE4EDBDA22}"/>
              </a:ext>
            </a:extLst>
          </p:cNvPr>
          <p:cNvSpPr/>
          <p:nvPr/>
        </p:nvSpPr>
        <p:spPr>
          <a:xfrm>
            <a:off x="7609540" y="330194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Isosceles Triangle 234">
            <a:extLst>
              <a:ext uri="{FF2B5EF4-FFF2-40B4-BE49-F238E27FC236}">
                <a16:creationId xmlns:a16="http://schemas.microsoft.com/office/drawing/2014/main" id="{7FC57077-714B-4364-A350-9982D518D702}"/>
              </a:ext>
            </a:extLst>
          </p:cNvPr>
          <p:cNvSpPr/>
          <p:nvPr/>
        </p:nvSpPr>
        <p:spPr>
          <a:xfrm>
            <a:off x="7558639" y="2892072"/>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1EF499DA-1B44-4519-822F-6DFA987378E2}"/>
              </a:ext>
            </a:extLst>
          </p:cNvPr>
          <p:cNvSpPr/>
          <p:nvPr/>
        </p:nvSpPr>
        <p:spPr>
          <a:xfrm>
            <a:off x="6873117" y="3442109"/>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Isosceles Triangle 236">
            <a:extLst>
              <a:ext uri="{FF2B5EF4-FFF2-40B4-BE49-F238E27FC236}">
                <a16:creationId xmlns:a16="http://schemas.microsoft.com/office/drawing/2014/main" id="{A454E31A-591B-4766-B581-32101857B54F}"/>
              </a:ext>
            </a:extLst>
          </p:cNvPr>
          <p:cNvSpPr/>
          <p:nvPr/>
        </p:nvSpPr>
        <p:spPr>
          <a:xfrm>
            <a:off x="6831517" y="2937497"/>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Isosceles Triangle 237">
            <a:extLst>
              <a:ext uri="{FF2B5EF4-FFF2-40B4-BE49-F238E27FC236}">
                <a16:creationId xmlns:a16="http://schemas.microsoft.com/office/drawing/2014/main" id="{BB61F03C-DB92-42A7-98E6-4354ACDA7CAC}"/>
              </a:ext>
            </a:extLst>
          </p:cNvPr>
          <p:cNvSpPr/>
          <p:nvPr/>
        </p:nvSpPr>
        <p:spPr>
          <a:xfrm>
            <a:off x="6466731" y="3045656"/>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val 238">
            <a:extLst>
              <a:ext uri="{FF2B5EF4-FFF2-40B4-BE49-F238E27FC236}">
                <a16:creationId xmlns:a16="http://schemas.microsoft.com/office/drawing/2014/main" id="{8832AEB7-411D-49EA-8A55-75045CC0FB23}"/>
              </a:ext>
            </a:extLst>
          </p:cNvPr>
          <p:cNvSpPr/>
          <p:nvPr/>
        </p:nvSpPr>
        <p:spPr>
          <a:xfrm>
            <a:off x="6513799" y="350132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reeform: Shape 239">
            <a:extLst>
              <a:ext uri="{FF2B5EF4-FFF2-40B4-BE49-F238E27FC236}">
                <a16:creationId xmlns:a16="http://schemas.microsoft.com/office/drawing/2014/main" id="{45393656-5EBE-4637-A633-BB6A71425A2D}"/>
              </a:ext>
            </a:extLst>
          </p:cNvPr>
          <p:cNvSpPr/>
          <p:nvPr/>
        </p:nvSpPr>
        <p:spPr>
          <a:xfrm>
            <a:off x="6493475" y="2763025"/>
            <a:ext cx="4729626" cy="313700"/>
          </a:xfrm>
          <a:custGeom>
            <a:avLst/>
            <a:gdLst>
              <a:gd name="connsiteX0" fmla="*/ 0 w 5844209"/>
              <a:gd name="connsiteY0" fmla="*/ 387626 h 387626"/>
              <a:gd name="connsiteX1" fmla="*/ 467139 w 5844209"/>
              <a:gd name="connsiteY1" fmla="*/ 258418 h 387626"/>
              <a:gd name="connsiteX2" fmla="*/ 1351722 w 5844209"/>
              <a:gd name="connsiteY2" fmla="*/ 188844 h 387626"/>
              <a:gd name="connsiteX3" fmla="*/ 2246244 w 5844209"/>
              <a:gd name="connsiteY3" fmla="*/ 218661 h 387626"/>
              <a:gd name="connsiteX4" fmla="*/ 3170583 w 5844209"/>
              <a:gd name="connsiteY4" fmla="*/ 69574 h 387626"/>
              <a:gd name="connsiteX5" fmla="*/ 4065104 w 5844209"/>
              <a:gd name="connsiteY5" fmla="*/ 0 h 387626"/>
              <a:gd name="connsiteX6" fmla="*/ 4959626 w 5844209"/>
              <a:gd name="connsiteY6" fmla="*/ 59635 h 387626"/>
              <a:gd name="connsiteX7" fmla="*/ 5844209 w 5844209"/>
              <a:gd name="connsiteY7" fmla="*/ 188844 h 3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4209" h="387626">
                <a:moveTo>
                  <a:pt x="0" y="387626"/>
                </a:moveTo>
                <a:lnTo>
                  <a:pt x="467139" y="258418"/>
                </a:lnTo>
                <a:lnTo>
                  <a:pt x="1351722" y="188844"/>
                </a:lnTo>
                <a:lnTo>
                  <a:pt x="2246244" y="218661"/>
                </a:lnTo>
                <a:lnTo>
                  <a:pt x="3170583" y="69574"/>
                </a:lnTo>
                <a:lnTo>
                  <a:pt x="4065104" y="0"/>
                </a:lnTo>
                <a:lnTo>
                  <a:pt x="4959626" y="59635"/>
                </a:lnTo>
                <a:lnTo>
                  <a:pt x="5844209" y="188844"/>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Shape 240">
            <a:extLst>
              <a:ext uri="{FF2B5EF4-FFF2-40B4-BE49-F238E27FC236}">
                <a16:creationId xmlns:a16="http://schemas.microsoft.com/office/drawing/2014/main" id="{5E58E81D-D532-4FE2-9008-8A37398498FC}"/>
              </a:ext>
            </a:extLst>
          </p:cNvPr>
          <p:cNvSpPr/>
          <p:nvPr/>
        </p:nvSpPr>
        <p:spPr>
          <a:xfrm>
            <a:off x="6541737" y="3149119"/>
            <a:ext cx="4729626" cy="378048"/>
          </a:xfrm>
          <a:custGeom>
            <a:avLst/>
            <a:gdLst>
              <a:gd name="connsiteX0" fmla="*/ 0 w 5844209"/>
              <a:gd name="connsiteY0" fmla="*/ 467139 h 467139"/>
              <a:gd name="connsiteX1" fmla="*/ 437322 w 5844209"/>
              <a:gd name="connsiteY1" fmla="*/ 397565 h 467139"/>
              <a:gd name="connsiteX2" fmla="*/ 1361661 w 5844209"/>
              <a:gd name="connsiteY2" fmla="*/ 218660 h 467139"/>
              <a:gd name="connsiteX3" fmla="*/ 2236304 w 5844209"/>
              <a:gd name="connsiteY3" fmla="*/ 248478 h 467139"/>
              <a:gd name="connsiteX4" fmla="*/ 3150704 w 5844209"/>
              <a:gd name="connsiteY4" fmla="*/ 79513 h 467139"/>
              <a:gd name="connsiteX5" fmla="*/ 4055165 w 5844209"/>
              <a:gd name="connsiteY5" fmla="*/ 69573 h 467139"/>
              <a:gd name="connsiteX6" fmla="*/ 4959626 w 5844209"/>
              <a:gd name="connsiteY6" fmla="*/ 0 h 467139"/>
              <a:gd name="connsiteX7" fmla="*/ 5844209 w 5844209"/>
              <a:gd name="connsiteY7" fmla="*/ 188843 h 467139"/>
              <a:gd name="connsiteX8" fmla="*/ 5844209 w 5844209"/>
              <a:gd name="connsiteY8" fmla="*/ 188843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209" h="467139">
                <a:moveTo>
                  <a:pt x="0" y="467139"/>
                </a:moveTo>
                <a:lnTo>
                  <a:pt x="437322" y="397565"/>
                </a:lnTo>
                <a:lnTo>
                  <a:pt x="1361661" y="218660"/>
                </a:lnTo>
                <a:lnTo>
                  <a:pt x="2236304" y="248478"/>
                </a:lnTo>
                <a:lnTo>
                  <a:pt x="3150704" y="79513"/>
                </a:lnTo>
                <a:lnTo>
                  <a:pt x="4055165" y="69573"/>
                </a:lnTo>
                <a:lnTo>
                  <a:pt x="4959626" y="0"/>
                </a:lnTo>
                <a:lnTo>
                  <a:pt x="5844209" y="188843"/>
                </a:lnTo>
                <a:lnTo>
                  <a:pt x="5844209" y="188843"/>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2" name="Straight Connector 241">
            <a:extLst>
              <a:ext uri="{FF2B5EF4-FFF2-40B4-BE49-F238E27FC236}">
                <a16:creationId xmlns:a16="http://schemas.microsoft.com/office/drawing/2014/main" id="{74B5F6AB-901F-4262-B311-E643FCF480F5}"/>
              </a:ext>
            </a:extLst>
          </p:cNvPr>
          <p:cNvCxnSpPr>
            <a:cxnSpLocks/>
            <a:stCxn id="241" idx="0"/>
          </p:cNvCxnSpPr>
          <p:nvPr/>
        </p:nvCxnSpPr>
        <p:spPr>
          <a:xfrm flipH="1">
            <a:off x="6225413" y="3527166"/>
            <a:ext cx="316323" cy="507243"/>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3" name="TextBox 242">
            <a:extLst>
              <a:ext uri="{FF2B5EF4-FFF2-40B4-BE49-F238E27FC236}">
                <a16:creationId xmlns:a16="http://schemas.microsoft.com/office/drawing/2014/main" id="{ADC03670-F53E-4D14-9B67-E198DC22FEAE}"/>
              </a:ext>
            </a:extLst>
          </p:cNvPr>
          <p:cNvSpPr txBox="1"/>
          <p:nvPr/>
        </p:nvSpPr>
        <p:spPr>
          <a:xfrm>
            <a:off x="6084250"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0</a:t>
            </a:r>
          </a:p>
        </p:txBody>
      </p:sp>
      <p:cxnSp>
        <p:nvCxnSpPr>
          <p:cNvPr id="244" name="Straight Connector 243">
            <a:extLst>
              <a:ext uri="{FF2B5EF4-FFF2-40B4-BE49-F238E27FC236}">
                <a16:creationId xmlns:a16="http://schemas.microsoft.com/office/drawing/2014/main" id="{951EE584-07EF-43C9-B265-01950E9E61EC}"/>
              </a:ext>
            </a:extLst>
          </p:cNvPr>
          <p:cNvCxnSpPr>
            <a:cxnSpLocks/>
            <a:stCxn id="238" idx="1"/>
          </p:cNvCxnSpPr>
          <p:nvPr/>
        </p:nvCxnSpPr>
        <p:spPr>
          <a:xfrm flipH="1">
            <a:off x="6213087" y="3074777"/>
            <a:ext cx="268203" cy="963075"/>
          </a:xfrm>
          <a:prstGeom prst="line">
            <a:avLst/>
          </a:prstGeom>
          <a:ln>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
        <p:nvSpPr>
          <p:cNvPr id="245" name="TextBox 244">
            <a:extLst>
              <a:ext uri="{FF2B5EF4-FFF2-40B4-BE49-F238E27FC236}">
                <a16:creationId xmlns:a16="http://schemas.microsoft.com/office/drawing/2014/main" id="{BFE3F0E1-85B9-4C60-BA33-2CC384D877A1}"/>
              </a:ext>
            </a:extLst>
          </p:cNvPr>
          <p:cNvSpPr txBox="1"/>
          <p:nvPr/>
        </p:nvSpPr>
        <p:spPr>
          <a:xfrm>
            <a:off x="6473365" y="3872546"/>
            <a:ext cx="210420" cy="230832"/>
          </a:xfrm>
          <a:prstGeom prst="rect">
            <a:avLst/>
          </a:prstGeom>
          <a:noFill/>
        </p:spPr>
        <p:txBody>
          <a:bodyPr wrap="square" rtlCol="0">
            <a:spAutoFit/>
          </a:bodyPr>
          <a:lstStyle/>
          <a:p>
            <a:pPr>
              <a:lnSpc>
                <a:spcPct val="90000"/>
              </a:lnSpc>
              <a:spcBef>
                <a:spcPts val="1200"/>
              </a:spcBef>
              <a:buClr>
                <a:schemeClr val="accent1"/>
              </a:buClr>
            </a:pPr>
            <a:r>
              <a:rPr lang="en-US" sz="1000" dirty="0"/>
              <a:t>a</a:t>
            </a:r>
          </a:p>
        </p:txBody>
      </p:sp>
      <p:sp>
        <p:nvSpPr>
          <p:cNvPr id="246" name="TextBox 245">
            <a:extLst>
              <a:ext uri="{FF2B5EF4-FFF2-40B4-BE49-F238E27FC236}">
                <a16:creationId xmlns:a16="http://schemas.microsoft.com/office/drawing/2014/main" id="{C8F48C87-4BC2-42DB-B9EC-46821EE9F1AB}"/>
              </a:ext>
            </a:extLst>
          </p:cNvPr>
          <p:cNvSpPr txBox="1"/>
          <p:nvPr/>
        </p:nvSpPr>
        <p:spPr>
          <a:xfrm>
            <a:off x="11098425" y="3864838"/>
            <a:ext cx="210420" cy="230832"/>
          </a:xfrm>
          <a:prstGeom prst="rect">
            <a:avLst/>
          </a:prstGeom>
          <a:noFill/>
        </p:spPr>
        <p:txBody>
          <a:bodyPr wrap="square" rtlCol="0">
            <a:spAutoFit/>
          </a:bodyPr>
          <a:lstStyle/>
          <a:p>
            <a:pPr>
              <a:lnSpc>
                <a:spcPct val="90000"/>
              </a:lnSpc>
              <a:spcBef>
                <a:spcPts val="1200"/>
              </a:spcBef>
              <a:buClr>
                <a:schemeClr val="accent1"/>
              </a:buClr>
            </a:pPr>
            <a:r>
              <a:rPr lang="en-US" sz="1000" dirty="0"/>
              <a:t>c</a:t>
            </a:r>
          </a:p>
        </p:txBody>
      </p:sp>
      <p:sp>
        <p:nvSpPr>
          <p:cNvPr id="313" name="Text Placeholder 7">
            <a:extLst>
              <a:ext uri="{FF2B5EF4-FFF2-40B4-BE49-F238E27FC236}">
                <a16:creationId xmlns:a16="http://schemas.microsoft.com/office/drawing/2014/main" id="{4B84D14B-3906-4A47-8DCC-7455A0B221C2}"/>
              </a:ext>
            </a:extLst>
          </p:cNvPr>
          <p:cNvSpPr txBox="1">
            <a:spLocks/>
          </p:cNvSpPr>
          <p:nvPr/>
        </p:nvSpPr>
        <p:spPr>
          <a:xfrm>
            <a:off x="6481635" y="1355323"/>
            <a:ext cx="4203222" cy="3519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600" dirty="0"/>
              <a:t>CALIMA: Change in prebronchodilator FEV</a:t>
            </a:r>
            <a:r>
              <a:rPr lang="en-US" sz="1600" baseline="-25000" dirty="0"/>
              <a:t>1</a:t>
            </a:r>
            <a:r>
              <a:rPr lang="en-US" sz="1600" dirty="0"/>
              <a:t> over 56 Weeks</a:t>
            </a:r>
          </a:p>
        </p:txBody>
      </p:sp>
      <p:cxnSp>
        <p:nvCxnSpPr>
          <p:cNvPr id="330" name="Straight Connector 329">
            <a:extLst>
              <a:ext uri="{FF2B5EF4-FFF2-40B4-BE49-F238E27FC236}">
                <a16:creationId xmlns:a16="http://schemas.microsoft.com/office/drawing/2014/main" id="{3FEECB93-F153-43AE-B0CC-95E4B6A12F52}"/>
              </a:ext>
            </a:extLst>
          </p:cNvPr>
          <p:cNvCxnSpPr>
            <a:cxnSpLocks/>
          </p:cNvCxnSpPr>
          <p:nvPr/>
        </p:nvCxnSpPr>
        <p:spPr>
          <a:xfrm flipH="1">
            <a:off x="1147691" y="4045357"/>
            <a:ext cx="10972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3" name="Group 442">
            <a:extLst>
              <a:ext uri="{FF2B5EF4-FFF2-40B4-BE49-F238E27FC236}">
                <a16:creationId xmlns:a16="http://schemas.microsoft.com/office/drawing/2014/main" id="{7F5511A8-FB77-4825-91C7-97751C0849B3}"/>
              </a:ext>
            </a:extLst>
          </p:cNvPr>
          <p:cNvGrpSpPr/>
          <p:nvPr/>
        </p:nvGrpSpPr>
        <p:grpSpPr>
          <a:xfrm>
            <a:off x="10798713" y="2060723"/>
            <a:ext cx="1358945" cy="702756"/>
            <a:chOff x="4539686" y="2204724"/>
            <a:chExt cx="874991" cy="702756"/>
          </a:xfrm>
        </p:grpSpPr>
        <p:sp>
          <p:nvSpPr>
            <p:cNvPr id="444" name="TextBox 24">
              <a:extLst>
                <a:ext uri="{FF2B5EF4-FFF2-40B4-BE49-F238E27FC236}">
                  <a16:creationId xmlns:a16="http://schemas.microsoft.com/office/drawing/2014/main" id="{E5223E0F-BC3B-476D-ADB0-CB6F5B8CDAB8}"/>
                </a:ext>
              </a:extLst>
            </p:cNvPr>
            <p:cNvSpPr txBox="1">
              <a:spLocks noChangeArrowheads="1"/>
            </p:cNvSpPr>
            <p:nvPr/>
          </p:nvSpPr>
          <p:spPr bwMode="auto">
            <a:xfrm>
              <a:off x="4662188" y="2204724"/>
              <a:ext cx="752489"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445" name="Rectangle 444">
              <a:extLst>
                <a:ext uri="{FF2B5EF4-FFF2-40B4-BE49-F238E27FC236}">
                  <a16:creationId xmlns:a16="http://schemas.microsoft.com/office/drawing/2014/main" id="{0AADFC8D-D49D-49C4-8F41-FCD7A379175F}"/>
                </a:ext>
              </a:extLst>
            </p:cNvPr>
            <p:cNvSpPr/>
            <p:nvPr/>
          </p:nvSpPr>
          <p:spPr>
            <a:xfrm flipV="1">
              <a:off x="4539686" y="2548029"/>
              <a:ext cx="8242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Rectangle 445">
              <a:extLst>
                <a:ext uri="{FF2B5EF4-FFF2-40B4-BE49-F238E27FC236}">
                  <a16:creationId xmlns:a16="http://schemas.microsoft.com/office/drawing/2014/main" id="{BA37DA53-AAC9-4D8B-A256-6056777F84F2}"/>
                </a:ext>
              </a:extLst>
            </p:cNvPr>
            <p:cNvSpPr/>
            <p:nvPr/>
          </p:nvSpPr>
          <p:spPr>
            <a:xfrm>
              <a:off x="4539686" y="2271108"/>
              <a:ext cx="8242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7" name="Round Same Side Corner Rectangle 11">
            <a:extLst>
              <a:ext uri="{FF2B5EF4-FFF2-40B4-BE49-F238E27FC236}">
                <a16:creationId xmlns:a16="http://schemas.microsoft.com/office/drawing/2014/main" id="{7D20E844-593E-4140-961D-72667C4A67D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68" name="Rectangle 267">
            <a:extLst>
              <a:ext uri="{FF2B5EF4-FFF2-40B4-BE49-F238E27FC236}">
                <a16:creationId xmlns:a16="http://schemas.microsoft.com/office/drawing/2014/main" id="{A5BA0392-3CBD-4E6D-A207-C48D84CEFC48}"/>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314" name="Group 313">
            <a:extLst>
              <a:ext uri="{FF2B5EF4-FFF2-40B4-BE49-F238E27FC236}">
                <a16:creationId xmlns:a16="http://schemas.microsoft.com/office/drawing/2014/main" id="{A44B86B2-BE84-4AEE-9866-713C608AB3AE}"/>
              </a:ext>
            </a:extLst>
          </p:cNvPr>
          <p:cNvGrpSpPr/>
          <p:nvPr/>
        </p:nvGrpSpPr>
        <p:grpSpPr>
          <a:xfrm>
            <a:off x="10894774" y="591838"/>
            <a:ext cx="1024128" cy="338328"/>
            <a:chOff x="11002265" y="785530"/>
            <a:chExt cx="1024128" cy="338328"/>
          </a:xfrm>
        </p:grpSpPr>
        <p:sp>
          <p:nvSpPr>
            <p:cNvPr id="315" name="Freeform 53">
              <a:hlinkClick r:id="rId3" action="ppaction://hlinksldjump"/>
              <a:extLst>
                <a:ext uri="{FF2B5EF4-FFF2-40B4-BE49-F238E27FC236}">
                  <a16:creationId xmlns:a16="http://schemas.microsoft.com/office/drawing/2014/main" id="{1C5CCE0E-680B-4C07-B321-944D52901635}"/>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316" name="Picture 315">
              <a:hlinkClick r:id="rId3" action="ppaction://hlinksldjump"/>
              <a:extLst>
                <a:ext uri="{FF2B5EF4-FFF2-40B4-BE49-F238E27FC236}">
                  <a16:creationId xmlns:a16="http://schemas.microsoft.com/office/drawing/2014/main" id="{46697773-B8F9-4E89-B422-CD50342DF2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4" name="TextBox 3">
            <a:extLst>
              <a:ext uri="{FF2B5EF4-FFF2-40B4-BE49-F238E27FC236}">
                <a16:creationId xmlns:a16="http://schemas.microsoft.com/office/drawing/2014/main" id="{870B0137-08EE-4D3F-B92F-D81F738C14DC}"/>
              </a:ext>
            </a:extLst>
          </p:cNvPr>
          <p:cNvSpPr txBox="1"/>
          <p:nvPr/>
        </p:nvSpPr>
        <p:spPr>
          <a:xfrm>
            <a:off x="1147690" y="4539978"/>
            <a:ext cx="10972800" cy="307777"/>
          </a:xfrm>
          <a:prstGeom prst="rect">
            <a:avLst/>
          </a:prstGeom>
          <a:noFill/>
        </p:spPr>
        <p:txBody>
          <a:bodyPr wrap="square" rtlCol="0">
            <a:spAutoFit/>
          </a:bodyPr>
          <a:lstStyle/>
          <a:p>
            <a:pPr algn="ctr"/>
            <a:r>
              <a:rPr lang="en-US" sz="1400" b="1" dirty="0"/>
              <a:t>EOS ≥300 cells/µL</a:t>
            </a:r>
          </a:p>
        </p:txBody>
      </p:sp>
    </p:spTree>
    <p:extLst>
      <p:ext uri="{BB962C8B-B14F-4D97-AF65-F5344CB8AC3E}">
        <p14:creationId xmlns:p14="http://schemas.microsoft.com/office/powerpoint/2010/main" val="2342043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0387DD-B84B-47F9-A8B5-40F8A6D6135E}"/>
              </a:ext>
            </a:extLst>
          </p:cNvPr>
          <p:cNvSpPr>
            <a:spLocks noGrp="1"/>
          </p:cNvSpPr>
          <p:nvPr>
            <p:ph type="title"/>
          </p:nvPr>
        </p:nvSpPr>
        <p:spPr/>
        <p:txBody>
          <a:bodyPr/>
          <a:lstStyle/>
          <a:p>
            <a:r>
              <a:rPr lang="en-US" dirty="0"/>
              <a:t>Greater Improvements in FEV</a:t>
            </a:r>
            <a:r>
              <a:rPr lang="en-US" baseline="-25000" dirty="0"/>
              <a:t>1</a:t>
            </a:r>
            <a:r>
              <a:rPr lang="en-US" dirty="0"/>
              <a:t> With Increasing Baseline Blood       Eosinophil Levels</a:t>
            </a:r>
          </a:p>
        </p:txBody>
      </p:sp>
      <p:sp>
        <p:nvSpPr>
          <p:cNvPr id="3" name="Slide Number Placeholder 2"/>
          <p:cNvSpPr>
            <a:spLocks noGrp="1"/>
          </p:cNvSpPr>
          <p:nvPr>
            <p:ph type="sldNum" sz="quarter" idx="12"/>
          </p:nvPr>
        </p:nvSpPr>
        <p:spPr/>
        <p:txBody>
          <a:bodyPr/>
          <a:lstStyle/>
          <a:p>
            <a:fld id="{CC7432E5-F8E0-41AE-9A6B-AD730338B005}" type="slidenum">
              <a:rPr lang="en-US" smtClean="0"/>
              <a:pPr/>
              <a:t>27</a:t>
            </a:fld>
            <a:endParaRPr lang="en-US" dirty="0"/>
          </a:p>
        </p:txBody>
      </p:sp>
      <p:sp>
        <p:nvSpPr>
          <p:cNvPr id="4" name="Text Placeholder 3">
            <a:extLst>
              <a:ext uri="{FF2B5EF4-FFF2-40B4-BE49-F238E27FC236}">
                <a16:creationId xmlns:a16="http://schemas.microsoft.com/office/drawing/2014/main" id="{D5A21259-0A9B-4282-9029-E53AE82AE77F}"/>
              </a:ext>
            </a:extLst>
          </p:cNvPr>
          <p:cNvSpPr>
            <a:spLocks noGrp="1"/>
          </p:cNvSpPr>
          <p:nvPr>
            <p:ph type="body" sz="quarter" idx="13"/>
          </p:nvPr>
        </p:nvSpPr>
        <p:spPr/>
        <p:txBody>
          <a:bodyPr/>
          <a:lstStyle/>
          <a:p>
            <a:pPr>
              <a:spcBef>
                <a:spcPts val="200"/>
              </a:spcBef>
            </a:pPr>
            <a:r>
              <a:rPr lang="en-US" baseline="30000" dirty="0"/>
              <a:t>a</a:t>
            </a:r>
            <a:r>
              <a:rPr lang="en-US" dirty="0"/>
              <a:t>p&lt;0.0001 relative to placebo (nominal). </a:t>
            </a:r>
            <a:r>
              <a:rPr lang="en-GB" dirty="0"/>
              <a:t>BD = bronchodilator.</a:t>
            </a:r>
            <a:endParaRPr lang="en-US" dirty="0"/>
          </a:p>
          <a:p>
            <a:pPr>
              <a:spcBef>
                <a:spcPts val="200"/>
              </a:spcBef>
            </a:pPr>
            <a:r>
              <a:rPr lang="en-US" dirty="0"/>
              <a:t>FitzGerald JM et al. </a:t>
            </a:r>
            <a:r>
              <a:rPr lang="en-US" i="1" dirty="0"/>
              <a:t>Lancet </a:t>
            </a:r>
            <a:r>
              <a:rPr lang="en-US" i="1" dirty="0" err="1"/>
              <a:t>Respir</a:t>
            </a:r>
            <a:r>
              <a:rPr lang="en-US" i="1" dirty="0"/>
              <a:t> Med</a:t>
            </a:r>
            <a:r>
              <a:rPr lang="en-US" dirty="0"/>
              <a:t>. 2018;6:51-64. </a:t>
            </a:r>
          </a:p>
        </p:txBody>
      </p:sp>
      <p:graphicFrame>
        <p:nvGraphicFramePr>
          <p:cNvPr id="38" name="Chart 37">
            <a:extLst>
              <a:ext uri="{FF2B5EF4-FFF2-40B4-BE49-F238E27FC236}">
                <a16:creationId xmlns:a16="http://schemas.microsoft.com/office/drawing/2014/main" id="{93DDE431-F1DB-495D-8D6F-D00EC51E38DD}"/>
              </a:ext>
            </a:extLst>
          </p:cNvPr>
          <p:cNvGraphicFramePr/>
          <p:nvPr>
            <p:extLst>
              <p:ext uri="{D42A27DB-BD31-4B8C-83A1-F6EECF244321}">
                <p14:modId xmlns:p14="http://schemas.microsoft.com/office/powerpoint/2010/main" val="443998178"/>
              </p:ext>
            </p:extLst>
          </p:nvPr>
        </p:nvGraphicFramePr>
        <p:xfrm>
          <a:off x="2329626" y="2057400"/>
          <a:ext cx="7744272" cy="3047739"/>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a:extLst>
              <a:ext uri="{FF2B5EF4-FFF2-40B4-BE49-F238E27FC236}">
                <a16:creationId xmlns:a16="http://schemas.microsoft.com/office/drawing/2014/main" id="{EE41FDC5-AA9D-4741-9AC4-AB9C94613E17}"/>
              </a:ext>
            </a:extLst>
          </p:cNvPr>
          <p:cNvSpPr txBox="1"/>
          <p:nvPr/>
        </p:nvSpPr>
        <p:spPr>
          <a:xfrm>
            <a:off x="1675807" y="2048979"/>
            <a:ext cx="615553" cy="2782344"/>
          </a:xfrm>
          <a:prstGeom prst="rect">
            <a:avLst/>
          </a:prstGeom>
          <a:noFill/>
        </p:spPr>
        <p:txBody>
          <a:bodyPr vert="vert270" wrap="square" rtlCol="0">
            <a:spAutoFit/>
          </a:bodyPr>
          <a:lstStyle/>
          <a:p>
            <a:pPr algn="ctr"/>
            <a:r>
              <a:rPr lang="en-US" sz="1400" b="1" dirty="0"/>
              <a:t>LS Mean Change Difference</a:t>
            </a:r>
          </a:p>
          <a:p>
            <a:pPr algn="ctr"/>
            <a:r>
              <a:rPr lang="en-US" sz="1400" b="1" dirty="0"/>
              <a:t>in Pre-BD FEV</a:t>
            </a:r>
            <a:r>
              <a:rPr lang="en-US" sz="1400" b="1" baseline="-25000" dirty="0"/>
              <a:t>1</a:t>
            </a:r>
            <a:r>
              <a:rPr lang="en-US" sz="1400" b="1" dirty="0"/>
              <a:t> vs. Placebo, mL</a:t>
            </a:r>
          </a:p>
        </p:txBody>
      </p:sp>
      <p:sp>
        <p:nvSpPr>
          <p:cNvPr id="40" name="TextBox 39">
            <a:extLst>
              <a:ext uri="{FF2B5EF4-FFF2-40B4-BE49-F238E27FC236}">
                <a16:creationId xmlns:a16="http://schemas.microsoft.com/office/drawing/2014/main" id="{F26888F4-7C29-4DF0-8C96-CC16D316B37B}"/>
              </a:ext>
            </a:extLst>
          </p:cNvPr>
          <p:cNvSpPr txBox="1"/>
          <p:nvPr/>
        </p:nvSpPr>
        <p:spPr>
          <a:xfrm>
            <a:off x="2771553" y="5100640"/>
            <a:ext cx="7102549" cy="307777"/>
          </a:xfrm>
          <a:prstGeom prst="rect">
            <a:avLst/>
          </a:prstGeom>
          <a:noFill/>
        </p:spPr>
        <p:txBody>
          <a:bodyPr wrap="square" rtlCol="0">
            <a:spAutoFit/>
          </a:bodyPr>
          <a:lstStyle/>
          <a:p>
            <a:pPr algn="ctr"/>
            <a:r>
              <a:rPr lang="en-US" sz="1400" b="1" dirty="0"/>
              <a:t>cells/µL</a:t>
            </a:r>
          </a:p>
        </p:txBody>
      </p:sp>
      <p:sp>
        <p:nvSpPr>
          <p:cNvPr id="31" name="TextBox 30">
            <a:extLst>
              <a:ext uri="{FF2B5EF4-FFF2-40B4-BE49-F238E27FC236}">
                <a16:creationId xmlns:a16="http://schemas.microsoft.com/office/drawing/2014/main" id="{7F06C93D-1054-40F4-9F44-7083F988609D}"/>
              </a:ext>
            </a:extLst>
          </p:cNvPr>
          <p:cNvSpPr txBox="1"/>
          <p:nvPr/>
        </p:nvSpPr>
        <p:spPr>
          <a:xfrm>
            <a:off x="3668115" y="3485900"/>
            <a:ext cx="184731" cy="461665"/>
          </a:xfrm>
          <a:prstGeom prst="rect">
            <a:avLst/>
          </a:prstGeom>
          <a:noFill/>
        </p:spPr>
        <p:txBody>
          <a:bodyPr wrap="none" rtlCol="0">
            <a:spAutoFit/>
          </a:bodyPr>
          <a:lstStyle/>
          <a:p>
            <a:endParaRPr lang="en-US" sz="2400" dirty="0"/>
          </a:p>
        </p:txBody>
      </p:sp>
      <p:sp>
        <p:nvSpPr>
          <p:cNvPr id="36" name="TextBox 35">
            <a:extLst>
              <a:ext uri="{FF2B5EF4-FFF2-40B4-BE49-F238E27FC236}">
                <a16:creationId xmlns:a16="http://schemas.microsoft.com/office/drawing/2014/main" id="{2F9703E2-6754-4B6A-879B-12B988401BFD}"/>
              </a:ext>
            </a:extLst>
          </p:cNvPr>
          <p:cNvSpPr txBox="1"/>
          <p:nvPr/>
        </p:nvSpPr>
        <p:spPr>
          <a:xfrm>
            <a:off x="5080361" y="3543663"/>
            <a:ext cx="285958" cy="307777"/>
          </a:xfrm>
          <a:prstGeom prst="rect">
            <a:avLst/>
          </a:prstGeom>
          <a:noFill/>
        </p:spPr>
        <p:txBody>
          <a:bodyPr wrap="none" rtlCol="0">
            <a:spAutoFit/>
          </a:bodyPr>
          <a:lstStyle/>
          <a:p>
            <a:endParaRPr lang="en-US" sz="1400" b="1" dirty="0"/>
          </a:p>
        </p:txBody>
      </p:sp>
      <p:sp>
        <p:nvSpPr>
          <p:cNvPr id="37" name="TextBox 36">
            <a:extLst>
              <a:ext uri="{FF2B5EF4-FFF2-40B4-BE49-F238E27FC236}">
                <a16:creationId xmlns:a16="http://schemas.microsoft.com/office/drawing/2014/main" id="{07D35417-5344-4CD3-97DA-118C2D28E708}"/>
              </a:ext>
            </a:extLst>
          </p:cNvPr>
          <p:cNvSpPr txBox="1"/>
          <p:nvPr/>
        </p:nvSpPr>
        <p:spPr>
          <a:xfrm>
            <a:off x="6752265" y="3340224"/>
            <a:ext cx="285958" cy="307777"/>
          </a:xfrm>
          <a:prstGeom prst="rect">
            <a:avLst/>
          </a:prstGeom>
          <a:noFill/>
        </p:spPr>
        <p:txBody>
          <a:bodyPr wrap="none" rtlCol="0">
            <a:spAutoFit/>
          </a:bodyPr>
          <a:lstStyle/>
          <a:p>
            <a:endParaRPr lang="en-US" sz="1400" b="1" dirty="0"/>
          </a:p>
        </p:txBody>
      </p:sp>
      <p:sp>
        <p:nvSpPr>
          <p:cNvPr id="26" name="TextBox 25">
            <a:extLst>
              <a:ext uri="{FF2B5EF4-FFF2-40B4-BE49-F238E27FC236}">
                <a16:creationId xmlns:a16="http://schemas.microsoft.com/office/drawing/2014/main" id="{691BD46D-56D6-4A24-9572-0F37FDC3433A}"/>
              </a:ext>
            </a:extLst>
          </p:cNvPr>
          <p:cNvSpPr txBox="1"/>
          <p:nvPr/>
        </p:nvSpPr>
        <p:spPr>
          <a:xfrm>
            <a:off x="3672924" y="3938936"/>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27" name="TextBox 26">
            <a:extLst>
              <a:ext uri="{FF2B5EF4-FFF2-40B4-BE49-F238E27FC236}">
                <a16:creationId xmlns:a16="http://schemas.microsoft.com/office/drawing/2014/main" id="{DF02C30F-78CD-48DD-AB32-F99FFA523528}"/>
              </a:ext>
            </a:extLst>
          </p:cNvPr>
          <p:cNvSpPr txBox="1"/>
          <p:nvPr/>
        </p:nvSpPr>
        <p:spPr>
          <a:xfrm>
            <a:off x="1927412" y="1249282"/>
            <a:ext cx="8006630" cy="830997"/>
          </a:xfrm>
          <a:prstGeom prst="rect">
            <a:avLst/>
          </a:prstGeom>
          <a:noFill/>
        </p:spPr>
        <p:txBody>
          <a:bodyPr wrap="square" rtlCol="0">
            <a:spAutoFit/>
          </a:bodyPr>
          <a:lstStyle/>
          <a:p>
            <a:pPr algn="ctr"/>
            <a:r>
              <a:rPr lang="en-US" sz="1600" b="1" dirty="0">
                <a:solidFill>
                  <a:schemeClr val="accent2"/>
                </a:solidFill>
              </a:rPr>
              <a:t>Pooled SIROCCO/CALIMA: Benralizumab Change in Pre-BD FEV</a:t>
            </a:r>
            <a:r>
              <a:rPr lang="en-US" sz="1600" b="1" baseline="-25000" dirty="0">
                <a:solidFill>
                  <a:schemeClr val="accent2"/>
                </a:solidFill>
              </a:rPr>
              <a:t>1</a:t>
            </a:r>
            <a:r>
              <a:rPr lang="en-US" sz="1600" b="1" dirty="0">
                <a:solidFill>
                  <a:schemeClr val="accent2"/>
                </a:solidFill>
              </a:rPr>
              <a:t> From Baseline vs. Placebo at the End of Treatment by Cumulative Blood EOS Levels</a:t>
            </a:r>
          </a:p>
          <a:p>
            <a:pPr algn="ctr"/>
            <a:endParaRPr lang="en-US" sz="1600" b="1" dirty="0">
              <a:solidFill>
                <a:schemeClr val="accent2"/>
              </a:solidFill>
            </a:endParaRPr>
          </a:p>
        </p:txBody>
      </p:sp>
      <p:sp>
        <p:nvSpPr>
          <p:cNvPr id="18" name="Round Same Side Corner Rectangle 11">
            <a:extLst>
              <a:ext uri="{FF2B5EF4-FFF2-40B4-BE49-F238E27FC236}">
                <a16:creationId xmlns:a16="http://schemas.microsoft.com/office/drawing/2014/main" id="{ECB338EC-D774-4C5E-B905-F15FB84B4F78}"/>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9" name="Rectangle 18">
            <a:extLst>
              <a:ext uri="{FF2B5EF4-FFF2-40B4-BE49-F238E27FC236}">
                <a16:creationId xmlns:a16="http://schemas.microsoft.com/office/drawing/2014/main" id="{304F3270-83A6-46D3-A97D-565841D31067}"/>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4" name="Group 23">
            <a:extLst>
              <a:ext uri="{FF2B5EF4-FFF2-40B4-BE49-F238E27FC236}">
                <a16:creationId xmlns:a16="http://schemas.microsoft.com/office/drawing/2014/main" id="{28AA0856-0A26-4C7C-AC62-DE1CB90F8AE6}"/>
              </a:ext>
            </a:extLst>
          </p:cNvPr>
          <p:cNvGrpSpPr/>
          <p:nvPr/>
        </p:nvGrpSpPr>
        <p:grpSpPr>
          <a:xfrm>
            <a:off x="10894774" y="591838"/>
            <a:ext cx="1024128" cy="338328"/>
            <a:chOff x="11002265" y="785530"/>
            <a:chExt cx="1024128" cy="338328"/>
          </a:xfrm>
        </p:grpSpPr>
        <p:sp>
          <p:nvSpPr>
            <p:cNvPr id="25" name="Freeform 53">
              <a:hlinkClick r:id="rId4" action="ppaction://hlinksldjump"/>
              <a:extLst>
                <a:ext uri="{FF2B5EF4-FFF2-40B4-BE49-F238E27FC236}">
                  <a16:creationId xmlns:a16="http://schemas.microsoft.com/office/drawing/2014/main" id="{5B06ED7D-44DB-413D-8EE1-ADD8E08DF777}"/>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30" name="Picture 29">
              <a:hlinkClick r:id="rId4" action="ppaction://hlinksldjump"/>
              <a:extLst>
                <a:ext uri="{FF2B5EF4-FFF2-40B4-BE49-F238E27FC236}">
                  <a16:creationId xmlns:a16="http://schemas.microsoft.com/office/drawing/2014/main" id="{701F8C71-CB0F-4090-82D7-2A8F0AA3B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35" name="Group 34">
            <a:extLst>
              <a:ext uri="{FF2B5EF4-FFF2-40B4-BE49-F238E27FC236}">
                <a16:creationId xmlns:a16="http://schemas.microsoft.com/office/drawing/2014/main" id="{9509EE89-0E6A-4712-AAD8-E9836E680991}"/>
              </a:ext>
            </a:extLst>
          </p:cNvPr>
          <p:cNvGrpSpPr/>
          <p:nvPr/>
        </p:nvGrpSpPr>
        <p:grpSpPr>
          <a:xfrm>
            <a:off x="1529856" y="5373509"/>
            <a:ext cx="7892892" cy="600164"/>
            <a:chOff x="1577481" y="5306834"/>
            <a:chExt cx="7892892" cy="600164"/>
          </a:xfrm>
        </p:grpSpPr>
        <p:sp>
          <p:nvSpPr>
            <p:cNvPr id="41" name="TextBox 40">
              <a:extLst>
                <a:ext uri="{FF2B5EF4-FFF2-40B4-BE49-F238E27FC236}">
                  <a16:creationId xmlns:a16="http://schemas.microsoft.com/office/drawing/2014/main" id="{F81E6DA0-B950-43B6-ABE3-3A8840A396F5}"/>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42" name="TextBox 41">
              <a:extLst>
                <a:ext uri="{FF2B5EF4-FFF2-40B4-BE49-F238E27FC236}">
                  <a16:creationId xmlns:a16="http://schemas.microsoft.com/office/drawing/2014/main" id="{78D78F98-1238-4830-834E-C35C36795337}"/>
                </a:ext>
              </a:extLst>
            </p:cNvPr>
            <p:cNvSpPr txBox="1"/>
            <p:nvPr/>
          </p:nvSpPr>
          <p:spPr>
            <a:xfrm>
              <a:off x="5166247" y="5306834"/>
              <a:ext cx="764895" cy="430887"/>
            </a:xfrm>
            <a:prstGeom prst="rect">
              <a:avLst/>
            </a:prstGeom>
            <a:noFill/>
          </p:spPr>
          <p:txBody>
            <a:bodyPr wrap="square" rtlCol="0">
              <a:spAutoFit/>
            </a:bodyPr>
            <a:lstStyle/>
            <a:p>
              <a:pPr algn="ctr"/>
              <a:r>
                <a:rPr lang="en-US" sz="1100" dirty="0"/>
                <a:t>635</a:t>
              </a:r>
            </a:p>
            <a:p>
              <a:pPr algn="ctr"/>
              <a:r>
                <a:rPr lang="en-US" sz="1100" dirty="0"/>
                <a:t>640</a:t>
              </a:r>
            </a:p>
          </p:txBody>
        </p:sp>
        <p:sp>
          <p:nvSpPr>
            <p:cNvPr id="43" name="TextBox 42">
              <a:extLst>
                <a:ext uri="{FF2B5EF4-FFF2-40B4-BE49-F238E27FC236}">
                  <a16:creationId xmlns:a16="http://schemas.microsoft.com/office/drawing/2014/main" id="{2F7333EE-0BE5-486B-82EB-9740B31E9FD8}"/>
                </a:ext>
              </a:extLst>
            </p:cNvPr>
            <p:cNvSpPr txBox="1"/>
            <p:nvPr/>
          </p:nvSpPr>
          <p:spPr>
            <a:xfrm>
              <a:off x="3305431" y="5306834"/>
              <a:ext cx="764895" cy="430887"/>
            </a:xfrm>
            <a:prstGeom prst="rect">
              <a:avLst/>
            </a:prstGeom>
            <a:noFill/>
          </p:spPr>
          <p:txBody>
            <a:bodyPr wrap="square" rtlCol="0">
              <a:spAutoFit/>
            </a:bodyPr>
            <a:lstStyle/>
            <a:p>
              <a:pPr algn="ctr"/>
              <a:r>
                <a:rPr lang="en-US" sz="1100" dirty="0"/>
                <a:t>752</a:t>
              </a:r>
            </a:p>
            <a:p>
              <a:pPr algn="ctr"/>
              <a:r>
                <a:rPr lang="en-US" sz="1100" dirty="0"/>
                <a:t>741</a:t>
              </a:r>
            </a:p>
          </p:txBody>
        </p:sp>
        <p:sp>
          <p:nvSpPr>
            <p:cNvPr id="44" name="TextBox 43">
              <a:extLst>
                <a:ext uri="{FF2B5EF4-FFF2-40B4-BE49-F238E27FC236}">
                  <a16:creationId xmlns:a16="http://schemas.microsoft.com/office/drawing/2014/main" id="{1C474D96-B053-4C01-B125-724FF38FCC19}"/>
                </a:ext>
              </a:extLst>
            </p:cNvPr>
            <p:cNvSpPr txBox="1"/>
            <p:nvPr/>
          </p:nvSpPr>
          <p:spPr>
            <a:xfrm>
              <a:off x="6934173" y="5306834"/>
              <a:ext cx="764895" cy="430887"/>
            </a:xfrm>
            <a:prstGeom prst="rect">
              <a:avLst/>
            </a:prstGeom>
            <a:noFill/>
          </p:spPr>
          <p:txBody>
            <a:bodyPr wrap="square" rtlCol="0">
              <a:spAutoFit/>
            </a:bodyPr>
            <a:lstStyle/>
            <a:p>
              <a:pPr algn="ctr"/>
              <a:r>
                <a:rPr lang="en-US" sz="1100" dirty="0"/>
                <a:t>501</a:t>
              </a:r>
            </a:p>
            <a:p>
              <a:pPr algn="ctr"/>
              <a:r>
                <a:rPr lang="en-US" sz="1100" dirty="0"/>
                <a:t>495</a:t>
              </a:r>
            </a:p>
          </p:txBody>
        </p:sp>
        <p:sp>
          <p:nvSpPr>
            <p:cNvPr id="45" name="TextBox 44">
              <a:extLst>
                <a:ext uri="{FF2B5EF4-FFF2-40B4-BE49-F238E27FC236}">
                  <a16:creationId xmlns:a16="http://schemas.microsoft.com/office/drawing/2014/main" id="{49632B8D-3804-4FDA-85B4-D31816E8661B}"/>
                </a:ext>
              </a:extLst>
            </p:cNvPr>
            <p:cNvSpPr txBox="1"/>
            <p:nvPr/>
          </p:nvSpPr>
          <p:spPr>
            <a:xfrm>
              <a:off x="8705478" y="5306834"/>
              <a:ext cx="764895" cy="430887"/>
            </a:xfrm>
            <a:prstGeom prst="rect">
              <a:avLst/>
            </a:prstGeom>
            <a:noFill/>
          </p:spPr>
          <p:txBody>
            <a:bodyPr wrap="square" rtlCol="0">
              <a:spAutoFit/>
            </a:bodyPr>
            <a:lstStyle/>
            <a:p>
              <a:pPr algn="ctr"/>
              <a:r>
                <a:rPr lang="en-US" sz="1100" dirty="0"/>
                <a:t>300</a:t>
              </a:r>
            </a:p>
            <a:p>
              <a:pPr algn="ctr"/>
              <a:r>
                <a:rPr lang="en-US" sz="1100" dirty="0"/>
                <a:t>295</a:t>
              </a:r>
            </a:p>
          </p:txBody>
        </p:sp>
      </p:grpSp>
      <p:sp>
        <p:nvSpPr>
          <p:cNvPr id="29" name="TextBox 28">
            <a:extLst>
              <a:ext uri="{FF2B5EF4-FFF2-40B4-BE49-F238E27FC236}">
                <a16:creationId xmlns:a16="http://schemas.microsoft.com/office/drawing/2014/main" id="{D0BE7228-8571-41C3-92CC-ECC56B8C1BB8}"/>
              </a:ext>
            </a:extLst>
          </p:cNvPr>
          <p:cNvSpPr txBox="1"/>
          <p:nvPr/>
        </p:nvSpPr>
        <p:spPr>
          <a:xfrm>
            <a:off x="5501069" y="3764345"/>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46" name="TextBox 45">
            <a:extLst>
              <a:ext uri="{FF2B5EF4-FFF2-40B4-BE49-F238E27FC236}">
                <a16:creationId xmlns:a16="http://schemas.microsoft.com/office/drawing/2014/main" id="{FF64CB97-6FC6-43ED-A11F-53E06D58DE5A}"/>
              </a:ext>
            </a:extLst>
          </p:cNvPr>
          <p:cNvSpPr txBox="1"/>
          <p:nvPr/>
        </p:nvSpPr>
        <p:spPr>
          <a:xfrm>
            <a:off x="7289591" y="3523105"/>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47" name="TextBox 46">
            <a:extLst>
              <a:ext uri="{FF2B5EF4-FFF2-40B4-BE49-F238E27FC236}">
                <a16:creationId xmlns:a16="http://schemas.microsoft.com/office/drawing/2014/main" id="{AF57FE24-45AD-4480-B4E7-22473ACA9E63}"/>
              </a:ext>
            </a:extLst>
          </p:cNvPr>
          <p:cNvSpPr txBox="1"/>
          <p:nvPr/>
        </p:nvSpPr>
        <p:spPr>
          <a:xfrm>
            <a:off x="9076362" y="2695745"/>
            <a:ext cx="260007" cy="256480"/>
          </a:xfrm>
          <a:prstGeom prst="rect">
            <a:avLst/>
          </a:prstGeom>
          <a:noFill/>
        </p:spPr>
        <p:txBody>
          <a:bodyPr wrap="none" rtlCol="0">
            <a:spAutoFit/>
          </a:bodyPr>
          <a:lstStyle/>
          <a:p>
            <a:pPr algn="ctr"/>
            <a:r>
              <a:rPr lang="en-US" sz="1600" baseline="30000" dirty="0">
                <a:solidFill>
                  <a:schemeClr val="bg1"/>
                </a:solidFill>
              </a:rPr>
              <a:t>a</a:t>
            </a:r>
          </a:p>
        </p:txBody>
      </p:sp>
    </p:spTree>
    <p:extLst>
      <p:ext uri="{BB962C8B-B14F-4D97-AF65-F5344CB8AC3E}">
        <p14:creationId xmlns:p14="http://schemas.microsoft.com/office/powerpoint/2010/main" val="412052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Greater Improvements With Benralizumab vs. Placebo in FEV</a:t>
            </a:r>
            <a:r>
              <a:rPr lang="en-US" baseline="-25000" dirty="0"/>
              <a:t>1</a:t>
            </a:r>
            <a:r>
              <a:rPr lang="en-US" dirty="0"/>
              <a:t> With Increasing Number of Historical Asthma Exacerbations</a:t>
            </a:r>
          </a:p>
        </p:txBody>
      </p:sp>
      <p:sp>
        <p:nvSpPr>
          <p:cNvPr id="3" name="Slide Number Placeholder 2"/>
          <p:cNvSpPr>
            <a:spLocks noGrp="1"/>
          </p:cNvSpPr>
          <p:nvPr>
            <p:ph type="sldNum" sz="quarter" idx="12"/>
          </p:nvPr>
        </p:nvSpPr>
        <p:spPr/>
        <p:txBody>
          <a:bodyPr/>
          <a:lstStyle/>
          <a:p>
            <a:fld id="{CC7432E5-F8E0-41AE-9A6B-AD730338B005}" type="slidenum">
              <a:rPr lang="en-US" smtClean="0"/>
              <a:t>28</a:t>
            </a:fld>
            <a:endParaRPr lang="en-US" dirty="0"/>
          </a:p>
        </p:txBody>
      </p:sp>
      <p:sp>
        <p:nvSpPr>
          <p:cNvPr id="7" name="Text Placeholder 6">
            <a:extLst>
              <a:ext uri="{FF2B5EF4-FFF2-40B4-BE49-F238E27FC236}">
                <a16:creationId xmlns:a16="http://schemas.microsoft.com/office/drawing/2014/main" id="{418FEDDA-EE0C-448E-A4BE-6709EDA40E25}"/>
              </a:ext>
            </a:extLst>
          </p:cNvPr>
          <p:cNvSpPr>
            <a:spLocks noGrp="1"/>
          </p:cNvSpPr>
          <p:nvPr>
            <p:ph type="body" sz="quarter" idx="13"/>
          </p:nvPr>
        </p:nvSpPr>
        <p:spPr/>
        <p:txBody>
          <a:bodyPr/>
          <a:lstStyle/>
          <a:p>
            <a:pPr>
              <a:spcBef>
                <a:spcPts val="200"/>
              </a:spcBef>
            </a:pPr>
            <a:r>
              <a:rPr lang="en-US" baseline="30000" dirty="0"/>
              <a:t>a</a:t>
            </a:r>
            <a:r>
              <a:rPr lang="en-US" dirty="0"/>
              <a:t>p&lt;0.0001 relative to placebo (nominal). </a:t>
            </a:r>
          </a:p>
          <a:p>
            <a:pPr>
              <a:spcBef>
                <a:spcPts val="200"/>
              </a:spcBef>
            </a:pPr>
            <a:r>
              <a:rPr lang="en-US" dirty="0"/>
              <a:t>FitzGerald JM et al. </a:t>
            </a:r>
            <a:r>
              <a:rPr lang="en-US" i="1" dirty="0"/>
              <a:t>Lancet </a:t>
            </a:r>
            <a:r>
              <a:rPr lang="en-US" i="1" dirty="0" err="1"/>
              <a:t>Respir</a:t>
            </a:r>
            <a:r>
              <a:rPr lang="en-US" i="1" dirty="0"/>
              <a:t> Med</a:t>
            </a:r>
            <a:r>
              <a:rPr lang="en-US" dirty="0"/>
              <a:t>. 2018;6:51-64. </a:t>
            </a:r>
          </a:p>
        </p:txBody>
      </p:sp>
      <p:sp>
        <p:nvSpPr>
          <p:cNvPr id="26" name="Rectangle: Rounded Corners 20">
            <a:extLst>
              <a:ext uri="{FF2B5EF4-FFF2-40B4-BE49-F238E27FC236}">
                <a16:creationId xmlns:a16="http://schemas.microsoft.com/office/drawing/2014/main" id="{E2019997-8B99-4B84-9F7D-DEF93241B2CB}"/>
              </a:ext>
            </a:extLst>
          </p:cNvPr>
          <p:cNvSpPr/>
          <p:nvPr/>
        </p:nvSpPr>
        <p:spPr>
          <a:xfrm>
            <a:off x="-2" y="5872266"/>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Selected efficacy results based on 2, ≥2, or ≥3 exacerbations over the previous 12 months in benralizumab                                                                      patients with baseline EOS counts ≥300 cells/µL </a:t>
            </a:r>
          </a:p>
        </p:txBody>
      </p:sp>
      <p:sp>
        <p:nvSpPr>
          <p:cNvPr id="28" name="TextBox 27">
            <a:extLst>
              <a:ext uri="{FF2B5EF4-FFF2-40B4-BE49-F238E27FC236}">
                <a16:creationId xmlns:a16="http://schemas.microsoft.com/office/drawing/2014/main" id="{21632CEE-B377-45FD-9FFA-2C99858DD04D}"/>
              </a:ext>
            </a:extLst>
          </p:cNvPr>
          <p:cNvSpPr txBox="1"/>
          <p:nvPr/>
        </p:nvSpPr>
        <p:spPr>
          <a:xfrm>
            <a:off x="2523590" y="1992944"/>
            <a:ext cx="615553" cy="2904314"/>
          </a:xfrm>
          <a:prstGeom prst="rect">
            <a:avLst/>
          </a:prstGeom>
          <a:noFill/>
        </p:spPr>
        <p:txBody>
          <a:bodyPr vert="vert270" wrap="square" rtlCol="0">
            <a:spAutoFit/>
          </a:bodyPr>
          <a:lstStyle/>
          <a:p>
            <a:pPr algn="ctr"/>
            <a:r>
              <a:rPr lang="en-US" sz="1400" b="1" dirty="0"/>
              <a:t>Change in Pre-BD FEV</a:t>
            </a:r>
            <a:r>
              <a:rPr lang="en-US" sz="1400" b="1" baseline="-25000" dirty="0"/>
              <a:t>1</a:t>
            </a:r>
            <a:r>
              <a:rPr lang="en-US" sz="1400" b="1" dirty="0"/>
              <a:t> vs. </a:t>
            </a:r>
          </a:p>
          <a:p>
            <a:pPr algn="ctr"/>
            <a:r>
              <a:rPr lang="en-US" sz="1400" b="1" dirty="0"/>
              <a:t>Placebo, mL</a:t>
            </a:r>
          </a:p>
        </p:txBody>
      </p:sp>
      <p:sp>
        <p:nvSpPr>
          <p:cNvPr id="29" name="TextBox 28">
            <a:extLst>
              <a:ext uri="{FF2B5EF4-FFF2-40B4-BE49-F238E27FC236}">
                <a16:creationId xmlns:a16="http://schemas.microsoft.com/office/drawing/2014/main" id="{2461F00E-5AA5-4CC7-A24A-83C6D647AF25}"/>
              </a:ext>
            </a:extLst>
          </p:cNvPr>
          <p:cNvSpPr txBox="1"/>
          <p:nvPr/>
        </p:nvSpPr>
        <p:spPr>
          <a:xfrm>
            <a:off x="3600893" y="5072065"/>
            <a:ext cx="5287926" cy="307777"/>
          </a:xfrm>
          <a:prstGeom prst="rect">
            <a:avLst/>
          </a:prstGeom>
          <a:noFill/>
        </p:spPr>
        <p:txBody>
          <a:bodyPr wrap="square" rtlCol="0">
            <a:spAutoFit/>
          </a:bodyPr>
          <a:lstStyle/>
          <a:p>
            <a:pPr algn="ctr"/>
            <a:r>
              <a:rPr lang="en-US" sz="1400" b="1" dirty="0"/>
              <a:t>Number of prior exacerbations</a:t>
            </a:r>
          </a:p>
        </p:txBody>
      </p:sp>
      <p:sp>
        <p:nvSpPr>
          <p:cNvPr id="30" name="TextBox 29">
            <a:extLst>
              <a:ext uri="{FF2B5EF4-FFF2-40B4-BE49-F238E27FC236}">
                <a16:creationId xmlns:a16="http://schemas.microsoft.com/office/drawing/2014/main" id="{1898D5F3-0B44-4E9F-945B-84C6AB3F4B9D}"/>
              </a:ext>
            </a:extLst>
          </p:cNvPr>
          <p:cNvSpPr txBox="1"/>
          <p:nvPr/>
        </p:nvSpPr>
        <p:spPr>
          <a:xfrm>
            <a:off x="2688746" y="1336743"/>
            <a:ext cx="6814509" cy="584775"/>
          </a:xfrm>
          <a:prstGeom prst="rect">
            <a:avLst/>
          </a:prstGeom>
          <a:noFill/>
        </p:spPr>
        <p:txBody>
          <a:bodyPr wrap="square" rtlCol="0">
            <a:spAutoFit/>
          </a:bodyPr>
          <a:lstStyle/>
          <a:p>
            <a:pPr algn="ctr"/>
            <a:r>
              <a:rPr lang="en-US" sz="1600" b="1" dirty="0">
                <a:solidFill>
                  <a:schemeClr val="accent2"/>
                </a:solidFill>
              </a:rPr>
              <a:t>Pooled SIROCCO/CALIMA: Benralizumab Pre-BD FEV</a:t>
            </a:r>
            <a:r>
              <a:rPr lang="en-US" sz="1600" b="1" baseline="-25000" dirty="0">
                <a:solidFill>
                  <a:schemeClr val="accent2"/>
                </a:solidFill>
              </a:rPr>
              <a:t>1 </a:t>
            </a:r>
            <a:r>
              <a:rPr lang="en-US" sz="1600" b="1" dirty="0">
                <a:solidFill>
                  <a:schemeClr val="accent2"/>
                </a:solidFill>
              </a:rPr>
              <a:t>vs. Placebo, LS Mean Change From Baseline</a:t>
            </a:r>
          </a:p>
        </p:txBody>
      </p:sp>
      <p:graphicFrame>
        <p:nvGraphicFramePr>
          <p:cNvPr id="18" name="Chart 17"/>
          <p:cNvGraphicFramePr/>
          <p:nvPr>
            <p:extLst>
              <p:ext uri="{D42A27DB-BD31-4B8C-83A1-F6EECF244321}">
                <p14:modId xmlns:p14="http://schemas.microsoft.com/office/powerpoint/2010/main" val="2561993067"/>
              </p:ext>
            </p:extLst>
          </p:nvPr>
        </p:nvGraphicFramePr>
        <p:xfrm>
          <a:off x="3052945" y="1993502"/>
          <a:ext cx="5952361" cy="3182112"/>
        </p:xfrm>
        <a:graphic>
          <a:graphicData uri="http://schemas.openxmlformats.org/drawingml/2006/chart">
            <c:chart xmlns:c="http://schemas.openxmlformats.org/drawingml/2006/chart" xmlns:r="http://schemas.openxmlformats.org/officeDocument/2006/relationships" r:id="rId3"/>
          </a:graphicData>
        </a:graphic>
      </p:graphicFrame>
      <p:sp>
        <p:nvSpPr>
          <p:cNvPr id="14" name="Round Same Side Corner Rectangle 11">
            <a:extLst>
              <a:ext uri="{FF2B5EF4-FFF2-40B4-BE49-F238E27FC236}">
                <a16:creationId xmlns:a16="http://schemas.microsoft.com/office/drawing/2014/main" id="{3169D666-848A-489D-9104-8604ECFD7C8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5" name="Rectangle 14">
            <a:extLst>
              <a:ext uri="{FF2B5EF4-FFF2-40B4-BE49-F238E27FC236}">
                <a16:creationId xmlns:a16="http://schemas.microsoft.com/office/drawing/2014/main" id="{C6879A0B-496C-4358-83FA-F57BDB80475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1" name="Group 20">
            <a:extLst>
              <a:ext uri="{FF2B5EF4-FFF2-40B4-BE49-F238E27FC236}">
                <a16:creationId xmlns:a16="http://schemas.microsoft.com/office/drawing/2014/main" id="{E1849C55-43E8-43AD-AB96-CC1F3DA9E70F}"/>
              </a:ext>
            </a:extLst>
          </p:cNvPr>
          <p:cNvGrpSpPr/>
          <p:nvPr/>
        </p:nvGrpSpPr>
        <p:grpSpPr>
          <a:xfrm>
            <a:off x="10894774" y="591838"/>
            <a:ext cx="1024128" cy="338328"/>
            <a:chOff x="11002265" y="785530"/>
            <a:chExt cx="1024128" cy="338328"/>
          </a:xfrm>
        </p:grpSpPr>
        <p:sp>
          <p:nvSpPr>
            <p:cNvPr id="22" name="Freeform 53">
              <a:hlinkClick r:id="rId4" action="ppaction://hlinksldjump"/>
              <a:extLst>
                <a:ext uri="{FF2B5EF4-FFF2-40B4-BE49-F238E27FC236}">
                  <a16:creationId xmlns:a16="http://schemas.microsoft.com/office/drawing/2014/main" id="{C93CD2D9-5B68-4618-9E9E-4B491F05CF69}"/>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24" name="Picture 23">
              <a:hlinkClick r:id="rId4" action="ppaction://hlinksldjump"/>
              <a:extLst>
                <a:ext uri="{FF2B5EF4-FFF2-40B4-BE49-F238E27FC236}">
                  <a16:creationId xmlns:a16="http://schemas.microsoft.com/office/drawing/2014/main" id="{E5D86325-854D-4D35-AD6F-CF1178C4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25" name="Group 24">
            <a:extLst>
              <a:ext uri="{FF2B5EF4-FFF2-40B4-BE49-F238E27FC236}">
                <a16:creationId xmlns:a16="http://schemas.microsoft.com/office/drawing/2014/main" id="{85FB7C5C-4831-4254-9FC1-EEF5269FFCAD}"/>
              </a:ext>
            </a:extLst>
          </p:cNvPr>
          <p:cNvGrpSpPr/>
          <p:nvPr/>
        </p:nvGrpSpPr>
        <p:grpSpPr>
          <a:xfrm>
            <a:off x="2523590" y="5388658"/>
            <a:ext cx="5831127" cy="600164"/>
            <a:chOff x="1577481" y="5306834"/>
            <a:chExt cx="5831127" cy="600164"/>
          </a:xfrm>
        </p:grpSpPr>
        <p:sp>
          <p:nvSpPr>
            <p:cNvPr id="27" name="TextBox 26">
              <a:extLst>
                <a:ext uri="{FF2B5EF4-FFF2-40B4-BE49-F238E27FC236}">
                  <a16:creationId xmlns:a16="http://schemas.microsoft.com/office/drawing/2014/main" id="{E347B8AC-A500-44D0-874B-CEE266AC037C}"/>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33" name="TextBox 32">
              <a:extLst>
                <a:ext uri="{FF2B5EF4-FFF2-40B4-BE49-F238E27FC236}">
                  <a16:creationId xmlns:a16="http://schemas.microsoft.com/office/drawing/2014/main" id="{6A10F93D-6036-45D5-9E33-2E157BAD9AD3}"/>
                </a:ext>
              </a:extLst>
            </p:cNvPr>
            <p:cNvSpPr txBox="1"/>
            <p:nvPr/>
          </p:nvSpPr>
          <p:spPr>
            <a:xfrm>
              <a:off x="4872063" y="5306834"/>
              <a:ext cx="764895" cy="430887"/>
            </a:xfrm>
            <a:prstGeom prst="rect">
              <a:avLst/>
            </a:prstGeom>
            <a:noFill/>
          </p:spPr>
          <p:txBody>
            <a:bodyPr wrap="square" rtlCol="0">
              <a:spAutoFit/>
            </a:bodyPr>
            <a:lstStyle/>
            <a:p>
              <a:pPr algn="ctr"/>
              <a:r>
                <a:rPr lang="en-US" sz="1100" dirty="0"/>
                <a:t>501</a:t>
              </a:r>
            </a:p>
            <a:p>
              <a:pPr algn="ctr"/>
              <a:r>
                <a:rPr lang="en-US" sz="1100" dirty="0"/>
                <a:t>495</a:t>
              </a:r>
            </a:p>
          </p:txBody>
        </p:sp>
        <p:sp>
          <p:nvSpPr>
            <p:cNvPr id="34" name="TextBox 33">
              <a:extLst>
                <a:ext uri="{FF2B5EF4-FFF2-40B4-BE49-F238E27FC236}">
                  <a16:creationId xmlns:a16="http://schemas.microsoft.com/office/drawing/2014/main" id="{A79EACC7-D82B-4853-A513-C98C4CA3E992}"/>
                </a:ext>
              </a:extLst>
            </p:cNvPr>
            <p:cNvSpPr txBox="1"/>
            <p:nvPr/>
          </p:nvSpPr>
          <p:spPr>
            <a:xfrm>
              <a:off x="3031712" y="5306834"/>
              <a:ext cx="764895" cy="430887"/>
            </a:xfrm>
            <a:prstGeom prst="rect">
              <a:avLst/>
            </a:prstGeom>
            <a:noFill/>
          </p:spPr>
          <p:txBody>
            <a:bodyPr wrap="square" rtlCol="0">
              <a:spAutoFit/>
            </a:bodyPr>
            <a:lstStyle/>
            <a:p>
              <a:pPr algn="ctr"/>
              <a:r>
                <a:rPr lang="en-US" sz="1100" dirty="0"/>
                <a:t>295</a:t>
              </a:r>
            </a:p>
            <a:p>
              <a:pPr algn="ctr"/>
              <a:r>
                <a:rPr lang="en-US" sz="1100" dirty="0"/>
                <a:t>305</a:t>
              </a:r>
            </a:p>
          </p:txBody>
        </p:sp>
        <p:sp>
          <p:nvSpPr>
            <p:cNvPr id="35" name="TextBox 34">
              <a:extLst>
                <a:ext uri="{FF2B5EF4-FFF2-40B4-BE49-F238E27FC236}">
                  <a16:creationId xmlns:a16="http://schemas.microsoft.com/office/drawing/2014/main" id="{FDF3A11D-51EE-4E4E-92EF-109781D63481}"/>
                </a:ext>
              </a:extLst>
            </p:cNvPr>
            <p:cNvSpPr txBox="1"/>
            <p:nvPr/>
          </p:nvSpPr>
          <p:spPr>
            <a:xfrm>
              <a:off x="6643713" y="5306834"/>
              <a:ext cx="764895" cy="430887"/>
            </a:xfrm>
            <a:prstGeom prst="rect">
              <a:avLst/>
            </a:prstGeom>
            <a:noFill/>
          </p:spPr>
          <p:txBody>
            <a:bodyPr wrap="square" rtlCol="0">
              <a:spAutoFit/>
            </a:bodyPr>
            <a:lstStyle/>
            <a:p>
              <a:pPr algn="ctr"/>
              <a:r>
                <a:rPr lang="en-US" sz="1100" dirty="0"/>
                <a:t>210</a:t>
              </a:r>
            </a:p>
            <a:p>
              <a:pPr algn="ctr"/>
              <a:r>
                <a:rPr lang="en-US" sz="1100" dirty="0"/>
                <a:t>197</a:t>
              </a:r>
            </a:p>
          </p:txBody>
        </p:sp>
      </p:grpSp>
    </p:spTree>
    <p:extLst>
      <p:ext uri="{BB962C8B-B14F-4D97-AF65-F5344CB8AC3E}">
        <p14:creationId xmlns:p14="http://schemas.microsoft.com/office/powerpoint/2010/main" val="71506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FASENRA</a:t>
            </a:r>
          </a:p>
        </p:txBody>
      </p:sp>
      <p:sp>
        <p:nvSpPr>
          <p:cNvPr id="4" name="Rectangle 3">
            <a:extLst>
              <a:ext uri="{FF2B5EF4-FFF2-40B4-BE49-F238E27FC236}">
                <a16:creationId xmlns:a16="http://schemas.microsoft.com/office/drawing/2014/main" id="{19140590-8CD1-4F8A-91B4-3F52ACC8FE0F}"/>
              </a:ext>
            </a:extLst>
          </p:cNvPr>
          <p:cNvSpPr/>
          <p:nvPr/>
        </p:nvSpPr>
        <p:spPr>
          <a:xfrm>
            <a:off x="309127" y="3782214"/>
            <a:ext cx="21704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Place in Therapy</a:t>
            </a:r>
          </a:p>
        </p:txBody>
      </p:sp>
      <p:sp>
        <p:nvSpPr>
          <p:cNvPr id="5" name="Rectangle 4">
            <a:extLst>
              <a:ext uri="{FF2B5EF4-FFF2-40B4-BE49-F238E27FC236}">
                <a16:creationId xmlns:a16="http://schemas.microsoft.com/office/drawing/2014/main" id="{D3F05B07-526C-432D-AC3B-AC0B125CF97A}"/>
              </a:ext>
            </a:extLst>
          </p:cNvPr>
          <p:cNvSpPr/>
          <p:nvPr/>
        </p:nvSpPr>
        <p:spPr>
          <a:xfrm>
            <a:off x="2597928" y="3782214"/>
            <a:ext cx="27569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Mechanism of Action</a:t>
            </a:r>
          </a:p>
        </p:txBody>
      </p:sp>
      <p:cxnSp>
        <p:nvCxnSpPr>
          <p:cNvPr id="6" name="Straight Connector 5">
            <a:extLst>
              <a:ext uri="{FF2B5EF4-FFF2-40B4-BE49-F238E27FC236}">
                <a16:creationId xmlns:a16="http://schemas.microsoft.com/office/drawing/2014/main" id="{AA867CBD-2A59-44C5-AA6F-129F17B30929}"/>
              </a:ext>
            </a:extLst>
          </p:cNvPr>
          <p:cNvCxnSpPr/>
          <p:nvPr/>
        </p:nvCxnSpPr>
        <p:spPr>
          <a:xfrm>
            <a:off x="2443008" y="3782214"/>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24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Improvements in Prebronchodilator FEV</a:t>
            </a:r>
            <a:r>
              <a:rPr lang="en-US" baseline="-25000" dirty="0"/>
              <a:t>1 </a:t>
            </a:r>
            <a:r>
              <a:rPr lang="en-US" dirty="0"/>
              <a:t>at Week 28 in Patients on         Daily OCS</a:t>
            </a:r>
            <a:r>
              <a:rPr lang="en-US" baseline="30000" dirty="0"/>
              <a:t>1,2</a:t>
            </a:r>
            <a:endParaRPr lang="en-US" dirty="0"/>
          </a:p>
        </p:txBody>
      </p:sp>
      <p:sp>
        <p:nvSpPr>
          <p:cNvPr id="3" name="Slide Number Placeholder 2"/>
          <p:cNvSpPr>
            <a:spLocks noGrp="1"/>
          </p:cNvSpPr>
          <p:nvPr>
            <p:ph type="sldNum" sz="quarter" idx="12"/>
          </p:nvPr>
        </p:nvSpPr>
        <p:spPr/>
        <p:txBody>
          <a:bodyPr/>
          <a:lstStyle/>
          <a:p>
            <a:fld id="{481F2B7F-198A-42B2-B878-1A7737CDC9EB}" type="slidenum">
              <a:rPr lang="en-US" smtClean="0"/>
              <a:pPr/>
              <a:t>29</a:t>
            </a:fld>
            <a:endParaRPr lang="en-US" dirty="0"/>
          </a:p>
        </p:txBody>
      </p:sp>
      <p:sp>
        <p:nvSpPr>
          <p:cNvPr id="6" name="Text Placeholder 5">
            <a:extLst>
              <a:ext uri="{FF2B5EF4-FFF2-40B4-BE49-F238E27FC236}">
                <a16:creationId xmlns:a16="http://schemas.microsoft.com/office/drawing/2014/main" id="{3B0374CA-E694-4345-ACEB-FCA10ACC89C3}"/>
              </a:ext>
            </a:extLst>
          </p:cNvPr>
          <p:cNvSpPr>
            <a:spLocks noGrp="1"/>
          </p:cNvSpPr>
          <p:nvPr>
            <p:ph type="body" sz="quarter" idx="13"/>
          </p:nvPr>
        </p:nvSpPr>
        <p:spPr/>
        <p:txBody>
          <a:bodyPr/>
          <a:lstStyle/>
          <a:p>
            <a:pPr>
              <a:spcBef>
                <a:spcPts val="200"/>
              </a:spcBef>
            </a:pPr>
            <a:r>
              <a:rPr lang="en-US" dirty="0"/>
              <a:t>1. Nair P et al. Supplementary appendix. </a:t>
            </a:r>
            <a:r>
              <a:rPr lang="en-US" i="1" dirty="0"/>
              <a:t>N </a:t>
            </a:r>
            <a:r>
              <a:rPr lang="en-US" i="1" dirty="0" err="1"/>
              <a:t>Engl</a:t>
            </a:r>
            <a:r>
              <a:rPr lang="en-US" i="1" dirty="0"/>
              <a:t> J Med</a:t>
            </a:r>
            <a:r>
              <a:rPr lang="en-US" dirty="0"/>
              <a:t>. 2017;376:2448-2458; 2. Nair P et al. </a:t>
            </a:r>
            <a:r>
              <a:rPr lang="en-US" i="1" dirty="0"/>
              <a:t>N </a:t>
            </a:r>
            <a:r>
              <a:rPr lang="en-US" i="1" dirty="0" err="1"/>
              <a:t>Engl</a:t>
            </a:r>
            <a:r>
              <a:rPr lang="en-US" i="1" dirty="0"/>
              <a:t> J Med</a:t>
            </a:r>
            <a:r>
              <a:rPr lang="en-US" dirty="0"/>
              <a:t>. 2017;376:2448-2458.</a:t>
            </a:r>
          </a:p>
        </p:txBody>
      </p:sp>
      <p:sp>
        <p:nvSpPr>
          <p:cNvPr id="38" name="Rectangle: Rounded Corners 20">
            <a:extLst>
              <a:ext uri="{FF2B5EF4-FFF2-40B4-BE49-F238E27FC236}">
                <a16:creationId xmlns:a16="http://schemas.microsoft.com/office/drawing/2014/main" id="{DDC57803-6367-4ACB-9BD7-E33EFA6E732D}"/>
              </a:ext>
            </a:extLst>
          </p:cNvPr>
          <p:cNvSpPr/>
          <p:nvPr/>
        </p:nvSpPr>
        <p:spPr>
          <a:xfrm>
            <a:off x="-2" y="5729714"/>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The study was not powered to assess efficacy for FEV</a:t>
            </a:r>
            <a:r>
              <a:rPr lang="en-US" sz="1400" b="1" baseline="-25000" dirty="0">
                <a:solidFill>
                  <a:schemeClr val="tx1">
                    <a:lumMod val="75000"/>
                    <a:lumOff val="25000"/>
                  </a:schemeClr>
                </a:solidFill>
              </a:rPr>
              <a:t>1</a:t>
            </a:r>
            <a:r>
              <a:rPr lang="en-US" sz="1400" b="1" baseline="30000" dirty="0">
                <a:solidFill>
                  <a:schemeClr val="tx1">
                    <a:lumMod val="75000"/>
                    <a:lumOff val="25000"/>
                  </a:schemeClr>
                </a:solidFill>
              </a:rPr>
              <a:t>2</a:t>
            </a:r>
          </a:p>
        </p:txBody>
      </p:sp>
      <p:grpSp>
        <p:nvGrpSpPr>
          <p:cNvPr id="39" name="Group 38">
            <a:extLst>
              <a:ext uri="{FF2B5EF4-FFF2-40B4-BE49-F238E27FC236}">
                <a16:creationId xmlns:a16="http://schemas.microsoft.com/office/drawing/2014/main" id="{A2C18365-97CF-4819-A13D-FAD988904A48}"/>
              </a:ext>
            </a:extLst>
          </p:cNvPr>
          <p:cNvGrpSpPr/>
          <p:nvPr/>
        </p:nvGrpSpPr>
        <p:grpSpPr>
          <a:xfrm>
            <a:off x="10551955" y="687029"/>
            <a:ext cx="1511457" cy="407072"/>
            <a:chOff x="10554337" y="809478"/>
            <a:chExt cx="1511457" cy="407072"/>
          </a:xfrm>
        </p:grpSpPr>
        <p:sp>
          <p:nvSpPr>
            <p:cNvPr id="40" name="Freeform 53">
              <a:hlinkClick r:id="rId3" action="ppaction://hlinksldjump"/>
              <a:extLst>
                <a:ext uri="{FF2B5EF4-FFF2-40B4-BE49-F238E27FC236}">
                  <a16:creationId xmlns:a16="http://schemas.microsoft.com/office/drawing/2014/main" id="{9E27FF25-B232-4EFC-B011-1F8F6A433B41}"/>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365760" rtlCol="0" anchor="ctr"/>
            <a:lstStyle/>
            <a:p>
              <a:r>
                <a:rPr lang="en-US" sz="820" dirty="0"/>
                <a:t>Change from baseline in FEV</a:t>
              </a:r>
              <a:r>
                <a:rPr lang="en-US" sz="820" baseline="-25000" dirty="0"/>
                <a:t>1</a:t>
              </a:r>
              <a:r>
                <a:rPr lang="en-US" sz="820" dirty="0"/>
                <a:t> over time ZONDA</a:t>
              </a:r>
            </a:p>
          </p:txBody>
        </p:sp>
        <p:sp>
          <p:nvSpPr>
            <p:cNvPr id="41" name="Freeform 53">
              <a:hlinkClick r:id="rId4" action="ppaction://hlinksldjump"/>
              <a:extLst>
                <a:ext uri="{FF2B5EF4-FFF2-40B4-BE49-F238E27FC236}">
                  <a16:creationId xmlns:a16="http://schemas.microsoft.com/office/drawing/2014/main" id="{66C22A1E-44E9-4E3E-81BE-EBB45E995324}"/>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2" name="Oval 41">
              <a:extLst>
                <a:ext uri="{FF2B5EF4-FFF2-40B4-BE49-F238E27FC236}">
                  <a16:creationId xmlns:a16="http://schemas.microsoft.com/office/drawing/2014/main" id="{45CD1A18-F8B6-4DDE-9320-9450617EB479}"/>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63">
              <a:hlinkClick r:id="rId3" action="ppaction://hlinksldjump"/>
              <a:extLst>
                <a:ext uri="{FF2B5EF4-FFF2-40B4-BE49-F238E27FC236}">
                  <a16:creationId xmlns:a16="http://schemas.microsoft.com/office/drawing/2014/main" id="{6E71F041-CC9B-4E14-91B2-BA23E3940EF0}"/>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11" name="Group 10">
            <a:extLst>
              <a:ext uri="{FF2B5EF4-FFF2-40B4-BE49-F238E27FC236}">
                <a16:creationId xmlns:a16="http://schemas.microsoft.com/office/drawing/2014/main" id="{8EBD1D47-37F1-4E02-8072-CD9E9B8091C3}"/>
              </a:ext>
            </a:extLst>
          </p:cNvPr>
          <p:cNvGrpSpPr/>
          <p:nvPr/>
        </p:nvGrpSpPr>
        <p:grpSpPr>
          <a:xfrm>
            <a:off x="2343012" y="1512516"/>
            <a:ext cx="7464868" cy="3893138"/>
            <a:chOff x="2799149" y="1512516"/>
            <a:chExt cx="7464868" cy="3893138"/>
          </a:xfrm>
        </p:grpSpPr>
        <p:graphicFrame>
          <p:nvGraphicFramePr>
            <p:cNvPr id="75" name="Chart 74"/>
            <p:cNvGraphicFramePr/>
            <p:nvPr>
              <p:extLst>
                <p:ext uri="{D42A27DB-BD31-4B8C-83A1-F6EECF244321}">
                  <p14:modId xmlns:p14="http://schemas.microsoft.com/office/powerpoint/2010/main" val="1417913850"/>
                </p:ext>
              </p:extLst>
            </p:nvPr>
          </p:nvGraphicFramePr>
          <p:xfrm>
            <a:off x="3367488" y="1624975"/>
            <a:ext cx="5902253" cy="3780679"/>
          </p:xfrm>
          <a:graphic>
            <a:graphicData uri="http://schemas.openxmlformats.org/drawingml/2006/chart">
              <c:chart xmlns:c="http://schemas.openxmlformats.org/drawingml/2006/chart" xmlns:r="http://schemas.openxmlformats.org/officeDocument/2006/relationships" r:id="rId5"/>
            </a:graphicData>
          </a:graphic>
        </p:graphicFrame>
        <p:sp>
          <p:nvSpPr>
            <p:cNvPr id="30" name="Rectangle 29">
              <a:extLst>
                <a:ext uri="{FF2B5EF4-FFF2-40B4-BE49-F238E27FC236}">
                  <a16:creationId xmlns:a16="http://schemas.microsoft.com/office/drawing/2014/main" id="{18774F42-5B46-4C2A-9BAC-7BC594868BBF}"/>
                </a:ext>
              </a:extLst>
            </p:cNvPr>
            <p:cNvSpPr/>
            <p:nvPr/>
          </p:nvSpPr>
          <p:spPr>
            <a:xfrm>
              <a:off x="3838235" y="1669238"/>
              <a:ext cx="6343780" cy="32086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rot="16200000">
              <a:off x="1246927" y="3064738"/>
              <a:ext cx="3627663" cy="523220"/>
            </a:xfrm>
            <a:prstGeom prst="rect">
              <a:avLst/>
            </a:prstGeom>
            <a:solidFill>
              <a:schemeClr val="bg1"/>
            </a:solidFill>
          </p:spPr>
          <p:txBody>
            <a:bodyPr wrap="square" rtlCol="0">
              <a:spAutoFit/>
            </a:bodyPr>
            <a:lstStyle/>
            <a:p>
              <a:pPr algn="ctr"/>
              <a:r>
                <a:rPr lang="en-GB" sz="1400" b="1" dirty="0">
                  <a:solidFill>
                    <a:srgbClr val="000000"/>
                  </a:solidFill>
                </a:rPr>
                <a:t>LSM Difference Compared With             Baseline, mL</a:t>
              </a:r>
            </a:p>
          </p:txBody>
        </p:sp>
        <p:cxnSp>
          <p:nvCxnSpPr>
            <p:cNvPr id="35" name="Straight Connector 34">
              <a:extLst>
                <a:ext uri="{FF2B5EF4-FFF2-40B4-BE49-F238E27FC236}">
                  <a16:creationId xmlns:a16="http://schemas.microsoft.com/office/drawing/2014/main" id="{0BCB7F1E-6C0E-49EA-B538-83FE880CF5E1}"/>
                </a:ext>
              </a:extLst>
            </p:cNvPr>
            <p:cNvCxnSpPr>
              <a:cxnSpLocks/>
            </p:cNvCxnSpPr>
            <p:nvPr/>
          </p:nvCxnSpPr>
          <p:spPr>
            <a:xfrm>
              <a:off x="3767355" y="4899173"/>
              <a:ext cx="64146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F343178-3E5D-4608-B722-82689A9AD162}"/>
                </a:ext>
              </a:extLst>
            </p:cNvPr>
            <p:cNvSpPr txBox="1"/>
            <p:nvPr/>
          </p:nvSpPr>
          <p:spPr>
            <a:xfrm>
              <a:off x="5747945" y="1809038"/>
              <a:ext cx="1596193" cy="184666"/>
            </a:xfrm>
            <a:prstGeom prst="rect">
              <a:avLst/>
            </a:prstGeom>
            <a:noFill/>
          </p:spPr>
          <p:txBody>
            <a:bodyPr wrap="square" lIns="0" tIns="0" rIns="0" bIns="0" rtlCol="0">
              <a:spAutoFit/>
            </a:bodyPr>
            <a:lstStyle/>
            <a:p>
              <a:pPr algn="ctr" defTabSz="445451"/>
              <a:r>
                <a:rPr lang="en-GB" sz="1200" dirty="0">
                  <a:solidFill>
                    <a:srgbClr val="000000"/>
                  </a:solidFill>
                </a:rPr>
                <a:t>+112 (p=0.129)</a:t>
              </a:r>
            </a:p>
          </p:txBody>
        </p:sp>
        <p:cxnSp>
          <p:nvCxnSpPr>
            <p:cNvPr id="52" name="Connector: Elbow 51">
              <a:extLst>
                <a:ext uri="{FF2B5EF4-FFF2-40B4-BE49-F238E27FC236}">
                  <a16:creationId xmlns:a16="http://schemas.microsoft.com/office/drawing/2014/main" id="{2C003AE5-322B-4F31-A18D-6CDD8FA5EEE3}"/>
                </a:ext>
              </a:extLst>
            </p:cNvPr>
            <p:cNvCxnSpPr>
              <a:cxnSpLocks/>
            </p:cNvCxnSpPr>
            <p:nvPr/>
          </p:nvCxnSpPr>
          <p:spPr>
            <a:xfrm rot="16200000" flipH="1" flipV="1">
              <a:off x="5952349" y="1641422"/>
              <a:ext cx="1187384" cy="2268016"/>
            </a:xfrm>
            <a:prstGeom prst="bentConnector3">
              <a:avLst>
                <a:gd name="adj1" fmla="val -1219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997C79-D1A5-4D88-9771-A10403386CCC}"/>
                </a:ext>
              </a:extLst>
            </p:cNvPr>
            <p:cNvSpPr txBox="1"/>
            <p:nvPr/>
          </p:nvSpPr>
          <p:spPr>
            <a:xfrm>
              <a:off x="4850185" y="3369122"/>
              <a:ext cx="1123696"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55" name="TextBox 54">
              <a:extLst>
                <a:ext uri="{FF2B5EF4-FFF2-40B4-BE49-F238E27FC236}">
                  <a16:creationId xmlns:a16="http://schemas.microsoft.com/office/drawing/2014/main" id="{B3910A97-94F5-49DC-9A52-6AE872E53FE4}"/>
                </a:ext>
              </a:extLst>
            </p:cNvPr>
            <p:cNvSpPr txBox="1"/>
            <p:nvPr/>
          </p:nvSpPr>
          <p:spPr>
            <a:xfrm>
              <a:off x="7118201" y="2181738"/>
              <a:ext cx="1123696"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31" name="Group 30">
              <a:extLst>
                <a:ext uri="{FF2B5EF4-FFF2-40B4-BE49-F238E27FC236}">
                  <a16:creationId xmlns:a16="http://schemas.microsoft.com/office/drawing/2014/main" id="{10D94FBE-17F9-44AB-A34E-2EC296088156}"/>
                </a:ext>
              </a:extLst>
            </p:cNvPr>
            <p:cNvGrpSpPr/>
            <p:nvPr/>
          </p:nvGrpSpPr>
          <p:grpSpPr>
            <a:xfrm>
              <a:off x="8990408" y="1809038"/>
              <a:ext cx="1273609" cy="533479"/>
              <a:chOff x="4452004" y="2204724"/>
              <a:chExt cx="1273609" cy="533479"/>
            </a:xfrm>
          </p:grpSpPr>
          <p:sp>
            <p:nvSpPr>
              <p:cNvPr id="32" name="TextBox 24">
                <a:extLst>
                  <a:ext uri="{FF2B5EF4-FFF2-40B4-BE49-F238E27FC236}">
                    <a16:creationId xmlns:a16="http://schemas.microsoft.com/office/drawing/2014/main" id="{84990255-72D6-444A-9F0E-572DE073D169}"/>
                  </a:ext>
                </a:extLst>
              </p:cNvPr>
              <p:cNvSpPr txBox="1">
                <a:spLocks noChangeArrowheads="1"/>
              </p:cNvSpPr>
              <p:nvPr/>
            </p:nvSpPr>
            <p:spPr bwMode="auto">
              <a:xfrm>
                <a:off x="4574506" y="2204724"/>
                <a:ext cx="1151107"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33" name="Rectangle 32">
                <a:extLst>
                  <a:ext uri="{FF2B5EF4-FFF2-40B4-BE49-F238E27FC236}">
                    <a16:creationId xmlns:a16="http://schemas.microsoft.com/office/drawing/2014/main" id="{216DF738-5894-4C95-97FE-FA2B31FBF059}"/>
                  </a:ext>
                </a:extLst>
              </p:cNvPr>
              <p:cNvSpPr/>
              <p:nvPr/>
            </p:nvSpPr>
            <p:spPr>
              <a:xfrm flipV="1">
                <a:off x="4452004"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DFC8299-545B-43A0-A43F-0E9D8C959390}"/>
                  </a:ext>
                </a:extLst>
              </p:cNvPr>
              <p:cNvSpPr/>
              <p:nvPr/>
            </p:nvSpPr>
            <p:spPr>
              <a:xfrm>
                <a:off x="4459674"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6" name="Round Same Side Corner Rectangle 11">
            <a:extLst>
              <a:ext uri="{FF2B5EF4-FFF2-40B4-BE49-F238E27FC236}">
                <a16:creationId xmlns:a16="http://schemas.microsoft.com/office/drawing/2014/main" id="{81A37BF6-6E83-4115-A2A5-2F2C9EB635D1}"/>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7" name="Rectangle 36">
            <a:extLst>
              <a:ext uri="{FF2B5EF4-FFF2-40B4-BE49-F238E27FC236}">
                <a16:creationId xmlns:a16="http://schemas.microsoft.com/office/drawing/2014/main" id="{998B0974-AB83-49F4-9694-E5A4AAE8ADDF}"/>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grpSp>
        <p:nvGrpSpPr>
          <p:cNvPr id="4" name="Group 3">
            <a:extLst>
              <a:ext uri="{FF2B5EF4-FFF2-40B4-BE49-F238E27FC236}">
                <a16:creationId xmlns:a16="http://schemas.microsoft.com/office/drawing/2014/main" id="{D27C5F89-DEF5-4605-A8DB-2116F07D7670}"/>
              </a:ext>
            </a:extLst>
          </p:cNvPr>
          <p:cNvGrpSpPr/>
          <p:nvPr/>
        </p:nvGrpSpPr>
        <p:grpSpPr>
          <a:xfrm>
            <a:off x="4189229" y="4971876"/>
            <a:ext cx="3785190" cy="307777"/>
            <a:chOff x="4473203" y="4971881"/>
            <a:chExt cx="3233401" cy="243402"/>
          </a:xfrm>
        </p:grpSpPr>
        <p:sp>
          <p:nvSpPr>
            <p:cNvPr id="44" name="TextBox 43">
              <a:extLst>
                <a:ext uri="{FF2B5EF4-FFF2-40B4-BE49-F238E27FC236}">
                  <a16:creationId xmlns:a16="http://schemas.microsoft.com/office/drawing/2014/main" id="{836B71C9-3CFA-4DE7-AC02-3AAABFDFC4E8}"/>
                </a:ext>
              </a:extLst>
            </p:cNvPr>
            <p:cNvSpPr txBox="1"/>
            <p:nvPr/>
          </p:nvSpPr>
          <p:spPr>
            <a:xfrm>
              <a:off x="4473203" y="4971881"/>
              <a:ext cx="1374497" cy="243402"/>
            </a:xfrm>
            <a:prstGeom prst="rect">
              <a:avLst/>
            </a:prstGeom>
            <a:noFill/>
          </p:spPr>
          <p:txBody>
            <a:bodyPr wrap="square" rtlCol="0">
              <a:spAutoFit/>
            </a:bodyPr>
            <a:lstStyle/>
            <a:p>
              <a:pPr algn="ctr"/>
              <a:r>
                <a:rPr lang="en-US" sz="1400" dirty="0"/>
                <a:t>n=75</a:t>
              </a:r>
            </a:p>
          </p:txBody>
        </p:sp>
        <p:sp>
          <p:nvSpPr>
            <p:cNvPr id="45" name="TextBox 44">
              <a:extLst>
                <a:ext uri="{FF2B5EF4-FFF2-40B4-BE49-F238E27FC236}">
                  <a16:creationId xmlns:a16="http://schemas.microsoft.com/office/drawing/2014/main" id="{E9C98854-C075-4F88-B41A-CDF8CF0023EC}"/>
                </a:ext>
              </a:extLst>
            </p:cNvPr>
            <p:cNvSpPr txBox="1"/>
            <p:nvPr/>
          </p:nvSpPr>
          <p:spPr>
            <a:xfrm>
              <a:off x="6368435" y="4971881"/>
              <a:ext cx="1338169" cy="243402"/>
            </a:xfrm>
            <a:prstGeom prst="rect">
              <a:avLst/>
            </a:prstGeom>
            <a:noFill/>
          </p:spPr>
          <p:txBody>
            <a:bodyPr wrap="square" rtlCol="0">
              <a:spAutoFit/>
            </a:bodyPr>
            <a:lstStyle/>
            <a:p>
              <a:pPr algn="ctr"/>
              <a:r>
                <a:rPr lang="en-US" sz="1400" dirty="0"/>
                <a:t>n=73</a:t>
              </a:r>
            </a:p>
          </p:txBody>
        </p:sp>
      </p:grpSp>
    </p:spTree>
    <p:extLst>
      <p:ext uri="{BB962C8B-B14F-4D97-AF65-F5344CB8AC3E}">
        <p14:creationId xmlns:p14="http://schemas.microsoft.com/office/powerpoint/2010/main" val="1650624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35138774-84C2-4EEC-B561-245D9971719E}"/>
              </a:ext>
            </a:extLst>
          </p:cNvPr>
          <p:cNvSpPr/>
          <p:nvPr/>
        </p:nvSpPr>
        <p:spPr>
          <a:xfrm>
            <a:off x="2102483" y="1400737"/>
            <a:ext cx="8595360" cy="3265617"/>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ED97DD4-4EE3-443F-B103-C8F9CDD5E6AF}"/>
              </a:ext>
            </a:extLst>
          </p:cNvPr>
          <p:cNvCxnSpPr>
            <a:cxnSpLocks/>
          </p:cNvCxnSpPr>
          <p:nvPr/>
        </p:nvCxnSpPr>
        <p:spPr>
          <a:xfrm flipH="1">
            <a:off x="2102485" y="4673442"/>
            <a:ext cx="8595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p:cNvGraphicFramePr/>
          <p:nvPr>
            <p:extLst>
              <p:ext uri="{D42A27DB-BD31-4B8C-83A1-F6EECF244321}">
                <p14:modId xmlns:p14="http://schemas.microsoft.com/office/powerpoint/2010/main" val="1738317146"/>
              </p:ext>
            </p:extLst>
          </p:nvPr>
        </p:nvGraphicFramePr>
        <p:xfrm>
          <a:off x="1525207" y="870636"/>
          <a:ext cx="8128000" cy="42701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Change in FEV</a:t>
            </a:r>
            <a:r>
              <a:rPr lang="en-US" baseline="-25000" dirty="0"/>
              <a:t>1 </a:t>
            </a:r>
            <a:r>
              <a:rPr lang="en-US" dirty="0"/>
              <a:t>Over 28 Weeks</a:t>
            </a:r>
          </a:p>
        </p:txBody>
      </p:sp>
      <p:sp>
        <p:nvSpPr>
          <p:cNvPr id="3" name="Slide Number Placeholder 2"/>
          <p:cNvSpPr>
            <a:spLocks noGrp="1"/>
          </p:cNvSpPr>
          <p:nvPr>
            <p:ph type="sldNum" sz="quarter" idx="12"/>
          </p:nvPr>
        </p:nvSpPr>
        <p:spPr/>
        <p:txBody>
          <a:bodyPr/>
          <a:lstStyle/>
          <a:p>
            <a:fld id="{CC7432E5-F8E0-41AE-9A6B-AD730338B005}" type="slidenum">
              <a:rPr lang="en-US" smtClean="0"/>
              <a:pPr/>
              <a:t>30</a:t>
            </a:fld>
            <a:endParaRPr lang="en-US" dirty="0"/>
          </a:p>
        </p:txBody>
      </p:sp>
      <p:sp>
        <p:nvSpPr>
          <p:cNvPr id="5" name="Text Placeholder 4">
            <a:extLst>
              <a:ext uri="{FF2B5EF4-FFF2-40B4-BE49-F238E27FC236}">
                <a16:creationId xmlns:a16="http://schemas.microsoft.com/office/drawing/2014/main" id="{83A1CA28-A68F-47BE-A345-5ADE8BCF1D9F}"/>
              </a:ext>
            </a:extLst>
          </p:cNvPr>
          <p:cNvSpPr>
            <a:spLocks noGrp="1"/>
          </p:cNvSpPr>
          <p:nvPr>
            <p:ph type="body" sz="quarter" idx="13"/>
          </p:nvPr>
        </p:nvSpPr>
        <p:spPr/>
        <p:txBody>
          <a:bodyPr/>
          <a:lstStyle/>
          <a:p>
            <a:pPr>
              <a:spcBef>
                <a:spcPts val="200"/>
              </a:spcBef>
            </a:pPr>
            <a:r>
              <a:rPr lang="en-US" dirty="0"/>
              <a:t>Note</a:t>
            </a:r>
            <a:r>
              <a:rPr lang="en-US" b="1" dirty="0"/>
              <a:t>: </a:t>
            </a:r>
            <a:r>
              <a:rPr lang="en-US" dirty="0"/>
              <a:t>p&lt;0.05 for Q8W vs. placebo for all time points except Weeks 24 and 28. Error bars represent 95% CIs. </a:t>
            </a:r>
          </a:p>
          <a:p>
            <a:r>
              <a:rPr lang="en-US" dirty="0"/>
              <a:t>Nair P et al. Supplementary appendix. </a:t>
            </a:r>
            <a:r>
              <a:rPr lang="en-US" i="1" dirty="0"/>
              <a:t>N </a:t>
            </a:r>
            <a:r>
              <a:rPr lang="en-US" i="1" dirty="0" err="1"/>
              <a:t>Engl</a:t>
            </a:r>
            <a:r>
              <a:rPr lang="en-US" i="1" dirty="0"/>
              <a:t> J Med</a:t>
            </a:r>
            <a:r>
              <a:rPr lang="en-US" dirty="0"/>
              <a:t>. 2017;376:2448-2458.</a:t>
            </a:r>
          </a:p>
        </p:txBody>
      </p:sp>
      <p:sp>
        <p:nvSpPr>
          <p:cNvPr id="21" name="TextBox 20"/>
          <p:cNvSpPr txBox="1"/>
          <p:nvPr/>
        </p:nvSpPr>
        <p:spPr>
          <a:xfrm>
            <a:off x="2095747" y="4701811"/>
            <a:ext cx="7222243" cy="307777"/>
          </a:xfrm>
          <a:prstGeom prst="rect">
            <a:avLst/>
          </a:prstGeom>
          <a:noFill/>
        </p:spPr>
        <p:txBody>
          <a:bodyPr wrap="square" rtlCol="0">
            <a:spAutoFit/>
          </a:bodyPr>
          <a:lstStyle/>
          <a:p>
            <a:r>
              <a:rPr lang="en-US" sz="1200" dirty="0"/>
              <a:t>         </a:t>
            </a:r>
            <a:r>
              <a:rPr lang="en-US" sz="1400" dirty="0"/>
              <a:t>4</a:t>
            </a:r>
            <a:r>
              <a:rPr lang="en-US" sz="1200" dirty="0"/>
              <a:t>                       </a:t>
            </a:r>
            <a:r>
              <a:rPr lang="en-US" sz="1400" dirty="0"/>
              <a:t>8 </a:t>
            </a:r>
            <a:r>
              <a:rPr lang="en-US" sz="1200" dirty="0"/>
              <a:t>                     </a:t>
            </a:r>
            <a:r>
              <a:rPr lang="en-US" sz="1400" dirty="0"/>
              <a:t>12</a:t>
            </a:r>
            <a:r>
              <a:rPr lang="en-US" sz="1200" dirty="0"/>
              <a:t>                  </a:t>
            </a:r>
            <a:r>
              <a:rPr lang="en-US" sz="1400" dirty="0"/>
              <a:t>16 </a:t>
            </a:r>
            <a:r>
              <a:rPr lang="en-US" sz="1200" dirty="0"/>
              <a:t>                    </a:t>
            </a:r>
            <a:r>
              <a:rPr lang="en-US" sz="1400" dirty="0"/>
              <a:t>20</a:t>
            </a:r>
            <a:r>
              <a:rPr lang="en-US" sz="1200" dirty="0"/>
              <a:t>                    </a:t>
            </a:r>
            <a:r>
              <a:rPr lang="en-US" sz="1400" dirty="0"/>
              <a:t> 24     </a:t>
            </a:r>
            <a:r>
              <a:rPr lang="en-US" sz="1200" dirty="0"/>
              <a:t>                </a:t>
            </a:r>
            <a:r>
              <a:rPr lang="en-US" sz="1400" dirty="0"/>
              <a:t>28</a:t>
            </a:r>
          </a:p>
        </p:txBody>
      </p:sp>
      <p:sp>
        <p:nvSpPr>
          <p:cNvPr id="32" name="TextBox 31"/>
          <p:cNvSpPr txBox="1"/>
          <p:nvPr/>
        </p:nvSpPr>
        <p:spPr>
          <a:xfrm>
            <a:off x="2076891" y="5061022"/>
            <a:ext cx="7114800" cy="307777"/>
          </a:xfrm>
          <a:prstGeom prst="rect">
            <a:avLst/>
          </a:prstGeom>
          <a:noFill/>
        </p:spPr>
        <p:txBody>
          <a:bodyPr wrap="square" rtlCol="0">
            <a:spAutoFit/>
          </a:bodyPr>
          <a:lstStyle/>
          <a:p>
            <a:pPr algn="ctr"/>
            <a:r>
              <a:rPr lang="en-US" sz="1400" b="1" dirty="0"/>
              <a:t>Weeks </a:t>
            </a:r>
          </a:p>
        </p:txBody>
      </p:sp>
      <p:sp>
        <p:nvSpPr>
          <p:cNvPr id="74" name="Content Placeholder 2"/>
          <p:cNvSpPr txBox="1">
            <a:spLocks/>
          </p:cNvSpPr>
          <p:nvPr/>
        </p:nvSpPr>
        <p:spPr>
          <a:xfrm>
            <a:off x="1240309" y="7420389"/>
            <a:ext cx="11139527" cy="483183"/>
          </a:xfrm>
          <a:prstGeom prst="rect">
            <a:avLst/>
          </a:prstGeom>
        </p:spPr>
        <p:txBody>
          <a:bodyPr/>
          <a:lstStyle>
            <a:lvl1pPr marL="309026" indent="-309026" algn="l" defTabSz="609585" rtl="0" eaLnBrk="1" latinLnBrk="0" hangingPunct="1">
              <a:spcBef>
                <a:spcPts val="0"/>
              </a:spcBef>
              <a:spcAft>
                <a:spcPts val="600"/>
              </a:spcAft>
              <a:buFont typeface="Arial"/>
              <a:buChar char="•"/>
              <a:defRPr sz="2667" kern="1200">
                <a:solidFill>
                  <a:schemeClr val="tx1"/>
                </a:solidFill>
                <a:latin typeface="+mn-lt"/>
                <a:ea typeface="+mn-ea"/>
                <a:cs typeface="+mn-cs"/>
              </a:defRPr>
            </a:lvl1pPr>
            <a:lvl2pPr marL="609585" indent="-300559" algn="l" defTabSz="609585" rtl="0" eaLnBrk="1" latinLnBrk="0" hangingPunct="1">
              <a:spcBef>
                <a:spcPts val="0"/>
              </a:spcBef>
              <a:spcAft>
                <a:spcPts val="600"/>
              </a:spcAft>
              <a:buFont typeface="Arial"/>
              <a:buChar char="–"/>
              <a:defRPr sz="2400" kern="1200">
                <a:solidFill>
                  <a:schemeClr val="tx1"/>
                </a:solidFill>
                <a:latin typeface="+mn-lt"/>
                <a:ea typeface="+mn-ea"/>
                <a:cs typeface="+mn-cs"/>
              </a:defRPr>
            </a:lvl2pPr>
            <a:lvl3pPr marL="918610" indent="-309026" algn="l" defTabSz="609585" rtl="0" eaLnBrk="1" latinLnBrk="0" hangingPunct="1">
              <a:spcBef>
                <a:spcPts val="0"/>
              </a:spcBef>
              <a:spcAft>
                <a:spcPts val="600"/>
              </a:spcAft>
              <a:buFont typeface="Arial"/>
              <a:buChar char="•"/>
              <a:defRPr sz="2133" kern="1200">
                <a:solidFill>
                  <a:schemeClr val="tx1"/>
                </a:solidFill>
                <a:latin typeface="+mn-lt"/>
                <a:ea typeface="+mn-ea"/>
                <a:cs typeface="+mn-cs"/>
              </a:defRPr>
            </a:lvl3pPr>
            <a:lvl4pPr marL="1219170" indent="-300559"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4pPr>
            <a:lvl5pPr marL="1528195" indent="-309026"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28600" indent="-228600">
              <a:spcBef>
                <a:spcPts val="600"/>
              </a:spcBef>
              <a:spcAft>
                <a:spcPts val="0"/>
              </a:spcAft>
              <a:buClr>
                <a:schemeClr val="accent1"/>
              </a:buClr>
            </a:pPr>
            <a:endParaRPr lang="en-US" sz="1200" b="1" dirty="0">
              <a:solidFill>
                <a:srgbClr val="000000"/>
              </a:solidFill>
            </a:endParaRPr>
          </a:p>
        </p:txBody>
      </p:sp>
      <p:cxnSp>
        <p:nvCxnSpPr>
          <p:cNvPr id="75" name="Straight Connector 74"/>
          <p:cNvCxnSpPr/>
          <p:nvPr/>
        </p:nvCxnSpPr>
        <p:spPr>
          <a:xfrm flipH="1">
            <a:off x="2126326" y="2715090"/>
            <a:ext cx="450479" cy="1027768"/>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126328" y="3488277"/>
            <a:ext cx="530004" cy="254581"/>
          </a:xfrm>
          <a:prstGeom prst="line">
            <a:avLst/>
          </a:prstGeom>
          <a:ln w="19050">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5762960" y="2117870"/>
            <a:ext cx="96253" cy="1005840"/>
            <a:chOff x="2402053" y="403678"/>
            <a:chExt cx="96253" cy="650240"/>
          </a:xfrm>
        </p:grpSpPr>
        <p:cxnSp>
          <p:nvCxnSpPr>
            <p:cNvPr id="116" name="Straight Connector 115"/>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6839766" y="2043388"/>
            <a:ext cx="96253" cy="1005840"/>
            <a:chOff x="2402053" y="403678"/>
            <a:chExt cx="96253" cy="650240"/>
          </a:xfrm>
        </p:grpSpPr>
        <p:cxnSp>
          <p:nvCxnSpPr>
            <p:cNvPr id="128" name="Straight Connector 127"/>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7881401" y="2058112"/>
            <a:ext cx="106991" cy="983359"/>
            <a:chOff x="8711547" y="3010400"/>
            <a:chExt cx="97717" cy="1268255"/>
          </a:xfrm>
        </p:grpSpPr>
        <p:cxnSp>
          <p:nvCxnSpPr>
            <p:cNvPr id="144" name="Straight Connector 143"/>
            <p:cNvCxnSpPr/>
            <p:nvPr/>
          </p:nvCxnSpPr>
          <p:spPr>
            <a:xfrm rot="5400000">
              <a:off x="8143010" y="3653370"/>
              <a:ext cx="122649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8713011" y="4278655"/>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8711547" y="3010400"/>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1190309" y="1364515"/>
            <a:ext cx="400110" cy="3369415"/>
          </a:xfrm>
          <a:prstGeom prst="rect">
            <a:avLst/>
          </a:prstGeom>
          <a:noFill/>
        </p:spPr>
        <p:txBody>
          <a:bodyPr vert="vert270" wrap="square" rtlCol="0">
            <a:spAutoFit/>
          </a:bodyPr>
          <a:lstStyle/>
          <a:p>
            <a:pPr algn="ctr"/>
            <a:r>
              <a:rPr lang="en-US" sz="1400" b="1" dirty="0"/>
              <a:t>Change</a:t>
            </a:r>
            <a:r>
              <a:rPr lang="en-US" sz="1400" dirty="0"/>
              <a:t> </a:t>
            </a:r>
            <a:r>
              <a:rPr lang="en-US" sz="1400" b="1" dirty="0"/>
              <a:t>From</a:t>
            </a:r>
            <a:r>
              <a:rPr lang="en-US" sz="1400" dirty="0"/>
              <a:t> </a:t>
            </a:r>
            <a:r>
              <a:rPr lang="en-US" sz="1400" b="1" dirty="0"/>
              <a:t>Baseline</a:t>
            </a:r>
            <a:r>
              <a:rPr lang="en-US" sz="1400" dirty="0"/>
              <a:t> (</a:t>
            </a:r>
            <a:r>
              <a:rPr lang="en-US" sz="1400" b="1" dirty="0"/>
              <a:t>LSM), L</a:t>
            </a:r>
          </a:p>
        </p:txBody>
      </p:sp>
      <p:grpSp>
        <p:nvGrpSpPr>
          <p:cNvPr id="95" name="Group 94"/>
          <p:cNvGrpSpPr/>
          <p:nvPr/>
        </p:nvGrpSpPr>
        <p:grpSpPr>
          <a:xfrm>
            <a:off x="3646824" y="2079067"/>
            <a:ext cx="96253" cy="1005840"/>
            <a:chOff x="2402053" y="403678"/>
            <a:chExt cx="96253" cy="650240"/>
          </a:xfrm>
        </p:grpSpPr>
        <p:cxnSp>
          <p:nvCxnSpPr>
            <p:cNvPr id="96" name="Straight Connector 95"/>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402053" y="403678"/>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402053" y="1052811"/>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3647116" y="3123710"/>
            <a:ext cx="96253" cy="1005840"/>
            <a:chOff x="2402053" y="403678"/>
            <a:chExt cx="96253" cy="650240"/>
          </a:xfrm>
        </p:grpSpPr>
        <p:cxnSp>
          <p:nvCxnSpPr>
            <p:cNvPr id="100" name="Straight Connector 99"/>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402053" y="412609"/>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4705614" y="1962725"/>
            <a:ext cx="96253" cy="1005840"/>
            <a:chOff x="2402053" y="403678"/>
            <a:chExt cx="96253" cy="650240"/>
          </a:xfrm>
        </p:grpSpPr>
        <p:cxnSp>
          <p:nvCxnSpPr>
            <p:cNvPr id="104" name="Straight Connector 103"/>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4697117" y="2958498"/>
            <a:ext cx="96253" cy="822960"/>
            <a:chOff x="2402053" y="403678"/>
            <a:chExt cx="96253" cy="650240"/>
          </a:xfrm>
        </p:grpSpPr>
        <p:cxnSp>
          <p:nvCxnSpPr>
            <p:cNvPr id="112" name="Straight Connector 111"/>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5754549" y="2930524"/>
            <a:ext cx="91440" cy="914400"/>
            <a:chOff x="2402053" y="403678"/>
            <a:chExt cx="96253" cy="650240"/>
          </a:xfrm>
        </p:grpSpPr>
        <p:cxnSp>
          <p:nvCxnSpPr>
            <p:cNvPr id="124" name="Straight Connector 123"/>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402053" y="40849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6811830" y="3090018"/>
            <a:ext cx="96253" cy="822960"/>
            <a:chOff x="2402053" y="403678"/>
            <a:chExt cx="96253" cy="650240"/>
          </a:xfrm>
        </p:grpSpPr>
        <p:cxnSp>
          <p:nvCxnSpPr>
            <p:cNvPr id="136" name="Straight Connector 135"/>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02053" y="412609"/>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7869829" y="2912345"/>
            <a:ext cx="106991" cy="822960"/>
            <a:chOff x="8711547" y="3010400"/>
            <a:chExt cx="97717" cy="1268255"/>
          </a:xfrm>
        </p:grpSpPr>
        <p:cxnSp>
          <p:nvCxnSpPr>
            <p:cNvPr id="140" name="Straight Connector 139"/>
            <p:cNvCxnSpPr/>
            <p:nvPr/>
          </p:nvCxnSpPr>
          <p:spPr>
            <a:xfrm rot="5400000">
              <a:off x="8150310" y="3646069"/>
              <a:ext cx="1211888"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713011" y="4278655"/>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8711547" y="3010400"/>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8938197" y="2608167"/>
            <a:ext cx="106991" cy="822960"/>
            <a:chOff x="8711547" y="3010400"/>
            <a:chExt cx="97717" cy="1268255"/>
          </a:xfrm>
        </p:grpSpPr>
        <p:cxnSp>
          <p:nvCxnSpPr>
            <p:cNvPr id="148" name="Straight Connector 147"/>
            <p:cNvCxnSpPr/>
            <p:nvPr/>
          </p:nvCxnSpPr>
          <p:spPr>
            <a:xfrm rot="5400000">
              <a:off x="8143264" y="3653114"/>
              <a:ext cx="122598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8713011" y="4278655"/>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711547" y="3010400"/>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8948551" y="2042291"/>
            <a:ext cx="106991" cy="914400"/>
            <a:chOff x="8711547" y="3010400"/>
            <a:chExt cx="97717" cy="1268255"/>
          </a:xfrm>
        </p:grpSpPr>
        <p:cxnSp>
          <p:nvCxnSpPr>
            <p:cNvPr id="152" name="Straight Connector 151"/>
            <p:cNvCxnSpPr/>
            <p:nvPr/>
          </p:nvCxnSpPr>
          <p:spPr>
            <a:xfrm rot="5400000">
              <a:off x="8141150" y="3655229"/>
              <a:ext cx="1230207"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713011" y="4278655"/>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711547" y="3010400"/>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3E1FB61C-BFD9-47D5-8C07-ACD50E5AFE85}"/>
              </a:ext>
            </a:extLst>
          </p:cNvPr>
          <p:cNvGrpSpPr/>
          <p:nvPr/>
        </p:nvGrpSpPr>
        <p:grpSpPr>
          <a:xfrm>
            <a:off x="9033749" y="1495641"/>
            <a:ext cx="1823733" cy="533479"/>
            <a:chOff x="4539686" y="2204724"/>
            <a:chExt cx="1823733" cy="533479"/>
          </a:xfrm>
        </p:grpSpPr>
        <p:sp>
          <p:nvSpPr>
            <p:cNvPr id="86" name="TextBox 24">
              <a:extLst>
                <a:ext uri="{FF2B5EF4-FFF2-40B4-BE49-F238E27FC236}">
                  <a16:creationId xmlns:a16="http://schemas.microsoft.com/office/drawing/2014/main" id="{08A069AC-08B3-4DB8-9B65-8D0649263E16}"/>
                </a:ext>
              </a:extLst>
            </p:cNvPr>
            <p:cNvSpPr txBox="1">
              <a:spLocks noChangeArrowheads="1"/>
            </p:cNvSpPr>
            <p:nvPr/>
          </p:nvSpPr>
          <p:spPr bwMode="auto">
            <a:xfrm>
              <a:off x="4662188" y="2204724"/>
              <a:ext cx="1701231"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Benralizumab (n=73)</a:t>
              </a:r>
            </a:p>
            <a:p>
              <a:pPr eaLnBrk="1" fontAlgn="base" hangingPunct="1">
                <a:spcBef>
                  <a:spcPts val="800"/>
                </a:spcBef>
              </a:pPr>
              <a:r>
                <a:rPr lang="en-GB" sz="1100" b="1" dirty="0">
                  <a:solidFill>
                    <a:srgbClr val="000000"/>
                  </a:solidFill>
                  <a:latin typeface="+mn-lt"/>
                </a:rPr>
                <a:t>Placebo (n=74)</a:t>
              </a:r>
            </a:p>
          </p:txBody>
        </p:sp>
        <p:sp>
          <p:nvSpPr>
            <p:cNvPr id="87" name="Rectangle 86">
              <a:extLst>
                <a:ext uri="{FF2B5EF4-FFF2-40B4-BE49-F238E27FC236}">
                  <a16:creationId xmlns:a16="http://schemas.microsoft.com/office/drawing/2014/main" id="{9AED132F-9067-45E0-9C08-78E86C50C5A2}"/>
                </a:ext>
              </a:extLst>
            </p:cNvPr>
            <p:cNvSpPr/>
            <p:nvPr/>
          </p:nvSpPr>
          <p:spPr>
            <a:xfrm flipV="1">
              <a:off x="4539686" y="2546112"/>
              <a:ext cx="128016" cy="1280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A1142A7A-349F-45F1-AF2F-F6012A236232}"/>
                </a:ext>
              </a:extLst>
            </p:cNvPr>
            <p:cNvSpPr/>
            <p:nvPr/>
          </p:nvSpPr>
          <p:spPr>
            <a:xfrm>
              <a:off x="4539686" y="2271108"/>
              <a:ext cx="128016" cy="128016"/>
            </a:xfrm>
            <a:prstGeom prst="rect">
              <a:avLst/>
            </a:prstGeom>
            <a:solidFill>
              <a:srgbClr val="0D375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Rounded Corners 20">
            <a:extLst>
              <a:ext uri="{FF2B5EF4-FFF2-40B4-BE49-F238E27FC236}">
                <a16:creationId xmlns:a16="http://schemas.microsoft.com/office/drawing/2014/main" id="{FCB08E80-1B66-48A8-A1FC-FCE4552B69B7}"/>
              </a:ext>
            </a:extLst>
          </p:cNvPr>
          <p:cNvSpPr/>
          <p:nvPr/>
        </p:nvSpPr>
        <p:spPr>
          <a:xfrm>
            <a:off x="-2" y="5540088"/>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Benralizumab led to a numerically greater improvement in lung function (prebronchodilator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a:t>
            </a:r>
            <a:br>
              <a:rPr lang="en-US" sz="1400" b="1" dirty="0">
                <a:solidFill>
                  <a:schemeClr val="tx1">
                    <a:lumMod val="75000"/>
                    <a:lumOff val="25000"/>
                  </a:schemeClr>
                </a:solidFill>
              </a:rPr>
            </a:br>
            <a:r>
              <a:rPr lang="en-US" sz="1400" b="1" dirty="0">
                <a:solidFill>
                  <a:schemeClr val="tx1">
                    <a:lumMod val="75000"/>
                    <a:lumOff val="25000"/>
                  </a:schemeClr>
                </a:solidFill>
              </a:rPr>
              <a:t>compared to placebo in the ZONDA trial (small sample size not powered for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a:t>
            </a:r>
          </a:p>
        </p:txBody>
      </p:sp>
      <p:sp>
        <p:nvSpPr>
          <p:cNvPr id="69" name="Round Same Side Corner Rectangle 11">
            <a:extLst>
              <a:ext uri="{FF2B5EF4-FFF2-40B4-BE49-F238E27FC236}">
                <a16:creationId xmlns:a16="http://schemas.microsoft.com/office/drawing/2014/main" id="{4A1282B5-5143-4FB3-917E-9B18DC2399B6}"/>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70" name="Rectangle 69">
            <a:extLst>
              <a:ext uri="{FF2B5EF4-FFF2-40B4-BE49-F238E27FC236}">
                <a16:creationId xmlns:a16="http://schemas.microsoft.com/office/drawing/2014/main" id="{84236FB0-58FA-4F09-96E1-8987BCC891A5}"/>
              </a:ext>
            </a:extLst>
          </p:cNvPr>
          <p:cNvSpPr/>
          <p:nvPr/>
        </p:nvSpPr>
        <p:spPr>
          <a:xfrm>
            <a:off x="10786954" y="1"/>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grpSp>
        <p:nvGrpSpPr>
          <p:cNvPr id="68" name="Group 67">
            <a:extLst>
              <a:ext uri="{FF2B5EF4-FFF2-40B4-BE49-F238E27FC236}">
                <a16:creationId xmlns:a16="http://schemas.microsoft.com/office/drawing/2014/main" id="{5462505C-256B-451A-97A4-7F0737D1224B}"/>
              </a:ext>
            </a:extLst>
          </p:cNvPr>
          <p:cNvGrpSpPr/>
          <p:nvPr/>
        </p:nvGrpSpPr>
        <p:grpSpPr>
          <a:xfrm>
            <a:off x="10894774" y="591838"/>
            <a:ext cx="1024128" cy="338328"/>
            <a:chOff x="11002265" y="785530"/>
            <a:chExt cx="1024128" cy="338328"/>
          </a:xfrm>
        </p:grpSpPr>
        <p:sp>
          <p:nvSpPr>
            <p:cNvPr id="71" name="Freeform 53">
              <a:hlinkClick r:id="rId4" action="ppaction://hlinksldjump"/>
              <a:extLst>
                <a:ext uri="{FF2B5EF4-FFF2-40B4-BE49-F238E27FC236}">
                  <a16:creationId xmlns:a16="http://schemas.microsoft.com/office/drawing/2014/main" id="{C55FD75B-2C37-4810-8118-B00C8A0E40EA}"/>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73" name="Picture 72">
              <a:hlinkClick r:id="rId4" action="ppaction://hlinksldjump"/>
              <a:extLst>
                <a:ext uri="{FF2B5EF4-FFF2-40B4-BE49-F238E27FC236}">
                  <a16:creationId xmlns:a16="http://schemas.microsoft.com/office/drawing/2014/main" id="{A2E64D30-51B8-42E5-BFD8-D8838530B5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Tree>
    <p:extLst>
      <p:ext uri="{BB962C8B-B14F-4D97-AF65-F5344CB8AC3E}">
        <p14:creationId xmlns:p14="http://schemas.microsoft.com/office/powerpoint/2010/main" val="204284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Efficacy: Effect on Patient- Reported Outcomes</a:t>
            </a:r>
          </a:p>
        </p:txBody>
      </p:sp>
    </p:spTree>
    <p:extLst>
      <p:ext uri="{BB962C8B-B14F-4D97-AF65-F5344CB8AC3E}">
        <p14:creationId xmlns:p14="http://schemas.microsoft.com/office/powerpoint/2010/main" val="4158132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Benralizumab Improved Asthma Control and Quality of Life</a:t>
            </a:r>
            <a:endParaRPr lang="en-US" sz="2400" dirty="0">
              <a:solidFill>
                <a:schemeClr val="accent1"/>
              </a:solidFill>
              <a:latin typeface="+mj-lt"/>
            </a:endParaRPr>
          </a:p>
        </p:txBody>
      </p:sp>
      <p:sp>
        <p:nvSpPr>
          <p:cNvPr id="4" name="Slide Number Placeholder 3"/>
          <p:cNvSpPr>
            <a:spLocks noGrp="1"/>
          </p:cNvSpPr>
          <p:nvPr>
            <p:ph type="sldNum" sz="quarter" idx="12"/>
          </p:nvPr>
        </p:nvSpPr>
        <p:spPr/>
        <p:txBody>
          <a:bodyPr/>
          <a:lstStyle/>
          <a:p>
            <a:fld id="{481F2B7F-198A-42B2-B878-1A7737CDC9EB}" type="slidenum">
              <a:rPr lang="en-US">
                <a:solidFill>
                  <a:srgbClr val="000000"/>
                </a:solidFill>
              </a:rPr>
              <a:pPr/>
              <a:t>32</a:t>
            </a:fld>
            <a:endParaRPr lang="en-US" dirty="0">
              <a:solidFill>
                <a:srgbClr val="000000"/>
              </a:solidFill>
            </a:endParaRPr>
          </a:p>
        </p:txBody>
      </p:sp>
      <p:sp>
        <p:nvSpPr>
          <p:cNvPr id="5" name="Text Placeholder 4">
            <a:extLst>
              <a:ext uri="{FF2B5EF4-FFF2-40B4-BE49-F238E27FC236}">
                <a16:creationId xmlns:a16="http://schemas.microsoft.com/office/drawing/2014/main" id="{E36A8455-83D4-4DA2-82A9-0AD0D718757E}"/>
              </a:ext>
            </a:extLst>
          </p:cNvPr>
          <p:cNvSpPr>
            <a:spLocks noGrp="1"/>
          </p:cNvSpPr>
          <p:nvPr>
            <p:ph type="body" sz="quarter" idx="13"/>
          </p:nvPr>
        </p:nvSpPr>
        <p:spPr/>
        <p:txBody>
          <a:bodyPr/>
          <a:lstStyle/>
          <a:p>
            <a:pPr>
              <a:spcBef>
                <a:spcPts val="200"/>
              </a:spcBef>
            </a:pPr>
            <a:r>
              <a:rPr lang="en-US" dirty="0"/>
              <a:t>1. Bleecker ER et al. </a:t>
            </a:r>
            <a:r>
              <a:rPr lang="en-US" i="1" dirty="0"/>
              <a:t>Lancet</a:t>
            </a:r>
            <a:r>
              <a:rPr lang="en-US" dirty="0"/>
              <a:t>. 2016;388:2115-2127; 2. FitzGerald JM et al. </a:t>
            </a:r>
            <a:r>
              <a:rPr lang="en-US" i="1" dirty="0"/>
              <a:t>Lancet</a:t>
            </a:r>
            <a:r>
              <a:rPr lang="en-US" dirty="0"/>
              <a:t>. 2016;388:2128-2141; </a:t>
            </a:r>
            <a:r>
              <a:rPr lang="en-US" dirty="0">
                <a:cs typeface="Arial" panose="020B0604020202020204" pitchFamily="34" charset="0"/>
              </a:rPr>
              <a:t>3. </a:t>
            </a:r>
            <a:r>
              <a:rPr lang="en-US" dirty="0"/>
              <a:t>Nair P et al. </a:t>
            </a:r>
            <a:r>
              <a:rPr lang="en-US" i="1" dirty="0"/>
              <a:t>N </a:t>
            </a:r>
            <a:r>
              <a:rPr lang="en-US" i="1" dirty="0" err="1"/>
              <a:t>Engl</a:t>
            </a:r>
            <a:r>
              <a:rPr lang="en-US" i="1" dirty="0"/>
              <a:t> J Med</a:t>
            </a:r>
            <a:r>
              <a:rPr lang="en-US" dirty="0"/>
              <a:t>. 2017;376:2448-2458; 4. Busse WW et al. Article online ahead of print. </a:t>
            </a:r>
            <a:r>
              <a:rPr lang="en-US" i="1" dirty="0"/>
              <a:t>Lancet </a:t>
            </a:r>
            <a:r>
              <a:rPr lang="en-US" i="1" dirty="0" err="1"/>
              <a:t>Respir</a:t>
            </a:r>
            <a:r>
              <a:rPr lang="en-US" i="1" dirty="0"/>
              <a:t> Med. </a:t>
            </a:r>
            <a:r>
              <a:rPr lang="en-US" dirty="0"/>
              <a:t>2018.</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99788506"/>
              </p:ext>
            </p:extLst>
          </p:nvPr>
        </p:nvGraphicFramePr>
        <p:xfrm>
          <a:off x="457199" y="2033817"/>
          <a:ext cx="11277601" cy="2011680"/>
        </p:xfrm>
        <a:graphic>
          <a:graphicData uri="http://schemas.openxmlformats.org/drawingml/2006/table">
            <a:tbl>
              <a:tblPr firstRow="1" bandRow="1">
                <a:tableStyleId>{5C22544A-7EE6-4342-B048-85BDC9FD1C3A}</a:tableStyleId>
              </a:tblPr>
              <a:tblGrid>
                <a:gridCol w="2422858">
                  <a:extLst>
                    <a:ext uri="{9D8B030D-6E8A-4147-A177-3AD203B41FA5}">
                      <a16:colId xmlns:a16="http://schemas.microsoft.com/office/drawing/2014/main" val="20000"/>
                    </a:ext>
                  </a:extLst>
                </a:gridCol>
                <a:gridCol w="2951581">
                  <a:extLst>
                    <a:ext uri="{9D8B030D-6E8A-4147-A177-3AD203B41FA5}">
                      <a16:colId xmlns:a16="http://schemas.microsoft.com/office/drawing/2014/main" val="20002"/>
                    </a:ext>
                  </a:extLst>
                </a:gridCol>
                <a:gridCol w="2951581">
                  <a:extLst>
                    <a:ext uri="{9D8B030D-6E8A-4147-A177-3AD203B41FA5}">
                      <a16:colId xmlns:a16="http://schemas.microsoft.com/office/drawing/2014/main" val="20004"/>
                    </a:ext>
                  </a:extLst>
                </a:gridCol>
                <a:gridCol w="2951581">
                  <a:extLst>
                    <a:ext uri="{9D8B030D-6E8A-4147-A177-3AD203B41FA5}">
                      <a16:colId xmlns:a16="http://schemas.microsoft.com/office/drawing/2014/main" val="4147840174"/>
                    </a:ext>
                  </a:extLst>
                </a:gridCol>
              </a:tblGrid>
              <a:tr h="548640">
                <a:tc>
                  <a:txBody>
                    <a:bodyPr/>
                    <a:lstStyle/>
                    <a:p>
                      <a:endParaRPr lang="en-US" sz="14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SIROCCO (48</a:t>
                      </a:r>
                      <a:r>
                        <a:rPr lang="en-US" sz="1600" baseline="0" dirty="0">
                          <a:solidFill>
                            <a:schemeClr val="bg1"/>
                          </a:solidFill>
                        </a:rPr>
                        <a:t> Weeks)</a:t>
                      </a:r>
                      <a:r>
                        <a:rPr lang="en-US" sz="1600" baseline="30000" dirty="0">
                          <a:solidFill>
                            <a:schemeClr val="bg1"/>
                          </a:solidFill>
                        </a:rPr>
                        <a:t>1</a:t>
                      </a:r>
                      <a:endParaRPr lang="en-US" sz="1600" dirty="0">
                        <a:solidFill>
                          <a:schemeClr val="bg1"/>
                        </a:solidFill>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CALIMA (56 Weeks)</a:t>
                      </a:r>
                      <a:r>
                        <a:rPr lang="en-US" sz="1600" baseline="30000" dirty="0">
                          <a:solidFill>
                            <a:schemeClr val="bg1"/>
                          </a:solidFill>
                        </a:rPr>
                        <a:t>2</a:t>
                      </a:r>
                      <a:endParaRPr lang="en-US" sz="16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ZONDA (28 Weeks)</a:t>
                      </a:r>
                      <a:r>
                        <a:rPr lang="en-US" sz="1600" baseline="30000" dirty="0">
                          <a:solidFill>
                            <a:schemeClr val="bg1"/>
                          </a:solidFill>
                        </a:rPr>
                        <a:t>3</a:t>
                      </a:r>
                      <a:endParaRPr lang="en-US" sz="16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1520">
                <a:tc>
                  <a:txBody>
                    <a:bodyPr/>
                    <a:lstStyle/>
                    <a:p>
                      <a:r>
                        <a:rPr lang="en-US" sz="1600" b="1" dirty="0">
                          <a:solidFill>
                            <a:schemeClr val="tx1"/>
                          </a:solidFill>
                        </a:rPr>
                        <a:t>ACQ-6 score</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-0.29 (</a:t>
                      </a:r>
                      <a:r>
                        <a:rPr lang="en-US" sz="1600" i="0" dirty="0">
                          <a:solidFill>
                            <a:schemeClr val="tx1"/>
                          </a:solidFill>
                        </a:rPr>
                        <a:t>p</a:t>
                      </a:r>
                      <a:r>
                        <a:rPr lang="en-US" sz="1600" dirty="0">
                          <a:solidFill>
                            <a:schemeClr val="tx1"/>
                          </a:solidFill>
                        </a:rPr>
                        <a:t>=0.003)</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-0.25 (</a:t>
                      </a:r>
                      <a:r>
                        <a:rPr lang="en-US" sz="1600" i="0" dirty="0">
                          <a:solidFill>
                            <a:schemeClr val="tx1"/>
                          </a:solidFill>
                        </a:rPr>
                        <a:t>p</a:t>
                      </a:r>
                      <a:r>
                        <a:rPr lang="en-US" sz="1600" dirty="0">
                          <a:solidFill>
                            <a:schemeClr val="tx1"/>
                          </a:solidFill>
                        </a:rPr>
                        <a:t>=0.008)</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-0.55 (</a:t>
                      </a:r>
                      <a:r>
                        <a:rPr lang="en-US" sz="1600" i="0" dirty="0">
                          <a:solidFill>
                            <a:schemeClr val="tx1"/>
                          </a:solidFill>
                        </a:rPr>
                        <a:t>p</a:t>
                      </a:r>
                      <a:r>
                        <a:rPr lang="en-US" sz="1600" dirty="0">
                          <a:solidFill>
                            <a:schemeClr val="tx1"/>
                          </a:solidFill>
                        </a:rPr>
                        <a:t>=0.001)</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2"/>
                  </a:ext>
                </a:extLst>
              </a:tr>
              <a:tr h="731520">
                <a:tc>
                  <a:txBody>
                    <a:bodyPr/>
                    <a:lstStyle/>
                    <a:p>
                      <a:r>
                        <a:rPr lang="en-US" sz="1600" b="1" dirty="0">
                          <a:solidFill>
                            <a:schemeClr val="tx1"/>
                          </a:solidFill>
                        </a:rPr>
                        <a:t>AQLQ(S)</a:t>
                      </a:r>
                      <a:r>
                        <a:rPr lang="en-US" sz="1600" b="1" baseline="0" dirty="0">
                          <a:solidFill>
                            <a:schemeClr val="tx1"/>
                          </a:solidFill>
                        </a:rPr>
                        <a:t>+12 score</a:t>
                      </a:r>
                      <a:endParaRPr lang="en-US" sz="1600" b="1" dirty="0">
                        <a:solidFill>
                          <a:schemeClr val="tx1"/>
                        </a:solidFill>
                      </a:endParaRP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0.30</a:t>
                      </a:r>
                      <a:r>
                        <a:rPr lang="en-US" sz="1600" baseline="0" dirty="0">
                          <a:solidFill>
                            <a:schemeClr val="tx1"/>
                          </a:solidFill>
                        </a:rPr>
                        <a:t> (</a:t>
                      </a:r>
                      <a:r>
                        <a:rPr lang="en-US" sz="1600" i="0" baseline="0" dirty="0">
                          <a:solidFill>
                            <a:schemeClr val="tx1"/>
                          </a:solidFill>
                        </a:rPr>
                        <a:t>p</a:t>
                      </a:r>
                      <a:r>
                        <a:rPr lang="en-US" sz="1600" baseline="0" dirty="0">
                          <a:solidFill>
                            <a:schemeClr val="tx1"/>
                          </a:solidFill>
                        </a:rPr>
                        <a:t>=0.004)</a:t>
                      </a:r>
                      <a:endParaRPr lang="en-US" sz="16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0.24 (</a:t>
                      </a:r>
                      <a:r>
                        <a:rPr lang="en-US" sz="1600" i="0" dirty="0">
                          <a:solidFill>
                            <a:schemeClr val="tx1"/>
                          </a:solidFill>
                        </a:rPr>
                        <a:t>p</a:t>
                      </a:r>
                      <a:r>
                        <a:rPr lang="en-US" sz="1600" dirty="0">
                          <a:solidFill>
                            <a:schemeClr val="tx1"/>
                          </a:solidFill>
                        </a:rPr>
                        <a:t>=0.019)</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0.45</a:t>
                      </a:r>
                      <a:r>
                        <a:rPr lang="en-US" sz="1600" baseline="0" dirty="0">
                          <a:solidFill>
                            <a:schemeClr val="tx1"/>
                          </a:solidFill>
                        </a:rPr>
                        <a:t> (</a:t>
                      </a:r>
                      <a:r>
                        <a:rPr lang="en-US" sz="1600" i="0" baseline="0" dirty="0">
                          <a:solidFill>
                            <a:schemeClr val="tx1"/>
                          </a:solidFill>
                        </a:rPr>
                        <a:t>p</a:t>
                      </a:r>
                      <a:r>
                        <a:rPr lang="en-US" sz="1600" baseline="0" dirty="0">
                          <a:solidFill>
                            <a:schemeClr val="tx1"/>
                          </a:solidFill>
                        </a:rPr>
                        <a:t>=0.004)</a:t>
                      </a:r>
                      <a:endParaRPr lang="en-US" sz="16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3"/>
                  </a:ext>
                </a:extLst>
              </a:tr>
            </a:tbl>
          </a:graphicData>
        </a:graphic>
      </p:graphicFrame>
      <p:sp>
        <p:nvSpPr>
          <p:cNvPr id="13" name="TextBox 12"/>
          <p:cNvSpPr txBox="1"/>
          <p:nvPr/>
        </p:nvSpPr>
        <p:spPr>
          <a:xfrm>
            <a:off x="487679" y="1472910"/>
            <a:ext cx="11186869" cy="338554"/>
          </a:xfrm>
          <a:prstGeom prst="rect">
            <a:avLst/>
          </a:prstGeom>
          <a:noFill/>
        </p:spPr>
        <p:txBody>
          <a:bodyPr wrap="square" rtlCol="0">
            <a:spAutoFit/>
          </a:bodyPr>
          <a:lstStyle/>
          <a:p>
            <a:pPr algn="ctr"/>
            <a:r>
              <a:rPr lang="en-US" sz="1600" b="1" dirty="0">
                <a:solidFill>
                  <a:schemeClr val="accent2"/>
                </a:solidFill>
              </a:rPr>
              <a:t>Benralizumab Mean Change From Baseline vs. Placebo at Time Point </a:t>
            </a:r>
          </a:p>
        </p:txBody>
      </p:sp>
      <p:sp>
        <p:nvSpPr>
          <p:cNvPr id="10" name="Rectangle 9">
            <a:extLst>
              <a:ext uri="{FF2B5EF4-FFF2-40B4-BE49-F238E27FC236}">
                <a16:creationId xmlns:a16="http://schemas.microsoft.com/office/drawing/2014/main" id="{3CD594BF-2A0E-4433-9E58-C5547618DE0B}"/>
              </a:ext>
            </a:extLst>
          </p:cNvPr>
          <p:cNvSpPr/>
          <p:nvPr/>
        </p:nvSpPr>
        <p:spPr>
          <a:xfrm>
            <a:off x="10995703" y="1"/>
            <a:ext cx="1039835"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11" name="Rectangle: Rounded Corners 20">
            <a:extLst>
              <a:ext uri="{FF2B5EF4-FFF2-40B4-BE49-F238E27FC236}">
                <a16:creationId xmlns:a16="http://schemas.microsoft.com/office/drawing/2014/main" id="{A7E1C495-58A3-41D6-82FC-C3944A510732}"/>
              </a:ext>
            </a:extLst>
          </p:cNvPr>
          <p:cNvSpPr/>
          <p:nvPr/>
        </p:nvSpPr>
        <p:spPr>
          <a:xfrm>
            <a:off x="457199" y="4045496"/>
            <a:ext cx="11277602" cy="823683"/>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GB" sz="1600" b="1" dirty="0">
                <a:solidFill>
                  <a:schemeClr val="tx1"/>
                </a:solidFill>
              </a:rPr>
              <a:t>In BORA, </a:t>
            </a:r>
            <a:r>
              <a:rPr lang="en-GB" sz="1600" dirty="0">
                <a:solidFill>
                  <a:schemeClr val="tx1"/>
                </a:solidFill>
              </a:rPr>
              <a:t>ACQ-6 and </a:t>
            </a:r>
            <a:r>
              <a:rPr lang="en-US" sz="1600" dirty="0">
                <a:solidFill>
                  <a:schemeClr val="tx1"/>
                </a:solidFill>
              </a:rPr>
              <a:t>AQLQ(S)+12 scores</a:t>
            </a:r>
            <a:r>
              <a:rPr lang="en-GB" sz="1600" dirty="0">
                <a:solidFill>
                  <a:schemeClr val="tx1"/>
                </a:solidFill>
              </a:rPr>
              <a:t> remained stable in patients previously treated with benralizumab and                              were improved in patients new to benra treatment </a:t>
            </a:r>
            <a:endParaRPr lang="en-US" sz="1600" dirty="0">
              <a:solidFill>
                <a:schemeClr val="tx1"/>
              </a:solidFill>
            </a:endParaRPr>
          </a:p>
        </p:txBody>
      </p:sp>
      <p:grpSp>
        <p:nvGrpSpPr>
          <p:cNvPr id="6" name="Group 5">
            <a:extLst>
              <a:ext uri="{FF2B5EF4-FFF2-40B4-BE49-F238E27FC236}">
                <a16:creationId xmlns:a16="http://schemas.microsoft.com/office/drawing/2014/main" id="{8E27BCF3-16FD-4745-9EC8-DE5A93AB9163}"/>
              </a:ext>
            </a:extLst>
          </p:cNvPr>
          <p:cNvGrpSpPr/>
          <p:nvPr/>
        </p:nvGrpSpPr>
        <p:grpSpPr>
          <a:xfrm>
            <a:off x="10701254" y="-65108"/>
            <a:ext cx="1421476" cy="646331"/>
            <a:chOff x="10701254" y="-65108"/>
            <a:chExt cx="1421476" cy="646331"/>
          </a:xfrm>
        </p:grpSpPr>
        <p:sp>
          <p:nvSpPr>
            <p:cNvPr id="16" name="Round Same Side Corner Rectangle 11">
              <a:extLst>
                <a:ext uri="{FF2B5EF4-FFF2-40B4-BE49-F238E27FC236}">
                  <a16:creationId xmlns:a16="http://schemas.microsoft.com/office/drawing/2014/main" id="{C601F704-D50A-42D1-B57F-4B5FC4A4CC9A}"/>
                </a:ext>
              </a:extLst>
            </p:cNvPr>
            <p:cNvSpPr/>
            <p:nvPr/>
          </p:nvSpPr>
          <p:spPr>
            <a:xfrm rot="10800000">
              <a:off x="10727091" y="-3826"/>
              <a:ext cx="1298448" cy="52120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 name="TextBox 2">
              <a:extLst>
                <a:ext uri="{FF2B5EF4-FFF2-40B4-BE49-F238E27FC236}">
                  <a16:creationId xmlns:a16="http://schemas.microsoft.com/office/drawing/2014/main" id="{931FA9AE-12C9-4E16-ACD3-779431E51D46}"/>
                </a:ext>
              </a:extLst>
            </p:cNvPr>
            <p:cNvSpPr txBox="1"/>
            <p:nvPr/>
          </p:nvSpPr>
          <p:spPr>
            <a:xfrm>
              <a:off x="10701254" y="-65108"/>
              <a:ext cx="1421476" cy="646331"/>
            </a:xfrm>
            <a:prstGeom prst="rect">
              <a:avLst/>
            </a:prstGeom>
            <a:noFill/>
          </p:spPr>
          <p:txBody>
            <a:bodyPr wrap="square" rtlCol="0">
              <a:spAutoFit/>
            </a:bodyPr>
            <a:lstStyle/>
            <a:p>
              <a:r>
                <a:rPr lang="en-US" sz="1200" b="1" dirty="0">
                  <a:solidFill>
                    <a:schemeClr val="bg1"/>
                  </a:solidFill>
                </a:rPr>
                <a:t>SIROCCO/ CALIMA/ZONDA/BORA</a:t>
              </a:r>
            </a:p>
          </p:txBody>
        </p:sp>
      </p:grpSp>
      <p:grpSp>
        <p:nvGrpSpPr>
          <p:cNvPr id="17" name="Group 16">
            <a:extLst>
              <a:ext uri="{FF2B5EF4-FFF2-40B4-BE49-F238E27FC236}">
                <a16:creationId xmlns:a16="http://schemas.microsoft.com/office/drawing/2014/main" id="{8F1075D2-2E49-4B99-A398-3312F7E832AD}"/>
              </a:ext>
            </a:extLst>
          </p:cNvPr>
          <p:cNvGrpSpPr/>
          <p:nvPr/>
        </p:nvGrpSpPr>
        <p:grpSpPr>
          <a:xfrm>
            <a:off x="10551955" y="1182584"/>
            <a:ext cx="1511457" cy="407072"/>
            <a:chOff x="10554337" y="809478"/>
            <a:chExt cx="1511457" cy="407072"/>
          </a:xfrm>
        </p:grpSpPr>
        <p:sp>
          <p:nvSpPr>
            <p:cNvPr id="18" name="Freeform 53">
              <a:hlinkClick r:id="rId3" action="ppaction://hlinksldjump"/>
              <a:extLst>
                <a:ext uri="{FF2B5EF4-FFF2-40B4-BE49-F238E27FC236}">
                  <a16:creationId xmlns:a16="http://schemas.microsoft.com/office/drawing/2014/main" id="{90A9A69C-8F6D-4878-8B5E-B8193ED9E144}"/>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solidFill>
                    <a:schemeClr val="tx1"/>
                  </a:solidFill>
                </a:rPr>
                <a:t>Change</a:t>
              </a:r>
              <a:r>
                <a:rPr lang="en-US" sz="820" dirty="0"/>
                <a:t> from baseline                              in AQLQ(S)+12 score </a:t>
              </a:r>
            </a:p>
          </p:txBody>
        </p:sp>
        <p:sp>
          <p:nvSpPr>
            <p:cNvPr id="19" name="Freeform 53">
              <a:extLst>
                <a:ext uri="{FF2B5EF4-FFF2-40B4-BE49-F238E27FC236}">
                  <a16:creationId xmlns:a16="http://schemas.microsoft.com/office/drawing/2014/main" id="{713C3DC4-7725-4A8E-AC62-B0138A24117F}"/>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20" name="Oval 19">
              <a:hlinkClick r:id="rId4" action="ppaction://hlinksldjump"/>
              <a:extLst>
                <a:ext uri="{FF2B5EF4-FFF2-40B4-BE49-F238E27FC236}">
                  <a16:creationId xmlns:a16="http://schemas.microsoft.com/office/drawing/2014/main" id="{360BC33E-D836-4F00-A9C5-62279DFC9DF7}"/>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63">
              <a:hlinkClick r:id="rId4" action="ppaction://hlinksldjump"/>
              <a:extLst>
                <a:ext uri="{FF2B5EF4-FFF2-40B4-BE49-F238E27FC236}">
                  <a16:creationId xmlns:a16="http://schemas.microsoft.com/office/drawing/2014/main" id="{F1E882EB-E577-4213-8001-B850E2D707ED}"/>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22" name="Group 21">
            <a:extLst>
              <a:ext uri="{FF2B5EF4-FFF2-40B4-BE49-F238E27FC236}">
                <a16:creationId xmlns:a16="http://schemas.microsoft.com/office/drawing/2014/main" id="{D21C669E-7B50-4051-AB8E-79E5057827D5}"/>
              </a:ext>
            </a:extLst>
          </p:cNvPr>
          <p:cNvGrpSpPr/>
          <p:nvPr/>
        </p:nvGrpSpPr>
        <p:grpSpPr>
          <a:xfrm>
            <a:off x="10551955" y="688309"/>
            <a:ext cx="1511457" cy="407072"/>
            <a:chOff x="10554337" y="809478"/>
            <a:chExt cx="1511457" cy="407072"/>
          </a:xfrm>
        </p:grpSpPr>
        <p:sp>
          <p:nvSpPr>
            <p:cNvPr id="23" name="Freeform 53">
              <a:hlinkClick r:id="rId5" action="ppaction://hlinksldjump"/>
              <a:extLst>
                <a:ext uri="{FF2B5EF4-FFF2-40B4-BE49-F238E27FC236}">
                  <a16:creationId xmlns:a16="http://schemas.microsoft.com/office/drawing/2014/main" id="{8D14D6E4-FC8D-4676-91F8-002E7CBEC806}"/>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from baseline   in ACQ-6 score</a:t>
              </a:r>
            </a:p>
          </p:txBody>
        </p:sp>
        <p:sp>
          <p:nvSpPr>
            <p:cNvPr id="24" name="Freeform 53">
              <a:extLst>
                <a:ext uri="{FF2B5EF4-FFF2-40B4-BE49-F238E27FC236}">
                  <a16:creationId xmlns:a16="http://schemas.microsoft.com/office/drawing/2014/main" id="{C0568F62-D9C6-453F-BA1F-E6C744138832}"/>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25" name="Oval 24">
              <a:hlinkClick r:id="rId6" action="ppaction://hlinksldjump"/>
              <a:extLst>
                <a:ext uri="{FF2B5EF4-FFF2-40B4-BE49-F238E27FC236}">
                  <a16:creationId xmlns:a16="http://schemas.microsoft.com/office/drawing/2014/main" id="{F9841FFD-2C5E-4F08-9BED-153EBEFDEFA2}"/>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63">
              <a:hlinkClick r:id="rId7" action="ppaction://hlinksldjump"/>
              <a:extLst>
                <a:ext uri="{FF2B5EF4-FFF2-40B4-BE49-F238E27FC236}">
                  <a16:creationId xmlns:a16="http://schemas.microsoft.com/office/drawing/2014/main" id="{CDF360DC-0ACC-4579-A867-F016AEDB54E0}"/>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3044287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E682-9BE0-435D-B573-0ACB24497B19}"/>
              </a:ext>
            </a:extLst>
          </p:cNvPr>
          <p:cNvSpPr>
            <a:spLocks noGrp="1"/>
          </p:cNvSpPr>
          <p:nvPr>
            <p:ph type="title"/>
          </p:nvPr>
        </p:nvSpPr>
        <p:spPr/>
        <p:txBody>
          <a:bodyPr/>
          <a:lstStyle/>
          <a:p>
            <a:r>
              <a:rPr lang="en-US" dirty="0"/>
              <a:t>BORA: ACQ-6 Score Mean Change From Baseline (SIROCCO and      CALIMA, Adult Patients)</a:t>
            </a:r>
          </a:p>
        </p:txBody>
      </p:sp>
      <p:sp>
        <p:nvSpPr>
          <p:cNvPr id="3" name="Slide Number Placeholder 2">
            <a:extLst>
              <a:ext uri="{FF2B5EF4-FFF2-40B4-BE49-F238E27FC236}">
                <a16:creationId xmlns:a16="http://schemas.microsoft.com/office/drawing/2014/main" id="{C529FA18-5F5A-4E74-9330-A2DDFBADE943}"/>
              </a:ext>
            </a:extLst>
          </p:cNvPr>
          <p:cNvSpPr>
            <a:spLocks noGrp="1"/>
          </p:cNvSpPr>
          <p:nvPr>
            <p:ph type="sldNum" sz="quarter" idx="12"/>
          </p:nvPr>
        </p:nvSpPr>
        <p:spPr/>
        <p:txBody>
          <a:bodyPr/>
          <a:lstStyle/>
          <a:p>
            <a:pPr algn="ctr"/>
            <a:fld id="{CC7432E5-F8E0-41AE-9A6B-AD730338B005}" type="slidenum">
              <a:rPr lang="en-US" smtClean="0"/>
              <a:pPr algn="ctr"/>
              <a:t>33</a:t>
            </a:fld>
            <a:endParaRPr lang="en-US" dirty="0"/>
          </a:p>
        </p:txBody>
      </p:sp>
      <p:sp>
        <p:nvSpPr>
          <p:cNvPr id="4" name="Text Placeholder 3">
            <a:extLst>
              <a:ext uri="{FF2B5EF4-FFF2-40B4-BE49-F238E27FC236}">
                <a16:creationId xmlns:a16="http://schemas.microsoft.com/office/drawing/2014/main" id="{386D9478-4178-46C5-AC16-378D0C85329A}"/>
              </a:ext>
            </a:extLst>
          </p:cNvPr>
          <p:cNvSpPr>
            <a:spLocks noGrp="1"/>
          </p:cNvSpPr>
          <p:nvPr>
            <p:ph type="body" sz="quarter" idx="13"/>
          </p:nvPr>
        </p:nvSpPr>
        <p:spPr>
          <a:xfrm>
            <a:off x="457200" y="5851602"/>
            <a:ext cx="9855200" cy="1005840"/>
          </a:xfrm>
        </p:spPr>
        <p:txBody>
          <a:bodyPr/>
          <a:lstStyle/>
          <a:p>
            <a:r>
              <a:rPr lang="en-US" dirty="0"/>
              <a:t>Busse WW et al. Article online ahead of print. </a:t>
            </a:r>
            <a:r>
              <a:rPr lang="en-US" i="1" dirty="0"/>
              <a:t>Lancet </a:t>
            </a:r>
            <a:r>
              <a:rPr lang="en-US" i="1" dirty="0" err="1"/>
              <a:t>Respir</a:t>
            </a:r>
            <a:r>
              <a:rPr lang="en-US" i="1" dirty="0"/>
              <a:t> Med. </a:t>
            </a:r>
            <a:r>
              <a:rPr lang="en-US" dirty="0"/>
              <a:t>2018.</a:t>
            </a:r>
          </a:p>
        </p:txBody>
      </p:sp>
      <p:sp>
        <p:nvSpPr>
          <p:cNvPr id="130" name="TextBox 129">
            <a:extLst>
              <a:ext uri="{FF2B5EF4-FFF2-40B4-BE49-F238E27FC236}">
                <a16:creationId xmlns:a16="http://schemas.microsoft.com/office/drawing/2014/main" id="{1395EC99-7FCB-4CBA-94B5-39BC1D91E24A}"/>
              </a:ext>
            </a:extLst>
          </p:cNvPr>
          <p:cNvSpPr txBox="1"/>
          <p:nvPr/>
        </p:nvSpPr>
        <p:spPr>
          <a:xfrm>
            <a:off x="1377950" y="1272656"/>
            <a:ext cx="3874547" cy="369332"/>
          </a:xfrm>
          <a:prstGeom prst="rect">
            <a:avLst/>
          </a:prstGeom>
          <a:noFill/>
        </p:spPr>
        <p:txBody>
          <a:bodyPr wrap="square" rtlCol="0">
            <a:spAutoFit/>
          </a:bodyPr>
          <a:lstStyle/>
          <a:p>
            <a:pPr algn="ctr"/>
            <a:r>
              <a:rPr lang="en-US" b="1" dirty="0"/>
              <a:t>EOS counts ≥300 cells/µL</a:t>
            </a:r>
          </a:p>
        </p:txBody>
      </p:sp>
      <p:sp>
        <p:nvSpPr>
          <p:cNvPr id="131" name="TextBox 130">
            <a:extLst>
              <a:ext uri="{FF2B5EF4-FFF2-40B4-BE49-F238E27FC236}">
                <a16:creationId xmlns:a16="http://schemas.microsoft.com/office/drawing/2014/main" id="{29928C2B-85BF-463C-B6AF-6622E4F45219}"/>
              </a:ext>
            </a:extLst>
          </p:cNvPr>
          <p:cNvSpPr txBox="1"/>
          <p:nvPr/>
        </p:nvSpPr>
        <p:spPr>
          <a:xfrm>
            <a:off x="7450150" y="1272656"/>
            <a:ext cx="3874547" cy="369332"/>
          </a:xfrm>
          <a:prstGeom prst="rect">
            <a:avLst/>
          </a:prstGeom>
          <a:noFill/>
        </p:spPr>
        <p:txBody>
          <a:bodyPr wrap="square" rtlCol="0">
            <a:spAutoFit/>
          </a:bodyPr>
          <a:lstStyle/>
          <a:p>
            <a:pPr algn="ctr"/>
            <a:r>
              <a:rPr lang="en-US" b="1" dirty="0"/>
              <a:t>EOS counts &lt;300 cells/µL</a:t>
            </a:r>
          </a:p>
        </p:txBody>
      </p:sp>
      <p:grpSp>
        <p:nvGrpSpPr>
          <p:cNvPr id="62" name="Group 61">
            <a:extLst>
              <a:ext uri="{FF2B5EF4-FFF2-40B4-BE49-F238E27FC236}">
                <a16:creationId xmlns:a16="http://schemas.microsoft.com/office/drawing/2014/main" id="{9A345331-F5D8-40C2-95B7-FACCA8BBA8C9}"/>
              </a:ext>
            </a:extLst>
          </p:cNvPr>
          <p:cNvGrpSpPr/>
          <p:nvPr/>
        </p:nvGrpSpPr>
        <p:grpSpPr>
          <a:xfrm>
            <a:off x="497650" y="1895917"/>
            <a:ext cx="5713732" cy="3081255"/>
            <a:chOff x="497650" y="1895917"/>
            <a:chExt cx="5713732" cy="3081255"/>
          </a:xfrm>
        </p:grpSpPr>
        <p:sp>
          <p:nvSpPr>
            <p:cNvPr id="135" name="TextBox 134">
              <a:extLst>
                <a:ext uri="{FF2B5EF4-FFF2-40B4-BE49-F238E27FC236}">
                  <a16:creationId xmlns:a16="http://schemas.microsoft.com/office/drawing/2014/main" id="{E0A57976-DC6B-456D-853B-9E7413265736}"/>
                </a:ext>
              </a:extLst>
            </p:cNvPr>
            <p:cNvSpPr txBox="1"/>
            <p:nvPr/>
          </p:nvSpPr>
          <p:spPr>
            <a:xfrm>
              <a:off x="5245371" y="4439276"/>
              <a:ext cx="438279" cy="292388"/>
            </a:xfrm>
            <a:prstGeom prst="rect">
              <a:avLst/>
            </a:prstGeom>
            <a:noFill/>
          </p:spPr>
          <p:txBody>
            <a:bodyPr wrap="square" rtlCol="0">
              <a:spAutoFit/>
            </a:bodyPr>
            <a:lstStyle/>
            <a:p>
              <a:r>
                <a:rPr lang="en-US" sz="1300" dirty="0"/>
                <a:t>68</a:t>
              </a:r>
            </a:p>
          </p:txBody>
        </p:sp>
        <p:grpSp>
          <p:nvGrpSpPr>
            <p:cNvPr id="52" name="Group 51">
              <a:extLst>
                <a:ext uri="{FF2B5EF4-FFF2-40B4-BE49-F238E27FC236}">
                  <a16:creationId xmlns:a16="http://schemas.microsoft.com/office/drawing/2014/main" id="{CD4DCAE5-05FD-4CA2-A32A-38080C36C34A}"/>
                </a:ext>
              </a:extLst>
            </p:cNvPr>
            <p:cNvGrpSpPr/>
            <p:nvPr/>
          </p:nvGrpSpPr>
          <p:grpSpPr>
            <a:xfrm>
              <a:off x="497650" y="1895917"/>
              <a:ext cx="5713732" cy="3081255"/>
              <a:chOff x="497650" y="1895917"/>
              <a:chExt cx="5713732" cy="3081255"/>
            </a:xfrm>
          </p:grpSpPr>
          <p:grpSp>
            <p:nvGrpSpPr>
              <p:cNvPr id="38" name="Group 37">
                <a:extLst>
                  <a:ext uri="{FF2B5EF4-FFF2-40B4-BE49-F238E27FC236}">
                    <a16:creationId xmlns:a16="http://schemas.microsoft.com/office/drawing/2014/main" id="{86E7372B-7B93-485B-99B5-650897B01692}"/>
                  </a:ext>
                </a:extLst>
              </p:cNvPr>
              <p:cNvGrpSpPr/>
              <p:nvPr/>
            </p:nvGrpSpPr>
            <p:grpSpPr>
              <a:xfrm>
                <a:off x="1541721" y="2424223"/>
                <a:ext cx="3923414" cy="1610833"/>
                <a:chOff x="1541721" y="2424223"/>
                <a:chExt cx="3923414" cy="1610833"/>
              </a:xfrm>
            </p:grpSpPr>
            <p:sp>
              <p:nvSpPr>
                <p:cNvPr id="16" name="Freeform: Shape 15">
                  <a:extLst>
                    <a:ext uri="{FF2B5EF4-FFF2-40B4-BE49-F238E27FC236}">
                      <a16:creationId xmlns:a16="http://schemas.microsoft.com/office/drawing/2014/main" id="{BC4B038B-F862-4772-B0AA-400EEEDA1731}"/>
                    </a:ext>
                  </a:extLst>
                </p:cNvPr>
                <p:cNvSpPr/>
                <p:nvPr/>
              </p:nvSpPr>
              <p:spPr>
                <a:xfrm>
                  <a:off x="1547037" y="2424223"/>
                  <a:ext cx="3918098" cy="669851"/>
                </a:xfrm>
                <a:custGeom>
                  <a:avLst/>
                  <a:gdLst>
                    <a:gd name="connsiteX0" fmla="*/ 0 w 3918098"/>
                    <a:gd name="connsiteY0" fmla="*/ 414670 h 669851"/>
                    <a:gd name="connsiteX1" fmla="*/ 653903 w 3918098"/>
                    <a:gd name="connsiteY1" fmla="*/ 669851 h 669851"/>
                    <a:gd name="connsiteX2" fmla="*/ 1318437 w 3918098"/>
                    <a:gd name="connsiteY2" fmla="*/ 478465 h 669851"/>
                    <a:gd name="connsiteX3" fmla="*/ 1956391 w 3918098"/>
                    <a:gd name="connsiteY3" fmla="*/ 622005 h 669851"/>
                    <a:gd name="connsiteX4" fmla="*/ 2610293 w 3918098"/>
                    <a:gd name="connsiteY4" fmla="*/ 414670 h 669851"/>
                    <a:gd name="connsiteX5" fmla="*/ 3264196 w 3918098"/>
                    <a:gd name="connsiteY5" fmla="*/ 659219 h 669851"/>
                    <a:gd name="connsiteX6" fmla="*/ 3918098 w 3918098"/>
                    <a:gd name="connsiteY6" fmla="*/ 0 h 6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8098" h="669851">
                      <a:moveTo>
                        <a:pt x="0" y="414670"/>
                      </a:moveTo>
                      <a:lnTo>
                        <a:pt x="653903" y="669851"/>
                      </a:lnTo>
                      <a:lnTo>
                        <a:pt x="1318437" y="478465"/>
                      </a:lnTo>
                      <a:lnTo>
                        <a:pt x="1956391" y="622005"/>
                      </a:lnTo>
                      <a:lnTo>
                        <a:pt x="2610293" y="414670"/>
                      </a:lnTo>
                      <a:lnTo>
                        <a:pt x="3264196" y="659219"/>
                      </a:lnTo>
                      <a:lnTo>
                        <a:pt x="3918098"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08E0F618-1088-4B2F-9789-3582DC90C304}"/>
                    </a:ext>
                  </a:extLst>
                </p:cNvPr>
                <p:cNvSpPr/>
                <p:nvPr/>
              </p:nvSpPr>
              <p:spPr>
                <a:xfrm>
                  <a:off x="1541721" y="2860158"/>
                  <a:ext cx="3907465" cy="1174898"/>
                </a:xfrm>
                <a:custGeom>
                  <a:avLst/>
                  <a:gdLst>
                    <a:gd name="connsiteX0" fmla="*/ 0 w 3907465"/>
                    <a:gd name="connsiteY0" fmla="*/ 0 h 1174898"/>
                    <a:gd name="connsiteX1" fmla="*/ 659219 w 3907465"/>
                    <a:gd name="connsiteY1" fmla="*/ 1174898 h 1174898"/>
                    <a:gd name="connsiteX2" fmla="*/ 1318437 w 3907465"/>
                    <a:gd name="connsiteY2" fmla="*/ 893135 h 1174898"/>
                    <a:gd name="connsiteX3" fmla="*/ 1977656 w 3907465"/>
                    <a:gd name="connsiteY3" fmla="*/ 776177 h 1174898"/>
                    <a:gd name="connsiteX4" fmla="*/ 2615609 w 3907465"/>
                    <a:gd name="connsiteY4" fmla="*/ 903768 h 1174898"/>
                    <a:gd name="connsiteX5" fmla="*/ 3264195 w 3907465"/>
                    <a:gd name="connsiteY5" fmla="*/ 978195 h 1174898"/>
                    <a:gd name="connsiteX6" fmla="*/ 3907465 w 3907465"/>
                    <a:gd name="connsiteY6" fmla="*/ 249865 h 11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465" h="1174898">
                      <a:moveTo>
                        <a:pt x="0" y="0"/>
                      </a:moveTo>
                      <a:lnTo>
                        <a:pt x="659219" y="1174898"/>
                      </a:lnTo>
                      <a:lnTo>
                        <a:pt x="1318437" y="893135"/>
                      </a:lnTo>
                      <a:lnTo>
                        <a:pt x="1977656" y="776177"/>
                      </a:lnTo>
                      <a:lnTo>
                        <a:pt x="2615609" y="903768"/>
                      </a:lnTo>
                      <a:lnTo>
                        <a:pt x="3264195" y="978195"/>
                      </a:lnTo>
                      <a:lnTo>
                        <a:pt x="3907465" y="249865"/>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5004CF5E-C1E0-443E-825B-6151754F122E}"/>
                  </a:ext>
                </a:extLst>
              </p:cNvPr>
              <p:cNvGrpSpPr/>
              <p:nvPr/>
            </p:nvGrpSpPr>
            <p:grpSpPr>
              <a:xfrm>
                <a:off x="497650" y="1895917"/>
                <a:ext cx="5713732" cy="3081255"/>
                <a:chOff x="497650" y="1895917"/>
                <a:chExt cx="5713732" cy="3081255"/>
              </a:xfrm>
            </p:grpSpPr>
            <p:sp>
              <p:nvSpPr>
                <p:cNvPr id="78" name="TextBox 77">
                  <a:extLst>
                    <a:ext uri="{FF2B5EF4-FFF2-40B4-BE49-F238E27FC236}">
                      <a16:creationId xmlns:a16="http://schemas.microsoft.com/office/drawing/2014/main" id="{F3E445DC-F1EE-4979-BD68-19C46C23BE56}"/>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 </a:t>
                  </a:r>
                </a:p>
              </p:txBody>
            </p:sp>
            <p:grpSp>
              <p:nvGrpSpPr>
                <p:cNvPr id="48" name="Group 47">
                  <a:extLst>
                    <a:ext uri="{FF2B5EF4-FFF2-40B4-BE49-F238E27FC236}">
                      <a16:creationId xmlns:a16="http://schemas.microsoft.com/office/drawing/2014/main" id="{DAC4A78D-E57F-4684-9594-1FEAC2A45C08}"/>
                    </a:ext>
                  </a:extLst>
                </p:cNvPr>
                <p:cNvGrpSpPr/>
                <p:nvPr/>
              </p:nvGrpSpPr>
              <p:grpSpPr>
                <a:xfrm>
                  <a:off x="497650" y="1895917"/>
                  <a:ext cx="5713732" cy="2835747"/>
                  <a:chOff x="497650" y="1895917"/>
                  <a:chExt cx="5713732" cy="2835747"/>
                </a:xfrm>
              </p:grpSpPr>
              <p:sp>
                <p:nvSpPr>
                  <p:cNvPr id="80" name="TextBox 79">
                    <a:extLst>
                      <a:ext uri="{FF2B5EF4-FFF2-40B4-BE49-F238E27FC236}">
                        <a16:creationId xmlns:a16="http://schemas.microsoft.com/office/drawing/2014/main" id="{556F7B10-9704-48B3-AA64-E47CE4478A8E}"/>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ACQ-6 Score</a:t>
                    </a:r>
                    <a:r>
                      <a:rPr lang="en-US" sz="1400" b="1" baseline="-25000" dirty="0"/>
                      <a:t> </a:t>
                    </a:r>
                    <a:endParaRPr lang="en-US" sz="1400" b="1" dirty="0"/>
                  </a:p>
                </p:txBody>
              </p:sp>
              <p:grpSp>
                <p:nvGrpSpPr>
                  <p:cNvPr id="47" name="Group 46">
                    <a:extLst>
                      <a:ext uri="{FF2B5EF4-FFF2-40B4-BE49-F238E27FC236}">
                        <a16:creationId xmlns:a16="http://schemas.microsoft.com/office/drawing/2014/main" id="{93CE6446-25A8-4A2E-ADEF-07DE8D33B405}"/>
                      </a:ext>
                    </a:extLst>
                  </p:cNvPr>
                  <p:cNvGrpSpPr/>
                  <p:nvPr/>
                </p:nvGrpSpPr>
                <p:grpSpPr>
                  <a:xfrm>
                    <a:off x="899180" y="1906867"/>
                    <a:ext cx="5312202" cy="2824797"/>
                    <a:chOff x="899180" y="1906867"/>
                    <a:chExt cx="5312202" cy="2824797"/>
                  </a:xfrm>
                </p:grpSpPr>
                <p:sp>
                  <p:nvSpPr>
                    <p:cNvPr id="156" name="TextBox 155">
                      <a:extLst>
                        <a:ext uri="{FF2B5EF4-FFF2-40B4-BE49-F238E27FC236}">
                          <a16:creationId xmlns:a16="http://schemas.microsoft.com/office/drawing/2014/main" id="{7876374B-D1ED-4990-9CD5-B5F26B13495B}"/>
                        </a:ext>
                      </a:extLst>
                    </p:cNvPr>
                    <p:cNvSpPr txBox="1"/>
                    <p:nvPr/>
                  </p:nvSpPr>
                  <p:spPr>
                    <a:xfrm>
                      <a:off x="5017613" y="2183563"/>
                      <a:ext cx="863145" cy="261610"/>
                    </a:xfrm>
                    <a:prstGeom prst="rect">
                      <a:avLst/>
                    </a:prstGeom>
                    <a:noFill/>
                  </p:spPr>
                  <p:txBody>
                    <a:bodyPr wrap="square" rtlCol="0">
                      <a:spAutoFit/>
                    </a:bodyPr>
                    <a:lstStyle/>
                    <a:p>
                      <a:r>
                        <a:rPr lang="en-US" sz="1100" b="1" dirty="0">
                          <a:solidFill>
                            <a:srgbClr val="C00000"/>
                          </a:solidFill>
                        </a:rPr>
                        <a:t>Q8W/Q8W</a:t>
                      </a:r>
                    </a:p>
                  </p:txBody>
                </p:sp>
                <p:sp>
                  <p:nvSpPr>
                    <p:cNvPr id="157" name="TextBox 156">
                      <a:extLst>
                        <a:ext uri="{FF2B5EF4-FFF2-40B4-BE49-F238E27FC236}">
                          <a16:creationId xmlns:a16="http://schemas.microsoft.com/office/drawing/2014/main" id="{63D57296-FB3E-4E96-A99E-5F06D1FCFDDD}"/>
                        </a:ext>
                      </a:extLst>
                    </p:cNvPr>
                    <p:cNvSpPr txBox="1"/>
                    <p:nvPr/>
                  </p:nvSpPr>
                  <p:spPr>
                    <a:xfrm>
                      <a:off x="5084309" y="2856172"/>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45" name="Group 44">
                      <a:extLst>
                        <a:ext uri="{FF2B5EF4-FFF2-40B4-BE49-F238E27FC236}">
                          <a16:creationId xmlns:a16="http://schemas.microsoft.com/office/drawing/2014/main" id="{6818B75C-0060-43E3-849D-7881DB653DE1}"/>
                        </a:ext>
                      </a:extLst>
                    </p:cNvPr>
                    <p:cNvGrpSpPr/>
                    <p:nvPr/>
                  </p:nvGrpSpPr>
                  <p:grpSpPr>
                    <a:xfrm>
                      <a:off x="899180" y="1906867"/>
                      <a:ext cx="4589268" cy="2824797"/>
                      <a:chOff x="899180" y="1906867"/>
                      <a:chExt cx="4589268" cy="2824797"/>
                    </a:xfrm>
                  </p:grpSpPr>
                  <p:sp>
                    <p:nvSpPr>
                      <p:cNvPr id="141" name="Flowchart: Connector 140">
                        <a:extLst>
                          <a:ext uri="{FF2B5EF4-FFF2-40B4-BE49-F238E27FC236}">
                            <a16:creationId xmlns:a16="http://schemas.microsoft.com/office/drawing/2014/main" id="{73D6BD71-1224-46B1-8FDF-06F1A7A70D52}"/>
                          </a:ext>
                        </a:extLst>
                      </p:cNvPr>
                      <p:cNvSpPr/>
                      <p:nvPr/>
                    </p:nvSpPr>
                    <p:spPr>
                      <a:xfrm>
                        <a:off x="5440571" y="2403398"/>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4499F8C-9139-4565-97B5-70646FD05C92}"/>
                          </a:ext>
                        </a:extLst>
                      </p:cNvPr>
                      <p:cNvGrpSpPr/>
                      <p:nvPr/>
                    </p:nvGrpSpPr>
                    <p:grpSpPr>
                      <a:xfrm>
                        <a:off x="899180" y="1906867"/>
                        <a:ext cx="4558074" cy="2824797"/>
                        <a:chOff x="899180" y="1906867"/>
                        <a:chExt cx="4558074" cy="2824797"/>
                      </a:xfrm>
                    </p:grpSpPr>
                    <p:grpSp>
                      <p:nvGrpSpPr>
                        <p:cNvPr id="43" name="Group 42">
                          <a:extLst>
                            <a:ext uri="{FF2B5EF4-FFF2-40B4-BE49-F238E27FC236}">
                              <a16:creationId xmlns:a16="http://schemas.microsoft.com/office/drawing/2014/main" id="{D33DA3AC-F8DD-405A-8AC1-A5098DA31EE7}"/>
                            </a:ext>
                          </a:extLst>
                        </p:cNvPr>
                        <p:cNvGrpSpPr/>
                        <p:nvPr/>
                      </p:nvGrpSpPr>
                      <p:grpSpPr>
                        <a:xfrm>
                          <a:off x="899180" y="1906867"/>
                          <a:ext cx="4558074" cy="2824797"/>
                          <a:chOff x="899180" y="1906867"/>
                          <a:chExt cx="4558074" cy="2824797"/>
                        </a:xfrm>
                      </p:grpSpPr>
                      <p:sp>
                        <p:nvSpPr>
                          <p:cNvPr id="134" name="TextBox 133">
                            <a:extLst>
                              <a:ext uri="{FF2B5EF4-FFF2-40B4-BE49-F238E27FC236}">
                                <a16:creationId xmlns:a16="http://schemas.microsoft.com/office/drawing/2014/main" id="{0F592E2E-7A06-49DB-8F0D-39D95978BA84}"/>
                              </a:ext>
                            </a:extLst>
                          </p:cNvPr>
                          <p:cNvSpPr txBox="1"/>
                          <p:nvPr/>
                        </p:nvSpPr>
                        <p:spPr>
                          <a:xfrm>
                            <a:off x="899180" y="3878526"/>
                            <a:ext cx="613782" cy="292388"/>
                          </a:xfrm>
                          <a:prstGeom prst="rect">
                            <a:avLst/>
                          </a:prstGeom>
                          <a:noFill/>
                        </p:spPr>
                        <p:txBody>
                          <a:bodyPr wrap="square" rtlCol="0">
                            <a:spAutoFit/>
                          </a:bodyPr>
                          <a:lstStyle/>
                          <a:p>
                            <a:r>
                              <a:rPr lang="en-US" sz="1300" dirty="0"/>
                              <a:t>   -0.3</a:t>
                            </a:r>
                          </a:p>
                        </p:txBody>
                      </p:sp>
                      <p:grpSp>
                        <p:nvGrpSpPr>
                          <p:cNvPr id="42" name="Group 41">
                            <a:extLst>
                              <a:ext uri="{FF2B5EF4-FFF2-40B4-BE49-F238E27FC236}">
                                <a16:creationId xmlns:a16="http://schemas.microsoft.com/office/drawing/2014/main" id="{1EB19798-EDD4-45EE-8C06-98FCE430E26A}"/>
                              </a:ext>
                            </a:extLst>
                          </p:cNvPr>
                          <p:cNvGrpSpPr/>
                          <p:nvPr/>
                        </p:nvGrpSpPr>
                        <p:grpSpPr>
                          <a:xfrm>
                            <a:off x="900577" y="1906867"/>
                            <a:ext cx="4556677" cy="2824797"/>
                            <a:chOff x="900577" y="1906867"/>
                            <a:chExt cx="4556677" cy="2824797"/>
                          </a:xfrm>
                        </p:grpSpPr>
                        <p:grpSp>
                          <p:nvGrpSpPr>
                            <p:cNvPr id="40" name="Group 39">
                              <a:extLst>
                                <a:ext uri="{FF2B5EF4-FFF2-40B4-BE49-F238E27FC236}">
                                  <a16:creationId xmlns:a16="http://schemas.microsoft.com/office/drawing/2014/main" id="{E9D1451A-C946-42FD-9F35-2097AD77B2D9}"/>
                                </a:ext>
                              </a:extLst>
                            </p:cNvPr>
                            <p:cNvGrpSpPr/>
                            <p:nvPr/>
                          </p:nvGrpSpPr>
                          <p:grpSpPr>
                            <a:xfrm>
                              <a:off x="900577" y="1906867"/>
                              <a:ext cx="4556677" cy="2824797"/>
                              <a:chOff x="900577" y="1906867"/>
                              <a:chExt cx="4556677" cy="2824797"/>
                            </a:xfrm>
                          </p:grpSpPr>
                          <p:sp>
                            <p:nvSpPr>
                              <p:cNvPr id="136" name="TextBox 135">
                                <a:extLst>
                                  <a:ext uri="{FF2B5EF4-FFF2-40B4-BE49-F238E27FC236}">
                                    <a16:creationId xmlns:a16="http://schemas.microsoft.com/office/drawing/2014/main" id="{72C0B5AD-9F2A-4DC1-82FC-074FBF310858}"/>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39" name="Group 38">
                                <a:extLst>
                                  <a:ext uri="{FF2B5EF4-FFF2-40B4-BE49-F238E27FC236}">
                                    <a16:creationId xmlns:a16="http://schemas.microsoft.com/office/drawing/2014/main" id="{57E23AE1-EA1E-4F5F-82AD-AA80DADFB80C}"/>
                                  </a:ext>
                                </a:extLst>
                              </p:cNvPr>
                              <p:cNvGrpSpPr/>
                              <p:nvPr/>
                            </p:nvGrpSpPr>
                            <p:grpSpPr>
                              <a:xfrm>
                                <a:off x="900577" y="1906867"/>
                                <a:ext cx="4556677" cy="2824797"/>
                                <a:chOff x="900577" y="1906867"/>
                                <a:chExt cx="4556677" cy="2824797"/>
                              </a:xfrm>
                            </p:grpSpPr>
                            <p:grpSp>
                              <p:nvGrpSpPr>
                                <p:cNvPr id="8" name="Group 7">
                                  <a:extLst>
                                    <a:ext uri="{FF2B5EF4-FFF2-40B4-BE49-F238E27FC236}">
                                      <a16:creationId xmlns:a16="http://schemas.microsoft.com/office/drawing/2014/main" id="{E6F562E6-62EB-4385-AF02-B73C45324804}"/>
                                    </a:ext>
                                  </a:extLst>
                                </p:cNvPr>
                                <p:cNvGrpSpPr/>
                                <p:nvPr/>
                              </p:nvGrpSpPr>
                              <p:grpSpPr>
                                <a:xfrm>
                                  <a:off x="900577" y="1906867"/>
                                  <a:ext cx="4556677" cy="2824797"/>
                                  <a:chOff x="900577" y="1906867"/>
                                  <a:chExt cx="4556677" cy="2824797"/>
                                </a:xfrm>
                              </p:grpSpPr>
                              <p:grpSp>
                                <p:nvGrpSpPr>
                                  <p:cNvPr id="77" name="Group 76">
                                    <a:extLst>
                                      <a:ext uri="{FF2B5EF4-FFF2-40B4-BE49-F238E27FC236}">
                                        <a16:creationId xmlns:a16="http://schemas.microsoft.com/office/drawing/2014/main" id="{E375C8DE-FF70-42E8-BCE0-D4DEE5B09A27}"/>
                                      </a:ext>
                                    </a:extLst>
                                  </p:cNvPr>
                                  <p:cNvGrpSpPr/>
                                  <p:nvPr/>
                                </p:nvGrpSpPr>
                                <p:grpSpPr>
                                  <a:xfrm>
                                    <a:off x="900577" y="1906867"/>
                                    <a:ext cx="4556677" cy="2824797"/>
                                    <a:chOff x="393189" y="1542490"/>
                                    <a:chExt cx="4351360" cy="2824797"/>
                                  </a:xfrm>
                                </p:grpSpPr>
                                <p:sp>
                                  <p:nvSpPr>
                                    <p:cNvPr id="65" name="TextBox 64">
                                      <a:extLst>
                                        <a:ext uri="{FF2B5EF4-FFF2-40B4-BE49-F238E27FC236}">
                                          <a16:creationId xmlns:a16="http://schemas.microsoft.com/office/drawing/2014/main" id="{5D1128AB-CBF4-4051-BDA0-7ECF1D8A907D}"/>
                                        </a:ext>
                                      </a:extLst>
                                    </p:cNvPr>
                                    <p:cNvSpPr txBox="1"/>
                                    <p:nvPr/>
                                  </p:nvSpPr>
                                  <p:spPr>
                                    <a:xfrm>
                                      <a:off x="571194" y="1542490"/>
                                      <a:ext cx="418531" cy="292388"/>
                                    </a:xfrm>
                                    <a:prstGeom prst="rect">
                                      <a:avLst/>
                                    </a:prstGeom>
                                    <a:noFill/>
                                  </p:spPr>
                                  <p:txBody>
                                    <a:bodyPr wrap="square" rtlCol="0">
                                      <a:spAutoFit/>
                                    </a:bodyPr>
                                    <a:lstStyle/>
                                    <a:p>
                                      <a:r>
                                        <a:rPr lang="en-US" sz="1300" dirty="0"/>
                                        <a:t>0.2</a:t>
                                      </a:r>
                                    </a:p>
                                  </p:txBody>
                                </p:sp>
                                <p:sp>
                                  <p:nvSpPr>
                                    <p:cNvPr id="66" name="TextBox 65">
                                      <a:extLst>
                                        <a:ext uri="{FF2B5EF4-FFF2-40B4-BE49-F238E27FC236}">
                                          <a16:creationId xmlns:a16="http://schemas.microsoft.com/office/drawing/2014/main" id="{E457512E-0174-4212-B998-0E7DE4634EC7}"/>
                                        </a:ext>
                                      </a:extLst>
                                    </p:cNvPr>
                                    <p:cNvSpPr txBox="1"/>
                                    <p:nvPr/>
                                  </p:nvSpPr>
                                  <p:spPr>
                                    <a:xfrm>
                                      <a:off x="585865" y="1944336"/>
                                      <a:ext cx="488880" cy="292388"/>
                                    </a:xfrm>
                                    <a:prstGeom prst="rect">
                                      <a:avLst/>
                                    </a:prstGeom>
                                    <a:noFill/>
                                  </p:spPr>
                                  <p:txBody>
                                    <a:bodyPr wrap="square" rtlCol="0">
                                      <a:spAutoFit/>
                                    </a:bodyPr>
                                    <a:lstStyle/>
                                    <a:p>
                                      <a:r>
                                        <a:rPr lang="en-US" sz="1300" dirty="0"/>
                                        <a:t>0.1</a:t>
                                      </a:r>
                                    </a:p>
                                  </p:txBody>
                                </p:sp>
                                <p:sp>
                                  <p:nvSpPr>
                                    <p:cNvPr id="67" name="TextBox 66">
                                      <a:extLst>
                                        <a:ext uri="{FF2B5EF4-FFF2-40B4-BE49-F238E27FC236}">
                                          <a16:creationId xmlns:a16="http://schemas.microsoft.com/office/drawing/2014/main" id="{B739492C-0859-4A9A-A2AC-A5453EB16E13}"/>
                                        </a:ext>
                                      </a:extLst>
                                    </p:cNvPr>
                                    <p:cNvSpPr txBox="1"/>
                                    <p:nvPr/>
                                  </p:nvSpPr>
                                  <p:spPr>
                                    <a:xfrm>
                                      <a:off x="718657" y="2328719"/>
                                      <a:ext cx="418531" cy="292388"/>
                                    </a:xfrm>
                                    <a:prstGeom prst="rect">
                                      <a:avLst/>
                                    </a:prstGeom>
                                    <a:noFill/>
                                  </p:spPr>
                                  <p:txBody>
                                    <a:bodyPr wrap="square" rtlCol="0">
                                      <a:spAutoFit/>
                                    </a:bodyPr>
                                    <a:lstStyle/>
                                    <a:p>
                                      <a:r>
                                        <a:rPr lang="en-US" sz="1300" dirty="0"/>
                                        <a:t>0</a:t>
                                      </a:r>
                                    </a:p>
                                  </p:txBody>
                                </p:sp>
                                <p:sp>
                                  <p:nvSpPr>
                                    <p:cNvPr id="68" name="TextBox 67">
                                      <a:extLst>
                                        <a:ext uri="{FF2B5EF4-FFF2-40B4-BE49-F238E27FC236}">
                                          <a16:creationId xmlns:a16="http://schemas.microsoft.com/office/drawing/2014/main" id="{C8E92EBE-E03E-43A4-988F-98BD00EC3826}"/>
                                        </a:ext>
                                      </a:extLst>
                                    </p:cNvPr>
                                    <p:cNvSpPr txBox="1"/>
                                    <p:nvPr/>
                                  </p:nvSpPr>
                                  <p:spPr>
                                    <a:xfrm>
                                      <a:off x="536097" y="2726016"/>
                                      <a:ext cx="488880" cy="292388"/>
                                    </a:xfrm>
                                    <a:prstGeom prst="rect">
                                      <a:avLst/>
                                    </a:prstGeom>
                                    <a:noFill/>
                                  </p:spPr>
                                  <p:txBody>
                                    <a:bodyPr wrap="square" rtlCol="0">
                                      <a:spAutoFit/>
                                    </a:bodyPr>
                                    <a:lstStyle/>
                                    <a:p>
                                      <a:r>
                                        <a:rPr lang="en-US" sz="1300" dirty="0"/>
                                        <a:t>-0.1</a:t>
                                      </a:r>
                                    </a:p>
                                  </p:txBody>
                                </p:sp>
                                <p:sp>
                                  <p:nvSpPr>
                                    <p:cNvPr id="69" name="TextBox 68">
                                      <a:extLst>
                                        <a:ext uri="{FF2B5EF4-FFF2-40B4-BE49-F238E27FC236}">
                                          <a16:creationId xmlns:a16="http://schemas.microsoft.com/office/drawing/2014/main" id="{B7E9DD15-3760-4FC4-B013-4C702A0049F7}"/>
                                        </a:ext>
                                      </a:extLst>
                                    </p:cNvPr>
                                    <p:cNvSpPr txBox="1"/>
                                    <p:nvPr/>
                                  </p:nvSpPr>
                                  <p:spPr>
                                    <a:xfrm>
                                      <a:off x="393189" y="3123313"/>
                                      <a:ext cx="586126" cy="292388"/>
                                    </a:xfrm>
                                    <a:prstGeom prst="rect">
                                      <a:avLst/>
                                    </a:prstGeom>
                                    <a:noFill/>
                                  </p:spPr>
                                  <p:txBody>
                                    <a:bodyPr wrap="square" rtlCol="0">
                                      <a:spAutoFit/>
                                    </a:bodyPr>
                                    <a:lstStyle/>
                                    <a:p>
                                      <a:r>
                                        <a:rPr lang="en-US" sz="1300" dirty="0"/>
                                        <a:t>   -0.2</a:t>
                                      </a:r>
                                    </a:p>
                                  </p:txBody>
                                </p:sp>
                                <p:sp>
                                  <p:nvSpPr>
                                    <p:cNvPr id="70" name="TextBox 69">
                                      <a:extLst>
                                        <a:ext uri="{FF2B5EF4-FFF2-40B4-BE49-F238E27FC236}">
                                          <a16:creationId xmlns:a16="http://schemas.microsoft.com/office/drawing/2014/main" id="{8AEBA486-E7C5-473D-A349-BE943284C06A}"/>
                                        </a:ext>
                                      </a:extLst>
                                    </p:cNvPr>
                                    <p:cNvSpPr txBox="1"/>
                                    <p:nvPr/>
                                  </p:nvSpPr>
                                  <p:spPr>
                                    <a:xfrm>
                                      <a:off x="526371" y="3916543"/>
                                      <a:ext cx="539236" cy="292388"/>
                                    </a:xfrm>
                                    <a:prstGeom prst="rect">
                                      <a:avLst/>
                                    </a:prstGeom>
                                    <a:noFill/>
                                  </p:spPr>
                                  <p:txBody>
                                    <a:bodyPr wrap="square" rtlCol="0">
                                      <a:spAutoFit/>
                                    </a:bodyPr>
                                    <a:lstStyle/>
                                    <a:p>
                                      <a:r>
                                        <a:rPr lang="en-US" sz="1300" dirty="0"/>
                                        <a:t>-0.4</a:t>
                                      </a:r>
                                    </a:p>
                                  </p:txBody>
                                </p:sp>
                                <p:grpSp>
                                  <p:nvGrpSpPr>
                                    <p:cNvPr id="76" name="Group 75">
                                      <a:extLst>
                                        <a:ext uri="{FF2B5EF4-FFF2-40B4-BE49-F238E27FC236}">
                                          <a16:creationId xmlns:a16="http://schemas.microsoft.com/office/drawing/2014/main" id="{9639A386-952C-4542-A72D-22598D7A22C1}"/>
                                        </a:ext>
                                      </a:extLst>
                                    </p:cNvPr>
                                    <p:cNvGrpSpPr/>
                                    <p:nvPr/>
                                  </p:nvGrpSpPr>
                                  <p:grpSpPr>
                                    <a:xfrm>
                                      <a:off x="890115" y="1667342"/>
                                      <a:ext cx="3854434" cy="2699945"/>
                                      <a:chOff x="890115" y="1667342"/>
                                      <a:chExt cx="3854434" cy="2699945"/>
                                    </a:xfrm>
                                  </p:grpSpPr>
                                  <p:grpSp>
                                    <p:nvGrpSpPr>
                                      <p:cNvPr id="61" name="Group 60">
                                        <a:extLst>
                                          <a:ext uri="{FF2B5EF4-FFF2-40B4-BE49-F238E27FC236}">
                                            <a16:creationId xmlns:a16="http://schemas.microsoft.com/office/drawing/2014/main" id="{AB19508F-5CBF-44B1-8C77-8D7D10EA6183}"/>
                                          </a:ext>
                                        </a:extLst>
                                      </p:cNvPr>
                                      <p:cNvGrpSpPr/>
                                      <p:nvPr/>
                                    </p:nvGrpSpPr>
                                    <p:grpSpPr>
                                      <a:xfrm>
                                        <a:off x="914400" y="1667342"/>
                                        <a:ext cx="3830149" cy="2467824"/>
                                        <a:chOff x="900877" y="1631933"/>
                                        <a:chExt cx="3830149" cy="2467824"/>
                                      </a:xfrm>
                                    </p:grpSpPr>
                                    <p:sp>
                                      <p:nvSpPr>
                                        <p:cNvPr id="21" name="Flowchart: Connector 20">
                                          <a:extLst>
                                            <a:ext uri="{FF2B5EF4-FFF2-40B4-BE49-F238E27FC236}">
                                              <a16:creationId xmlns:a16="http://schemas.microsoft.com/office/drawing/2014/main" id="{6DD5AE47-0F69-4C97-9E73-6846CD0CB63B}"/>
                                            </a:ext>
                                          </a:extLst>
                                        </p:cNvPr>
                                        <p:cNvSpPr/>
                                        <p:nvPr/>
                                      </p:nvSpPr>
                                      <p:spPr>
                                        <a:xfrm>
                                          <a:off x="2237528" y="247745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9B63E808-07DA-450A-84DC-F864BB7BD7B2}"/>
                                            </a:ext>
                                          </a:extLst>
                                        </p:cNvPr>
                                        <p:cNvSpPr/>
                                        <p:nvPr/>
                                      </p:nvSpPr>
                                      <p:spPr>
                                        <a:xfrm>
                                          <a:off x="3467125" y="241832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3EF10F8-98C5-4BDE-9C84-F345A691B3D4}"/>
                                            </a:ext>
                                          </a:extLst>
                                        </p:cNvPr>
                                        <p:cNvSpPr/>
                                        <p:nvPr/>
                                      </p:nvSpPr>
                                      <p:spPr>
                                        <a:xfrm>
                                          <a:off x="1601108" y="2673355"/>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105119C-2392-4E3B-9A2E-55C7DA163B0C}"/>
                                            </a:ext>
                                          </a:extLst>
                                        </p:cNvPr>
                                        <p:cNvSpPr/>
                                        <p:nvPr/>
                                      </p:nvSpPr>
                                      <p:spPr>
                                        <a:xfrm>
                                          <a:off x="2856717" y="263001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B4372B8-BB7E-4D28-834B-5039F844EEF3}"/>
                                            </a:ext>
                                          </a:extLst>
                                        </p:cNvPr>
                                        <p:cNvSpPr/>
                                        <p:nvPr/>
                                      </p:nvSpPr>
                                      <p:spPr>
                                        <a:xfrm>
                                          <a:off x="2228030" y="333126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9E4E4A74-0F12-4DA2-B610-D52E0A4FB253}"/>
                                            </a:ext>
                                          </a:extLst>
                                        </p:cNvPr>
                                        <p:cNvSpPr/>
                                        <p:nvPr/>
                                      </p:nvSpPr>
                                      <p:spPr>
                                        <a:xfrm>
                                          <a:off x="1601618" y="3607546"/>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9B77751-ED03-41D3-8993-64759ADA93DE}"/>
                                            </a:ext>
                                          </a:extLst>
                                        </p:cNvPr>
                                        <p:cNvSpPr/>
                                        <p:nvPr/>
                                      </p:nvSpPr>
                                      <p:spPr>
                                        <a:xfrm>
                                          <a:off x="4685306" y="270835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91C2329-A39C-4046-84A9-8100CA6B26A8}"/>
                                            </a:ext>
                                          </a:extLst>
                                        </p:cNvPr>
                                        <p:cNvGrpSpPr/>
                                        <p:nvPr/>
                                      </p:nvGrpSpPr>
                                      <p:grpSpPr>
                                        <a:xfrm>
                                          <a:off x="900877" y="1631933"/>
                                          <a:ext cx="3813048" cy="2467824"/>
                                          <a:chOff x="900877" y="1625583"/>
                                          <a:chExt cx="3813048" cy="2467824"/>
                                        </a:xfrm>
                                      </p:grpSpPr>
                                      <p:cxnSp>
                                        <p:nvCxnSpPr>
                                          <p:cNvPr id="10" name="Straight Connector 9">
                                            <a:extLst>
                                              <a:ext uri="{FF2B5EF4-FFF2-40B4-BE49-F238E27FC236}">
                                                <a16:creationId xmlns:a16="http://schemas.microsoft.com/office/drawing/2014/main" id="{6B0B5547-5AC0-4821-887D-9B493CA221BF}"/>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C0D247-5D80-49E6-945B-CF880DD492C7}"/>
                                              </a:ext>
                                            </a:extLst>
                                          </p:cNvPr>
                                          <p:cNvCxnSpPr>
                                            <a:cxnSpLocks/>
                                          </p:cNvCxnSpPr>
                                          <p:nvPr/>
                                        </p:nvCxnSpPr>
                                        <p:spPr>
                                          <a:xfrm rot="16200000">
                                            <a:off x="2807401" y="2114215"/>
                                            <a:ext cx="0" cy="381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CCF0BF-1DE3-4985-AE25-55C1C15E2E73}"/>
                                              </a:ext>
                                            </a:extLst>
                                          </p:cNvPr>
                                          <p:cNvCxnSpPr/>
                                          <p:nvPr/>
                                        </p:nvCxnSpPr>
                                        <p:spPr>
                                          <a:xfrm>
                                            <a:off x="914400"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E40209-EDB2-46F9-BD71-4DA57744196C}"/>
                                              </a:ext>
                                            </a:extLst>
                                          </p:cNvPr>
                                          <p:cNvCxnSpPr/>
                                          <p:nvPr/>
                                        </p:nvCxnSpPr>
                                        <p:spPr>
                                          <a:xfrm>
                                            <a:off x="914400" y="24345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A1B160-F9A2-4588-97A2-743364F196B7}"/>
                                              </a:ext>
                                            </a:extLst>
                                          </p:cNvPr>
                                          <p:cNvCxnSpPr/>
                                          <p:nvPr/>
                                        </p:nvCxnSpPr>
                                        <p:spPr>
                                          <a:xfrm>
                                            <a:off x="914400"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21245E-8156-42EA-9619-5A126352E84F}"/>
                                              </a:ext>
                                            </a:extLst>
                                          </p:cNvPr>
                                          <p:cNvCxnSpPr/>
                                          <p:nvPr/>
                                        </p:nvCxnSpPr>
                                        <p:spPr>
                                          <a:xfrm>
                                            <a:off x="914400" y="322339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F2D19D-D2DF-407C-983B-39A64A9CDDB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42BF59-B93E-4528-AA98-77281E0933A7}"/>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7B8890-4A26-41BD-8E35-AC4F0E690968}"/>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690383-36E7-4468-8FDF-AB3D3A809D49}"/>
                                              </a:ext>
                                            </a:extLst>
                                          </p:cNvPr>
                                          <p:cNvCxnSpPr>
                                            <a:cxnSpLocks/>
                                          </p:cNvCxnSpPr>
                                          <p:nvPr/>
                                        </p:nvCxnSpPr>
                                        <p:spPr>
                                          <a:xfrm rot="5400000">
                                            <a:off x="4665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27748-F0DB-4116-95B7-FE5071AD1416}"/>
                                              </a:ext>
                                            </a:extLst>
                                          </p:cNvPr>
                                          <p:cNvCxnSpPr/>
                                          <p:nvPr/>
                                        </p:nvCxnSpPr>
                                        <p:spPr>
                                          <a:xfrm>
                                            <a:off x="914400" y="20390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C36261-56A8-4BF1-B559-F36A236F72A4}"/>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DEACC76A-3487-44A9-9F9B-FFC1F60C6557}"/>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72" name="TextBox 71">
                                        <a:extLst>
                                          <a:ext uri="{FF2B5EF4-FFF2-40B4-BE49-F238E27FC236}">
                                            <a16:creationId xmlns:a16="http://schemas.microsoft.com/office/drawing/2014/main" id="{8F1A15AC-DF51-4326-9308-DED7E164F9CF}"/>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73" name="TextBox 72">
                                        <a:extLst>
                                          <a:ext uri="{FF2B5EF4-FFF2-40B4-BE49-F238E27FC236}">
                                            <a16:creationId xmlns:a16="http://schemas.microsoft.com/office/drawing/2014/main" id="{9168D38F-C6B6-4634-98C4-B59120EA7973}"/>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75" name="TextBox 74">
                                        <a:extLst>
                                          <a:ext uri="{FF2B5EF4-FFF2-40B4-BE49-F238E27FC236}">
                                            <a16:creationId xmlns:a16="http://schemas.microsoft.com/office/drawing/2014/main" id="{6C3C8A30-4347-4182-BBAF-F8A23D7D1A0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74" name="TextBox 73">
                                        <a:extLst>
                                          <a:ext uri="{FF2B5EF4-FFF2-40B4-BE49-F238E27FC236}">
                                            <a16:creationId xmlns:a16="http://schemas.microsoft.com/office/drawing/2014/main" id="{FDCFF2EC-E956-417B-A7C9-76DDD8B5BBCB}"/>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132" name="Straight Connector 131">
                                    <a:extLst>
                                      <a:ext uri="{FF2B5EF4-FFF2-40B4-BE49-F238E27FC236}">
                                        <a16:creationId xmlns:a16="http://schemas.microsoft.com/office/drawing/2014/main" id="{7275DF15-0193-4600-B3AA-3DE65324E9FD}"/>
                                      </a:ext>
                                    </a:extLst>
                                  </p:cNvPr>
                                  <p:cNvCxnSpPr/>
                                  <p:nvPr/>
                                </p:nvCxnSpPr>
                                <p:spPr>
                                  <a:xfrm>
                                    <a:off x="1460542" y="403180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CED1EEC2-CBDD-4723-8C29-BB1160D8C402}"/>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8" name="Straight Connector 137">
                              <a:extLst>
                                <a:ext uri="{FF2B5EF4-FFF2-40B4-BE49-F238E27FC236}">
                                  <a16:creationId xmlns:a16="http://schemas.microsoft.com/office/drawing/2014/main" id="{A46AA5B3-0D81-4965-AA02-3AB8CA23E641}"/>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2" name="Flowchart: Connector 141">
                          <a:extLst>
                            <a:ext uri="{FF2B5EF4-FFF2-40B4-BE49-F238E27FC236}">
                              <a16:creationId xmlns:a16="http://schemas.microsoft.com/office/drawing/2014/main" id="{43600460-A4D2-4834-A342-678DE6BAAF34}"/>
                            </a:ext>
                          </a:extLst>
                        </p:cNvPr>
                        <p:cNvSpPr/>
                        <p:nvPr/>
                      </p:nvSpPr>
                      <p:spPr>
                        <a:xfrm>
                          <a:off x="3506086" y="361179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D6BDB5C3-39B5-4F82-A1EA-E2510D7A0EB4}"/>
                            </a:ext>
                          </a:extLst>
                        </p:cNvPr>
                        <p:cNvSpPr/>
                        <p:nvPr/>
                      </p:nvSpPr>
                      <p:spPr>
                        <a:xfrm>
                          <a:off x="4791126" y="3806059"/>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sp>
        <p:nvSpPr>
          <p:cNvPr id="63" name="Freeform: Shape 62">
            <a:extLst>
              <a:ext uri="{FF2B5EF4-FFF2-40B4-BE49-F238E27FC236}">
                <a16:creationId xmlns:a16="http://schemas.microsoft.com/office/drawing/2014/main" id="{B6BBD6E6-7404-4579-8018-B2EE17977331}"/>
              </a:ext>
            </a:extLst>
          </p:cNvPr>
          <p:cNvSpPr/>
          <p:nvPr/>
        </p:nvSpPr>
        <p:spPr>
          <a:xfrm>
            <a:off x="7384312" y="2801679"/>
            <a:ext cx="3902148" cy="1212112"/>
          </a:xfrm>
          <a:custGeom>
            <a:avLst/>
            <a:gdLst>
              <a:gd name="connsiteX0" fmla="*/ 0 w 3902148"/>
              <a:gd name="connsiteY0" fmla="*/ 47847 h 1212112"/>
              <a:gd name="connsiteX1" fmla="*/ 648586 w 3902148"/>
              <a:gd name="connsiteY1" fmla="*/ 685800 h 1212112"/>
              <a:gd name="connsiteX2" fmla="*/ 1307804 w 3902148"/>
              <a:gd name="connsiteY2" fmla="*/ 526312 h 1212112"/>
              <a:gd name="connsiteX3" fmla="*/ 2599660 w 3902148"/>
              <a:gd name="connsiteY3" fmla="*/ 1212112 h 1212112"/>
              <a:gd name="connsiteX4" fmla="*/ 3237614 w 3902148"/>
              <a:gd name="connsiteY4" fmla="*/ 382772 h 1212112"/>
              <a:gd name="connsiteX5" fmla="*/ 3902148 w 3902148"/>
              <a:gd name="connsiteY5" fmla="*/ 0 h 12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2148" h="1212112">
                <a:moveTo>
                  <a:pt x="0" y="47847"/>
                </a:moveTo>
                <a:lnTo>
                  <a:pt x="648586" y="685800"/>
                </a:lnTo>
                <a:lnTo>
                  <a:pt x="1307804" y="526312"/>
                </a:lnTo>
                <a:lnTo>
                  <a:pt x="2599660" y="1212112"/>
                </a:lnTo>
                <a:lnTo>
                  <a:pt x="3237614" y="382772"/>
                </a:lnTo>
                <a:lnTo>
                  <a:pt x="3902148" y="0"/>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Shape 227">
            <a:extLst>
              <a:ext uri="{FF2B5EF4-FFF2-40B4-BE49-F238E27FC236}">
                <a16:creationId xmlns:a16="http://schemas.microsoft.com/office/drawing/2014/main" id="{F742C656-BFF2-4938-9728-35C2B615630F}"/>
              </a:ext>
            </a:extLst>
          </p:cNvPr>
          <p:cNvSpPr/>
          <p:nvPr/>
        </p:nvSpPr>
        <p:spPr>
          <a:xfrm>
            <a:off x="7378995" y="2530549"/>
            <a:ext cx="3896833" cy="1004777"/>
          </a:xfrm>
          <a:custGeom>
            <a:avLst/>
            <a:gdLst>
              <a:gd name="connsiteX0" fmla="*/ 0 w 3896833"/>
              <a:gd name="connsiteY0" fmla="*/ 308344 h 1004777"/>
              <a:gd name="connsiteX1" fmla="*/ 659219 w 3896833"/>
              <a:gd name="connsiteY1" fmla="*/ 781493 h 1004777"/>
              <a:gd name="connsiteX2" fmla="*/ 1291856 w 3896833"/>
              <a:gd name="connsiteY2" fmla="*/ 1004777 h 1004777"/>
              <a:gd name="connsiteX3" fmla="*/ 1961707 w 3896833"/>
              <a:gd name="connsiteY3" fmla="*/ 871870 h 1004777"/>
              <a:gd name="connsiteX4" fmla="*/ 2604977 w 3896833"/>
              <a:gd name="connsiteY4" fmla="*/ 590107 h 1004777"/>
              <a:gd name="connsiteX5" fmla="*/ 3253563 w 3896833"/>
              <a:gd name="connsiteY5" fmla="*/ 717698 h 1004777"/>
              <a:gd name="connsiteX6" fmla="*/ 3896833 w 3896833"/>
              <a:gd name="connsiteY6" fmla="*/ 0 h 100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6833" h="1004777">
                <a:moveTo>
                  <a:pt x="0" y="308344"/>
                </a:moveTo>
                <a:lnTo>
                  <a:pt x="659219" y="781493"/>
                </a:lnTo>
                <a:lnTo>
                  <a:pt x="1291856" y="1004777"/>
                </a:lnTo>
                <a:lnTo>
                  <a:pt x="1961707" y="871870"/>
                </a:lnTo>
                <a:lnTo>
                  <a:pt x="2604977" y="590107"/>
                </a:lnTo>
                <a:lnTo>
                  <a:pt x="3253563" y="717698"/>
                </a:lnTo>
                <a:lnTo>
                  <a:pt x="3896833"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4" name="Group 233">
            <a:extLst>
              <a:ext uri="{FF2B5EF4-FFF2-40B4-BE49-F238E27FC236}">
                <a16:creationId xmlns:a16="http://schemas.microsoft.com/office/drawing/2014/main" id="{4331FB12-D0DD-4ACB-91CB-81C8E179DB9F}"/>
              </a:ext>
            </a:extLst>
          </p:cNvPr>
          <p:cNvGrpSpPr/>
          <p:nvPr/>
        </p:nvGrpSpPr>
        <p:grpSpPr>
          <a:xfrm>
            <a:off x="6322687" y="1896235"/>
            <a:ext cx="5808198" cy="3081255"/>
            <a:chOff x="6322687" y="1896235"/>
            <a:chExt cx="5808198" cy="3081255"/>
          </a:xfrm>
        </p:grpSpPr>
        <p:grpSp>
          <p:nvGrpSpPr>
            <p:cNvPr id="144" name="Group 143">
              <a:extLst>
                <a:ext uri="{FF2B5EF4-FFF2-40B4-BE49-F238E27FC236}">
                  <a16:creationId xmlns:a16="http://schemas.microsoft.com/office/drawing/2014/main" id="{BFF2D7BD-7258-4C19-95EE-5401053F9ACE}"/>
                </a:ext>
              </a:extLst>
            </p:cNvPr>
            <p:cNvGrpSpPr/>
            <p:nvPr/>
          </p:nvGrpSpPr>
          <p:grpSpPr>
            <a:xfrm>
              <a:off x="6322687" y="1896235"/>
              <a:ext cx="5808198" cy="3081255"/>
              <a:chOff x="497650" y="1895917"/>
              <a:chExt cx="5808198" cy="3081255"/>
            </a:xfrm>
          </p:grpSpPr>
          <p:sp>
            <p:nvSpPr>
              <p:cNvPr id="145" name="TextBox 144">
                <a:extLst>
                  <a:ext uri="{FF2B5EF4-FFF2-40B4-BE49-F238E27FC236}">
                    <a16:creationId xmlns:a16="http://schemas.microsoft.com/office/drawing/2014/main" id="{A4286127-5A2D-408E-8CA2-C20A5A308FC9}"/>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147" name="Group 146">
                <a:extLst>
                  <a:ext uri="{FF2B5EF4-FFF2-40B4-BE49-F238E27FC236}">
                    <a16:creationId xmlns:a16="http://schemas.microsoft.com/office/drawing/2014/main" id="{C2E68456-23A9-4A64-8936-F2D0B051CB3B}"/>
                  </a:ext>
                </a:extLst>
              </p:cNvPr>
              <p:cNvGrpSpPr/>
              <p:nvPr/>
            </p:nvGrpSpPr>
            <p:grpSpPr>
              <a:xfrm>
                <a:off x="497650" y="1895917"/>
                <a:ext cx="5808198" cy="2835747"/>
                <a:chOff x="497650" y="1895917"/>
                <a:chExt cx="5808198" cy="2835747"/>
              </a:xfrm>
            </p:grpSpPr>
            <p:sp>
              <p:nvSpPr>
                <p:cNvPr id="148" name="TextBox 147">
                  <a:extLst>
                    <a:ext uri="{FF2B5EF4-FFF2-40B4-BE49-F238E27FC236}">
                      <a16:creationId xmlns:a16="http://schemas.microsoft.com/office/drawing/2014/main" id="{A1AC3F84-CE75-471A-9CA7-984636B00655}"/>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ACQ-6 Score</a:t>
                  </a:r>
                  <a:r>
                    <a:rPr lang="en-US" sz="1400" b="1" baseline="-25000" dirty="0"/>
                    <a:t> </a:t>
                  </a:r>
                  <a:endParaRPr lang="en-US" sz="1400" b="1" dirty="0"/>
                </a:p>
              </p:txBody>
            </p:sp>
            <p:grpSp>
              <p:nvGrpSpPr>
                <p:cNvPr id="151" name="Group 150">
                  <a:extLst>
                    <a:ext uri="{FF2B5EF4-FFF2-40B4-BE49-F238E27FC236}">
                      <a16:creationId xmlns:a16="http://schemas.microsoft.com/office/drawing/2014/main" id="{8386D370-94B7-4F6A-96C6-E0E378B4057A}"/>
                    </a:ext>
                  </a:extLst>
                </p:cNvPr>
                <p:cNvGrpSpPr/>
                <p:nvPr/>
              </p:nvGrpSpPr>
              <p:grpSpPr>
                <a:xfrm>
                  <a:off x="899180" y="1906867"/>
                  <a:ext cx="5406668" cy="2824797"/>
                  <a:chOff x="899180" y="1906867"/>
                  <a:chExt cx="5406668" cy="2824797"/>
                </a:xfrm>
              </p:grpSpPr>
              <p:sp>
                <p:nvSpPr>
                  <p:cNvPr id="164" name="TextBox 163">
                    <a:extLst>
                      <a:ext uri="{FF2B5EF4-FFF2-40B4-BE49-F238E27FC236}">
                        <a16:creationId xmlns:a16="http://schemas.microsoft.com/office/drawing/2014/main" id="{40A79620-6730-4DF4-A0CF-973FBB35B019}"/>
                      </a:ext>
                    </a:extLst>
                  </p:cNvPr>
                  <p:cNvSpPr txBox="1"/>
                  <p:nvPr/>
                </p:nvSpPr>
                <p:spPr>
                  <a:xfrm>
                    <a:off x="5302186" y="2304710"/>
                    <a:ext cx="894726" cy="261610"/>
                  </a:xfrm>
                  <a:prstGeom prst="rect">
                    <a:avLst/>
                  </a:prstGeom>
                  <a:noFill/>
                </p:spPr>
                <p:txBody>
                  <a:bodyPr wrap="square" rtlCol="0">
                    <a:spAutoFit/>
                  </a:bodyPr>
                  <a:lstStyle/>
                  <a:p>
                    <a:r>
                      <a:rPr lang="en-US" sz="1100" b="1" dirty="0">
                        <a:solidFill>
                          <a:srgbClr val="C00000"/>
                        </a:solidFill>
                      </a:rPr>
                      <a:t>Q8W/Q8W</a:t>
                    </a:r>
                  </a:p>
                </p:txBody>
              </p:sp>
              <p:sp>
                <p:nvSpPr>
                  <p:cNvPr id="165" name="TextBox 164">
                    <a:extLst>
                      <a:ext uri="{FF2B5EF4-FFF2-40B4-BE49-F238E27FC236}">
                        <a16:creationId xmlns:a16="http://schemas.microsoft.com/office/drawing/2014/main" id="{76B057F1-DBB8-4EF7-92FA-12BCC4187308}"/>
                      </a:ext>
                    </a:extLst>
                  </p:cNvPr>
                  <p:cNvSpPr txBox="1"/>
                  <p:nvPr/>
                </p:nvSpPr>
                <p:spPr>
                  <a:xfrm>
                    <a:off x="5215108" y="2597136"/>
                    <a:ext cx="1090740"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166" name="Group 165">
                    <a:extLst>
                      <a:ext uri="{FF2B5EF4-FFF2-40B4-BE49-F238E27FC236}">
                        <a16:creationId xmlns:a16="http://schemas.microsoft.com/office/drawing/2014/main" id="{C1A50A24-2932-4BD9-BF79-CCCEEE1E37B5}"/>
                      </a:ext>
                    </a:extLst>
                  </p:cNvPr>
                  <p:cNvGrpSpPr/>
                  <p:nvPr/>
                </p:nvGrpSpPr>
                <p:grpSpPr>
                  <a:xfrm>
                    <a:off x="899180" y="1906867"/>
                    <a:ext cx="4575386" cy="2824797"/>
                    <a:chOff x="899180" y="1906867"/>
                    <a:chExt cx="4575386" cy="2824797"/>
                  </a:xfrm>
                </p:grpSpPr>
                <p:sp>
                  <p:nvSpPr>
                    <p:cNvPr id="167" name="Flowchart: Connector 166">
                      <a:extLst>
                        <a:ext uri="{FF2B5EF4-FFF2-40B4-BE49-F238E27FC236}">
                          <a16:creationId xmlns:a16="http://schemas.microsoft.com/office/drawing/2014/main" id="{107C7681-C862-47EA-AD33-99D338017DF6}"/>
                        </a:ext>
                      </a:extLst>
                    </p:cNvPr>
                    <p:cNvSpPr/>
                    <p:nvPr/>
                  </p:nvSpPr>
                  <p:spPr>
                    <a:xfrm>
                      <a:off x="5426689" y="2517971"/>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0EB44D4D-8CED-455A-B2F6-8436F6419AB3}"/>
                        </a:ext>
                      </a:extLst>
                    </p:cNvPr>
                    <p:cNvGrpSpPr/>
                    <p:nvPr/>
                  </p:nvGrpSpPr>
                  <p:grpSpPr>
                    <a:xfrm>
                      <a:off x="899180" y="1906867"/>
                      <a:ext cx="4567560" cy="2824797"/>
                      <a:chOff x="899180" y="1906867"/>
                      <a:chExt cx="4567560" cy="2824797"/>
                    </a:xfrm>
                  </p:grpSpPr>
                  <p:grpSp>
                    <p:nvGrpSpPr>
                      <p:cNvPr id="169" name="Group 168">
                        <a:extLst>
                          <a:ext uri="{FF2B5EF4-FFF2-40B4-BE49-F238E27FC236}">
                            <a16:creationId xmlns:a16="http://schemas.microsoft.com/office/drawing/2014/main" id="{9FC18631-8D1A-44CC-BEA0-DB79972D5407}"/>
                          </a:ext>
                        </a:extLst>
                      </p:cNvPr>
                      <p:cNvGrpSpPr/>
                      <p:nvPr/>
                    </p:nvGrpSpPr>
                    <p:grpSpPr>
                      <a:xfrm>
                        <a:off x="899180" y="1906867"/>
                        <a:ext cx="4540166" cy="2824797"/>
                        <a:chOff x="899180" y="1906867"/>
                        <a:chExt cx="4540166" cy="2824797"/>
                      </a:xfrm>
                    </p:grpSpPr>
                    <p:sp>
                      <p:nvSpPr>
                        <p:cNvPr id="172" name="TextBox 171">
                          <a:extLst>
                            <a:ext uri="{FF2B5EF4-FFF2-40B4-BE49-F238E27FC236}">
                              <a16:creationId xmlns:a16="http://schemas.microsoft.com/office/drawing/2014/main" id="{39F8D1A3-0DA4-48D6-8F9A-A4EFEF214342}"/>
                            </a:ext>
                          </a:extLst>
                        </p:cNvPr>
                        <p:cNvSpPr txBox="1"/>
                        <p:nvPr/>
                      </p:nvSpPr>
                      <p:spPr>
                        <a:xfrm>
                          <a:off x="899180" y="3878526"/>
                          <a:ext cx="613782" cy="292388"/>
                        </a:xfrm>
                        <a:prstGeom prst="rect">
                          <a:avLst/>
                        </a:prstGeom>
                        <a:noFill/>
                      </p:spPr>
                      <p:txBody>
                        <a:bodyPr wrap="square" rtlCol="0">
                          <a:spAutoFit/>
                        </a:bodyPr>
                        <a:lstStyle/>
                        <a:p>
                          <a:r>
                            <a:rPr lang="en-US" sz="1300" dirty="0"/>
                            <a:t>   -0.3</a:t>
                          </a:r>
                        </a:p>
                      </p:txBody>
                    </p:sp>
                    <p:grpSp>
                      <p:nvGrpSpPr>
                        <p:cNvPr id="173" name="Group 172">
                          <a:extLst>
                            <a:ext uri="{FF2B5EF4-FFF2-40B4-BE49-F238E27FC236}">
                              <a16:creationId xmlns:a16="http://schemas.microsoft.com/office/drawing/2014/main" id="{232D5596-79B0-44A3-AC69-60526D159383}"/>
                            </a:ext>
                          </a:extLst>
                        </p:cNvPr>
                        <p:cNvGrpSpPr/>
                        <p:nvPr/>
                      </p:nvGrpSpPr>
                      <p:grpSpPr>
                        <a:xfrm>
                          <a:off x="900577" y="1906867"/>
                          <a:ext cx="4538769" cy="2824797"/>
                          <a:chOff x="900577" y="1906867"/>
                          <a:chExt cx="4538769" cy="2824797"/>
                        </a:xfrm>
                      </p:grpSpPr>
                      <p:grpSp>
                        <p:nvGrpSpPr>
                          <p:cNvPr id="174" name="Group 173">
                            <a:extLst>
                              <a:ext uri="{FF2B5EF4-FFF2-40B4-BE49-F238E27FC236}">
                                <a16:creationId xmlns:a16="http://schemas.microsoft.com/office/drawing/2014/main" id="{17D29619-8722-4A53-B2AC-6CE6A96645E4}"/>
                              </a:ext>
                            </a:extLst>
                          </p:cNvPr>
                          <p:cNvGrpSpPr/>
                          <p:nvPr/>
                        </p:nvGrpSpPr>
                        <p:grpSpPr>
                          <a:xfrm>
                            <a:off x="900577" y="1906867"/>
                            <a:ext cx="4538769" cy="2824797"/>
                            <a:chOff x="900577" y="1906867"/>
                            <a:chExt cx="4538769" cy="2824797"/>
                          </a:xfrm>
                        </p:grpSpPr>
                        <p:sp>
                          <p:nvSpPr>
                            <p:cNvPr id="176" name="TextBox 175">
                              <a:extLst>
                                <a:ext uri="{FF2B5EF4-FFF2-40B4-BE49-F238E27FC236}">
                                  <a16:creationId xmlns:a16="http://schemas.microsoft.com/office/drawing/2014/main" id="{FBA7B7A4-CE93-462C-9F7D-246449C438E0}"/>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177" name="Group 176">
                              <a:extLst>
                                <a:ext uri="{FF2B5EF4-FFF2-40B4-BE49-F238E27FC236}">
                                  <a16:creationId xmlns:a16="http://schemas.microsoft.com/office/drawing/2014/main" id="{3BF1AB79-589F-4BEF-B31E-E5C7DA1E4EB9}"/>
                                </a:ext>
                              </a:extLst>
                            </p:cNvPr>
                            <p:cNvGrpSpPr/>
                            <p:nvPr/>
                          </p:nvGrpSpPr>
                          <p:grpSpPr>
                            <a:xfrm>
                              <a:off x="900577" y="1906867"/>
                              <a:ext cx="4538769" cy="2824797"/>
                              <a:chOff x="900577" y="1906867"/>
                              <a:chExt cx="4538769" cy="2824797"/>
                            </a:xfrm>
                          </p:grpSpPr>
                          <p:grpSp>
                            <p:nvGrpSpPr>
                              <p:cNvPr id="181" name="Group 180">
                                <a:extLst>
                                  <a:ext uri="{FF2B5EF4-FFF2-40B4-BE49-F238E27FC236}">
                                    <a16:creationId xmlns:a16="http://schemas.microsoft.com/office/drawing/2014/main" id="{A88D3633-61A1-42CC-976E-B02E00F04886}"/>
                                  </a:ext>
                                </a:extLst>
                              </p:cNvPr>
                              <p:cNvGrpSpPr/>
                              <p:nvPr/>
                            </p:nvGrpSpPr>
                            <p:grpSpPr>
                              <a:xfrm>
                                <a:off x="900577" y="1906867"/>
                                <a:ext cx="4538769" cy="2824797"/>
                                <a:chOff x="900577" y="1906867"/>
                                <a:chExt cx="4538769" cy="2824797"/>
                              </a:xfrm>
                            </p:grpSpPr>
                            <p:grpSp>
                              <p:nvGrpSpPr>
                                <p:cNvPr id="182" name="Group 181">
                                  <a:extLst>
                                    <a:ext uri="{FF2B5EF4-FFF2-40B4-BE49-F238E27FC236}">
                                      <a16:creationId xmlns:a16="http://schemas.microsoft.com/office/drawing/2014/main" id="{10DDBB96-B399-47DD-A808-E793BA8FAFA8}"/>
                                    </a:ext>
                                  </a:extLst>
                                </p:cNvPr>
                                <p:cNvGrpSpPr/>
                                <p:nvPr/>
                              </p:nvGrpSpPr>
                              <p:grpSpPr>
                                <a:xfrm>
                                  <a:off x="900577" y="1906867"/>
                                  <a:ext cx="4538769" cy="2824797"/>
                                  <a:chOff x="393189" y="1542490"/>
                                  <a:chExt cx="4334259" cy="2824797"/>
                                </a:xfrm>
                              </p:grpSpPr>
                              <p:sp>
                                <p:nvSpPr>
                                  <p:cNvPr id="184" name="TextBox 183">
                                    <a:extLst>
                                      <a:ext uri="{FF2B5EF4-FFF2-40B4-BE49-F238E27FC236}">
                                        <a16:creationId xmlns:a16="http://schemas.microsoft.com/office/drawing/2014/main" id="{27E79E94-4709-4793-858E-EA15FDC9DD57}"/>
                                      </a:ext>
                                    </a:extLst>
                                  </p:cNvPr>
                                  <p:cNvSpPr txBox="1"/>
                                  <p:nvPr/>
                                </p:nvSpPr>
                                <p:spPr>
                                  <a:xfrm>
                                    <a:off x="571194" y="1542490"/>
                                    <a:ext cx="418531" cy="292388"/>
                                  </a:xfrm>
                                  <a:prstGeom prst="rect">
                                    <a:avLst/>
                                  </a:prstGeom>
                                  <a:noFill/>
                                </p:spPr>
                                <p:txBody>
                                  <a:bodyPr wrap="square" rtlCol="0">
                                    <a:spAutoFit/>
                                  </a:bodyPr>
                                  <a:lstStyle/>
                                  <a:p>
                                    <a:r>
                                      <a:rPr lang="en-US" sz="1300" dirty="0"/>
                                      <a:t>0.2</a:t>
                                    </a:r>
                                  </a:p>
                                </p:txBody>
                              </p:sp>
                              <p:sp>
                                <p:nvSpPr>
                                  <p:cNvPr id="185" name="TextBox 184">
                                    <a:extLst>
                                      <a:ext uri="{FF2B5EF4-FFF2-40B4-BE49-F238E27FC236}">
                                        <a16:creationId xmlns:a16="http://schemas.microsoft.com/office/drawing/2014/main" id="{466A99AB-4534-4510-83A6-91FC3C6338E0}"/>
                                      </a:ext>
                                    </a:extLst>
                                  </p:cNvPr>
                                  <p:cNvSpPr txBox="1"/>
                                  <p:nvPr/>
                                </p:nvSpPr>
                                <p:spPr>
                                  <a:xfrm>
                                    <a:off x="585865" y="1944336"/>
                                    <a:ext cx="488880" cy="292388"/>
                                  </a:xfrm>
                                  <a:prstGeom prst="rect">
                                    <a:avLst/>
                                  </a:prstGeom>
                                  <a:noFill/>
                                </p:spPr>
                                <p:txBody>
                                  <a:bodyPr wrap="square" rtlCol="0">
                                    <a:spAutoFit/>
                                  </a:bodyPr>
                                  <a:lstStyle/>
                                  <a:p>
                                    <a:r>
                                      <a:rPr lang="en-US" sz="1300" dirty="0"/>
                                      <a:t>0.1</a:t>
                                    </a:r>
                                  </a:p>
                                </p:txBody>
                              </p:sp>
                              <p:sp>
                                <p:nvSpPr>
                                  <p:cNvPr id="186" name="TextBox 185">
                                    <a:extLst>
                                      <a:ext uri="{FF2B5EF4-FFF2-40B4-BE49-F238E27FC236}">
                                        <a16:creationId xmlns:a16="http://schemas.microsoft.com/office/drawing/2014/main" id="{333DA01D-FDF7-4FCC-A0F1-C1C8F2B3D7BA}"/>
                                      </a:ext>
                                    </a:extLst>
                                  </p:cNvPr>
                                  <p:cNvSpPr txBox="1"/>
                                  <p:nvPr/>
                                </p:nvSpPr>
                                <p:spPr>
                                  <a:xfrm>
                                    <a:off x="718657" y="2328719"/>
                                    <a:ext cx="418531" cy="292388"/>
                                  </a:xfrm>
                                  <a:prstGeom prst="rect">
                                    <a:avLst/>
                                  </a:prstGeom>
                                  <a:noFill/>
                                </p:spPr>
                                <p:txBody>
                                  <a:bodyPr wrap="square" rtlCol="0">
                                    <a:spAutoFit/>
                                  </a:bodyPr>
                                  <a:lstStyle/>
                                  <a:p>
                                    <a:r>
                                      <a:rPr lang="en-US" sz="1300" dirty="0"/>
                                      <a:t>0</a:t>
                                    </a:r>
                                  </a:p>
                                </p:txBody>
                              </p:sp>
                              <p:sp>
                                <p:nvSpPr>
                                  <p:cNvPr id="187" name="TextBox 186">
                                    <a:extLst>
                                      <a:ext uri="{FF2B5EF4-FFF2-40B4-BE49-F238E27FC236}">
                                        <a16:creationId xmlns:a16="http://schemas.microsoft.com/office/drawing/2014/main" id="{D432D402-3C98-44B0-8FFD-569E2C2B62E1}"/>
                                      </a:ext>
                                    </a:extLst>
                                  </p:cNvPr>
                                  <p:cNvSpPr txBox="1"/>
                                  <p:nvPr/>
                                </p:nvSpPr>
                                <p:spPr>
                                  <a:xfrm>
                                    <a:off x="536097" y="2726016"/>
                                    <a:ext cx="488880" cy="292388"/>
                                  </a:xfrm>
                                  <a:prstGeom prst="rect">
                                    <a:avLst/>
                                  </a:prstGeom>
                                  <a:noFill/>
                                </p:spPr>
                                <p:txBody>
                                  <a:bodyPr wrap="square" rtlCol="0">
                                    <a:spAutoFit/>
                                  </a:bodyPr>
                                  <a:lstStyle/>
                                  <a:p>
                                    <a:r>
                                      <a:rPr lang="en-US" sz="1300" dirty="0"/>
                                      <a:t>-0.1</a:t>
                                    </a:r>
                                  </a:p>
                                </p:txBody>
                              </p:sp>
                              <p:sp>
                                <p:nvSpPr>
                                  <p:cNvPr id="188" name="TextBox 187">
                                    <a:extLst>
                                      <a:ext uri="{FF2B5EF4-FFF2-40B4-BE49-F238E27FC236}">
                                        <a16:creationId xmlns:a16="http://schemas.microsoft.com/office/drawing/2014/main" id="{44FBFFC9-C600-42C7-8655-58B79C92B5A4}"/>
                                      </a:ext>
                                    </a:extLst>
                                  </p:cNvPr>
                                  <p:cNvSpPr txBox="1"/>
                                  <p:nvPr/>
                                </p:nvSpPr>
                                <p:spPr>
                                  <a:xfrm>
                                    <a:off x="393189" y="3123313"/>
                                    <a:ext cx="586126" cy="292388"/>
                                  </a:xfrm>
                                  <a:prstGeom prst="rect">
                                    <a:avLst/>
                                  </a:prstGeom>
                                  <a:noFill/>
                                </p:spPr>
                                <p:txBody>
                                  <a:bodyPr wrap="square" rtlCol="0">
                                    <a:spAutoFit/>
                                  </a:bodyPr>
                                  <a:lstStyle/>
                                  <a:p>
                                    <a:r>
                                      <a:rPr lang="en-US" sz="1300" dirty="0"/>
                                      <a:t>   -0.2</a:t>
                                    </a:r>
                                  </a:p>
                                </p:txBody>
                              </p:sp>
                              <p:sp>
                                <p:nvSpPr>
                                  <p:cNvPr id="189" name="TextBox 188">
                                    <a:extLst>
                                      <a:ext uri="{FF2B5EF4-FFF2-40B4-BE49-F238E27FC236}">
                                        <a16:creationId xmlns:a16="http://schemas.microsoft.com/office/drawing/2014/main" id="{17FF6FF6-A81A-4414-9D8B-548983C68535}"/>
                                      </a:ext>
                                    </a:extLst>
                                  </p:cNvPr>
                                  <p:cNvSpPr txBox="1"/>
                                  <p:nvPr/>
                                </p:nvSpPr>
                                <p:spPr>
                                  <a:xfrm>
                                    <a:off x="526371" y="3916543"/>
                                    <a:ext cx="539236" cy="292388"/>
                                  </a:xfrm>
                                  <a:prstGeom prst="rect">
                                    <a:avLst/>
                                  </a:prstGeom>
                                  <a:noFill/>
                                </p:spPr>
                                <p:txBody>
                                  <a:bodyPr wrap="square" rtlCol="0">
                                    <a:spAutoFit/>
                                  </a:bodyPr>
                                  <a:lstStyle/>
                                  <a:p>
                                    <a:r>
                                      <a:rPr lang="en-US" sz="1300" dirty="0"/>
                                      <a:t>-0.4</a:t>
                                    </a:r>
                                  </a:p>
                                </p:txBody>
                              </p:sp>
                              <p:grpSp>
                                <p:nvGrpSpPr>
                                  <p:cNvPr id="190" name="Group 189">
                                    <a:extLst>
                                      <a:ext uri="{FF2B5EF4-FFF2-40B4-BE49-F238E27FC236}">
                                        <a16:creationId xmlns:a16="http://schemas.microsoft.com/office/drawing/2014/main" id="{EFD732A3-A279-446A-BDBA-CC9A64060B82}"/>
                                      </a:ext>
                                    </a:extLst>
                                  </p:cNvPr>
                                  <p:cNvGrpSpPr/>
                                  <p:nvPr/>
                                </p:nvGrpSpPr>
                                <p:grpSpPr>
                                  <a:xfrm>
                                    <a:off x="890115" y="1667342"/>
                                    <a:ext cx="3837333" cy="2699945"/>
                                    <a:chOff x="890115" y="1667342"/>
                                    <a:chExt cx="3837333" cy="2699945"/>
                                  </a:xfrm>
                                </p:grpSpPr>
                                <p:grpSp>
                                  <p:nvGrpSpPr>
                                    <p:cNvPr id="191" name="Group 190">
                                      <a:extLst>
                                        <a:ext uri="{FF2B5EF4-FFF2-40B4-BE49-F238E27FC236}">
                                          <a16:creationId xmlns:a16="http://schemas.microsoft.com/office/drawing/2014/main" id="{E7F73886-915D-4862-B6A4-86216EB2EE92}"/>
                                        </a:ext>
                                      </a:extLst>
                                    </p:cNvPr>
                                    <p:cNvGrpSpPr/>
                                    <p:nvPr/>
                                  </p:nvGrpSpPr>
                                  <p:grpSpPr>
                                    <a:xfrm>
                                      <a:off x="914400" y="1667342"/>
                                      <a:ext cx="3813048" cy="2467824"/>
                                      <a:chOff x="900877" y="1631933"/>
                                      <a:chExt cx="3813048" cy="2467824"/>
                                    </a:xfrm>
                                  </p:grpSpPr>
                                  <p:sp>
                                    <p:nvSpPr>
                                      <p:cNvPr id="201" name="Flowchart: Connector 200">
                                        <a:extLst>
                                          <a:ext uri="{FF2B5EF4-FFF2-40B4-BE49-F238E27FC236}">
                                            <a16:creationId xmlns:a16="http://schemas.microsoft.com/office/drawing/2014/main" id="{F7158AC8-25A8-4BA6-B14C-7226EB49018F}"/>
                                          </a:ext>
                                        </a:extLst>
                                      </p:cNvPr>
                                      <p:cNvSpPr/>
                                      <p:nvPr/>
                                    </p:nvSpPr>
                                    <p:spPr>
                                      <a:xfrm>
                                        <a:off x="1609359" y="289208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9B86525-6091-475D-86DB-E56D24E711BC}"/>
                                          </a:ext>
                                        </a:extLst>
                                      </p:cNvPr>
                                      <p:cNvSpPr/>
                                      <p:nvPr/>
                                    </p:nvSpPr>
                                    <p:spPr>
                                      <a:xfrm>
                                        <a:off x="3470158" y="2699350"/>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lowchart: Connector 202">
                                        <a:extLst>
                                          <a:ext uri="{FF2B5EF4-FFF2-40B4-BE49-F238E27FC236}">
                                            <a16:creationId xmlns:a16="http://schemas.microsoft.com/office/drawing/2014/main" id="{E31C1644-9EE5-4DE4-A50F-7F03E8BC37B5}"/>
                                          </a:ext>
                                        </a:extLst>
                                      </p:cNvPr>
                                      <p:cNvSpPr/>
                                      <p:nvPr/>
                                    </p:nvSpPr>
                                    <p:spPr>
                                      <a:xfrm>
                                        <a:off x="2217374" y="310331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lowchart: Connector 203">
                                        <a:extLst>
                                          <a:ext uri="{FF2B5EF4-FFF2-40B4-BE49-F238E27FC236}">
                                            <a16:creationId xmlns:a16="http://schemas.microsoft.com/office/drawing/2014/main" id="{73FF512B-98B0-47AF-AA2D-B43E3B4514EF}"/>
                                          </a:ext>
                                        </a:extLst>
                                      </p:cNvPr>
                                      <p:cNvSpPr/>
                                      <p:nvPr/>
                                    </p:nvSpPr>
                                    <p:spPr>
                                      <a:xfrm>
                                        <a:off x="2864230" y="297519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lowchart: Connector 208">
                                        <a:extLst>
                                          <a:ext uri="{FF2B5EF4-FFF2-40B4-BE49-F238E27FC236}">
                                            <a16:creationId xmlns:a16="http://schemas.microsoft.com/office/drawing/2014/main" id="{F2F9A347-6946-40B9-952B-F9482FBD816A}"/>
                                          </a:ext>
                                        </a:extLst>
                                      </p:cNvPr>
                                      <p:cNvSpPr/>
                                      <p:nvPr/>
                                    </p:nvSpPr>
                                    <p:spPr>
                                      <a:xfrm>
                                        <a:off x="3462511" y="3585683"/>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Connector 209">
                                        <a:extLst>
                                          <a:ext uri="{FF2B5EF4-FFF2-40B4-BE49-F238E27FC236}">
                                            <a16:creationId xmlns:a16="http://schemas.microsoft.com/office/drawing/2014/main" id="{9C8A91AC-FAA9-4EB6-A159-60050E2F054D}"/>
                                          </a:ext>
                                        </a:extLst>
                                      </p:cNvPr>
                                      <p:cNvSpPr/>
                                      <p:nvPr/>
                                    </p:nvSpPr>
                                    <p:spPr>
                                      <a:xfrm>
                                        <a:off x="2242650" y="2906272"/>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lowchart: Connector 210">
                                        <a:extLst>
                                          <a:ext uri="{FF2B5EF4-FFF2-40B4-BE49-F238E27FC236}">
                                            <a16:creationId xmlns:a16="http://schemas.microsoft.com/office/drawing/2014/main" id="{51B8BB62-165B-49A3-BA4F-07D92781DF00}"/>
                                          </a:ext>
                                        </a:extLst>
                                      </p:cNvPr>
                                      <p:cNvSpPr/>
                                      <p:nvPr/>
                                    </p:nvSpPr>
                                    <p:spPr>
                                      <a:xfrm>
                                        <a:off x="1610543" y="306967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2" name="Group 211">
                                        <a:extLst>
                                          <a:ext uri="{FF2B5EF4-FFF2-40B4-BE49-F238E27FC236}">
                                            <a16:creationId xmlns:a16="http://schemas.microsoft.com/office/drawing/2014/main" id="{B3E40D5D-1D69-41BB-A130-97FEE622BA0D}"/>
                                          </a:ext>
                                        </a:extLst>
                                      </p:cNvPr>
                                      <p:cNvGrpSpPr/>
                                      <p:nvPr/>
                                    </p:nvGrpSpPr>
                                    <p:grpSpPr>
                                      <a:xfrm>
                                        <a:off x="900877" y="1631933"/>
                                        <a:ext cx="3813048" cy="2467824"/>
                                        <a:chOff x="900877" y="1625583"/>
                                        <a:chExt cx="3813048" cy="2467824"/>
                                      </a:xfrm>
                                    </p:grpSpPr>
                                    <p:cxnSp>
                                      <p:nvCxnSpPr>
                                        <p:cNvPr id="213" name="Straight Connector 212">
                                          <a:extLst>
                                            <a:ext uri="{FF2B5EF4-FFF2-40B4-BE49-F238E27FC236}">
                                              <a16:creationId xmlns:a16="http://schemas.microsoft.com/office/drawing/2014/main" id="{36F0275C-FAF2-4391-ABB4-14836CEE682C}"/>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4F3BBEB-E86F-4535-B2FD-53EE850F05EF}"/>
                                            </a:ext>
                                          </a:extLst>
                                        </p:cNvPr>
                                        <p:cNvCxnSpPr>
                                          <a:cxnSpLocks/>
                                        </p:cNvCxnSpPr>
                                        <p:nvPr/>
                                      </p:nvCxnSpPr>
                                      <p:spPr>
                                        <a:xfrm rot="16200000">
                                          <a:off x="2807401" y="2114215"/>
                                          <a:ext cx="0" cy="381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191AF54-9DCF-42FA-BB75-BCEB9EE9D38F}"/>
                                            </a:ext>
                                          </a:extLst>
                                        </p:cNvPr>
                                        <p:cNvCxnSpPr/>
                                        <p:nvPr/>
                                      </p:nvCxnSpPr>
                                      <p:spPr>
                                        <a:xfrm>
                                          <a:off x="914400"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FE95BC2-0E0F-4213-9DA4-1E051C4D26A2}"/>
                                            </a:ext>
                                          </a:extLst>
                                        </p:cNvPr>
                                        <p:cNvCxnSpPr/>
                                        <p:nvPr/>
                                      </p:nvCxnSpPr>
                                      <p:spPr>
                                        <a:xfrm>
                                          <a:off x="914400" y="24345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8077721-53EB-48CC-9B55-34CC9977A0C1}"/>
                                            </a:ext>
                                          </a:extLst>
                                        </p:cNvPr>
                                        <p:cNvCxnSpPr/>
                                        <p:nvPr/>
                                      </p:nvCxnSpPr>
                                      <p:spPr>
                                        <a:xfrm>
                                          <a:off x="914400"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52E273A-B5C8-4AAD-9859-927989F4343B}"/>
                                            </a:ext>
                                          </a:extLst>
                                        </p:cNvPr>
                                        <p:cNvCxnSpPr/>
                                        <p:nvPr/>
                                      </p:nvCxnSpPr>
                                      <p:spPr>
                                        <a:xfrm>
                                          <a:off x="914400" y="322339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7FC4326-D96B-4C4C-A3AB-1BF1B0CE91CA}"/>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ECD4FD0-26CB-401D-9705-259F7BA972D8}"/>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F6965C-8875-4FE5-9AE0-FF9A4616237B}"/>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447E44E-5427-4E15-8598-3A4F8B706B36}"/>
                                            </a:ext>
                                          </a:extLst>
                                        </p:cNvPr>
                                        <p:cNvCxnSpPr>
                                          <a:cxnSpLocks/>
                                        </p:cNvCxnSpPr>
                                        <p:nvPr/>
                                      </p:nvCxnSpPr>
                                      <p:spPr>
                                        <a:xfrm rot="5400000">
                                          <a:off x="4665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D146585-D089-4079-AD0B-9D3006E0E2CB}"/>
                                            </a:ext>
                                          </a:extLst>
                                        </p:cNvPr>
                                        <p:cNvCxnSpPr/>
                                        <p:nvPr/>
                                      </p:nvCxnSpPr>
                                      <p:spPr>
                                        <a:xfrm>
                                          <a:off x="914400" y="20390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1BE072-5712-4826-8B50-1AD32F75BE31}"/>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2" name="TextBox 191">
                                      <a:extLst>
                                        <a:ext uri="{FF2B5EF4-FFF2-40B4-BE49-F238E27FC236}">
                                          <a16:creationId xmlns:a16="http://schemas.microsoft.com/office/drawing/2014/main" id="{22B6A601-65CC-4F05-968C-009B5DCF4A8A}"/>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193" name="TextBox 192">
                                      <a:extLst>
                                        <a:ext uri="{FF2B5EF4-FFF2-40B4-BE49-F238E27FC236}">
                                          <a16:creationId xmlns:a16="http://schemas.microsoft.com/office/drawing/2014/main" id="{BA98E3EF-D89C-44E8-99B6-9C8F7C85B1A5}"/>
                                        </a:ext>
                                      </a:extLst>
                                    </p:cNvPr>
                                    <p:cNvSpPr txBox="1"/>
                                    <p:nvPr/>
                                  </p:nvSpPr>
                                  <p:spPr>
                                    <a:xfrm>
                                      <a:off x="2705860" y="4074899"/>
                                      <a:ext cx="418531" cy="292388"/>
                                    </a:xfrm>
                                    <a:prstGeom prst="rect">
                                      <a:avLst/>
                                    </a:prstGeom>
                                    <a:noFill/>
                                  </p:spPr>
                                  <p:txBody>
                                    <a:bodyPr wrap="square" rtlCol="0">
                                      <a:spAutoFit/>
                                    </a:bodyPr>
                                    <a:lstStyle/>
                                    <a:p>
                                      <a:r>
                                        <a:rPr lang="en-US" sz="1300" dirty="0"/>
                                        <a:t>36</a:t>
                                      </a:r>
                                    </a:p>
                                  </p:txBody>
                                </p:sp>
                                <p:sp>
                                  <p:nvSpPr>
                                    <p:cNvPr id="194" name="TextBox 193">
                                      <a:extLst>
                                        <a:ext uri="{FF2B5EF4-FFF2-40B4-BE49-F238E27FC236}">
                                          <a16:creationId xmlns:a16="http://schemas.microsoft.com/office/drawing/2014/main" id="{E2FBB5F4-3E6D-496B-9A3B-450A75CE946B}"/>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195" name="TextBox 194">
                                      <a:extLst>
                                        <a:ext uri="{FF2B5EF4-FFF2-40B4-BE49-F238E27FC236}">
                                          <a16:creationId xmlns:a16="http://schemas.microsoft.com/office/drawing/2014/main" id="{2D43A004-C139-4D25-A6DA-F685427CF704}"/>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196" name="TextBox 195">
                                      <a:extLst>
                                        <a:ext uri="{FF2B5EF4-FFF2-40B4-BE49-F238E27FC236}">
                                          <a16:creationId xmlns:a16="http://schemas.microsoft.com/office/drawing/2014/main" id="{ECDB2713-E9FD-4BB1-AEA2-81A7AC98CF32}"/>
                                        </a:ext>
                                      </a:extLst>
                                    </p:cNvPr>
                                    <p:cNvSpPr txBox="1"/>
                                    <p:nvPr/>
                                  </p:nvSpPr>
                                  <p:spPr>
                                    <a:xfrm>
                                      <a:off x="3944882" y="4074899"/>
                                      <a:ext cx="418531" cy="292388"/>
                                    </a:xfrm>
                                    <a:prstGeom prst="rect">
                                      <a:avLst/>
                                    </a:prstGeom>
                                    <a:noFill/>
                                  </p:spPr>
                                  <p:txBody>
                                    <a:bodyPr wrap="square" rtlCol="0">
                                      <a:spAutoFit/>
                                    </a:bodyPr>
                                    <a:lstStyle/>
                                    <a:p>
                                      <a:r>
                                        <a:rPr lang="en-US" sz="1300" dirty="0"/>
                                        <a:t>56</a:t>
                                      </a:r>
                                    </a:p>
                                  </p:txBody>
                                </p:sp>
                              </p:grpSp>
                            </p:grpSp>
                            <p:cxnSp>
                              <p:nvCxnSpPr>
                                <p:cNvPr id="183" name="Straight Connector 182">
                                  <a:extLst>
                                    <a:ext uri="{FF2B5EF4-FFF2-40B4-BE49-F238E27FC236}">
                                      <a16:creationId xmlns:a16="http://schemas.microsoft.com/office/drawing/2014/main" id="{6E7D86DD-53E1-4BB1-AA1E-CFA7856EFEBB}"/>
                                    </a:ext>
                                  </a:extLst>
                                </p:cNvPr>
                                <p:cNvCxnSpPr/>
                                <p:nvPr/>
                              </p:nvCxnSpPr>
                              <p:spPr>
                                <a:xfrm>
                                  <a:off x="1460542" y="403180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F5A75850-9181-4A67-B441-4B89E40078AE}"/>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5" name="Straight Connector 174">
                            <a:extLst>
                              <a:ext uri="{FF2B5EF4-FFF2-40B4-BE49-F238E27FC236}">
                                <a16:creationId xmlns:a16="http://schemas.microsoft.com/office/drawing/2014/main" id="{00324F4F-3327-43A9-8140-B983ED66B960}"/>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0" name="Flowchart: Connector 169">
                        <a:extLst>
                          <a:ext uri="{FF2B5EF4-FFF2-40B4-BE49-F238E27FC236}">
                            <a16:creationId xmlns:a16="http://schemas.microsoft.com/office/drawing/2014/main" id="{B04F61D7-574F-47EF-A20A-9782FCF3FF11}"/>
                          </a:ext>
                        </a:extLst>
                      </p:cNvPr>
                      <p:cNvSpPr/>
                      <p:nvPr/>
                    </p:nvSpPr>
                    <p:spPr>
                      <a:xfrm>
                        <a:off x="5418863" y="2793808"/>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6C5B275E-2BCE-44FC-BDA7-2B60D28F3A3B}"/>
                          </a:ext>
                        </a:extLst>
                      </p:cNvPr>
                      <p:cNvSpPr/>
                      <p:nvPr/>
                    </p:nvSpPr>
                    <p:spPr>
                      <a:xfrm>
                        <a:off x="4772527" y="3167585"/>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233" name="TextBox 232">
              <a:extLst>
                <a:ext uri="{FF2B5EF4-FFF2-40B4-BE49-F238E27FC236}">
                  <a16:creationId xmlns:a16="http://schemas.microsoft.com/office/drawing/2014/main" id="{20FEE902-B4A6-4CFD-AF07-82F6292868AD}"/>
                </a:ext>
              </a:extLst>
            </p:cNvPr>
            <p:cNvSpPr txBox="1"/>
            <p:nvPr/>
          </p:nvSpPr>
          <p:spPr>
            <a:xfrm>
              <a:off x="11073661" y="4439594"/>
              <a:ext cx="438279" cy="292388"/>
            </a:xfrm>
            <a:prstGeom prst="rect">
              <a:avLst/>
            </a:prstGeom>
            <a:noFill/>
          </p:spPr>
          <p:txBody>
            <a:bodyPr wrap="square" rtlCol="0">
              <a:spAutoFit/>
            </a:bodyPr>
            <a:lstStyle/>
            <a:p>
              <a:r>
                <a:rPr lang="en-US" sz="1300" dirty="0"/>
                <a:t>68</a:t>
              </a:r>
            </a:p>
          </p:txBody>
        </p:sp>
      </p:grpSp>
      <p:grpSp>
        <p:nvGrpSpPr>
          <p:cNvPr id="6" name="Group 5">
            <a:extLst>
              <a:ext uri="{FF2B5EF4-FFF2-40B4-BE49-F238E27FC236}">
                <a16:creationId xmlns:a16="http://schemas.microsoft.com/office/drawing/2014/main" id="{C5D2795C-8E60-4181-AFEF-25A5A7D03F4B}"/>
              </a:ext>
            </a:extLst>
          </p:cNvPr>
          <p:cNvGrpSpPr/>
          <p:nvPr/>
        </p:nvGrpSpPr>
        <p:grpSpPr>
          <a:xfrm>
            <a:off x="10788137" y="0"/>
            <a:ext cx="1237402" cy="500448"/>
            <a:chOff x="10788137" y="0"/>
            <a:chExt cx="1237402" cy="500448"/>
          </a:xfrm>
        </p:grpSpPr>
        <p:sp>
          <p:nvSpPr>
            <p:cNvPr id="140" name="Round Same Side Corner Rectangle 11">
              <a:extLst>
                <a:ext uri="{FF2B5EF4-FFF2-40B4-BE49-F238E27FC236}">
                  <a16:creationId xmlns:a16="http://schemas.microsoft.com/office/drawing/2014/main" id="{A4AD2350-131B-4E13-AAF1-4B645AE6717E}"/>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 name="TextBox 4">
              <a:extLst>
                <a:ext uri="{FF2B5EF4-FFF2-40B4-BE49-F238E27FC236}">
                  <a16:creationId xmlns:a16="http://schemas.microsoft.com/office/drawing/2014/main" id="{3FD90723-1C54-485A-8FE1-87F5F5F86267}"/>
                </a:ext>
              </a:extLst>
            </p:cNvPr>
            <p:cNvSpPr txBox="1"/>
            <p:nvPr/>
          </p:nvSpPr>
          <p:spPr>
            <a:xfrm>
              <a:off x="10788137" y="84511"/>
              <a:ext cx="1233812" cy="279556"/>
            </a:xfrm>
            <a:prstGeom prst="rect">
              <a:avLst/>
            </a:prstGeom>
            <a:noFill/>
          </p:spPr>
          <p:txBody>
            <a:bodyPr wrap="square" rtlCol="0">
              <a:spAutoFit/>
            </a:bodyPr>
            <a:lstStyle/>
            <a:p>
              <a:pPr algn="ctr"/>
              <a:r>
                <a:rPr lang="en-US" sz="1200" b="1" dirty="0">
                  <a:solidFill>
                    <a:schemeClr val="bg1"/>
                  </a:solidFill>
                </a:rPr>
                <a:t>BORA</a:t>
              </a:r>
            </a:p>
          </p:txBody>
        </p:sp>
      </p:grpSp>
      <p:sp>
        <p:nvSpPr>
          <p:cNvPr id="146" name="Rectangle: Rounded Corners 20">
            <a:extLst>
              <a:ext uri="{FF2B5EF4-FFF2-40B4-BE49-F238E27FC236}">
                <a16:creationId xmlns:a16="http://schemas.microsoft.com/office/drawing/2014/main" id="{7C7FCFA0-B4A9-444B-8954-9556E8A1C014}"/>
              </a:ext>
            </a:extLst>
          </p:cNvPr>
          <p:cNvSpPr/>
          <p:nvPr/>
        </p:nvSpPr>
        <p:spPr>
          <a:xfrm>
            <a:off x="0" y="5788838"/>
            <a:ext cx="12192002" cy="7727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8640" indent="-182880">
              <a:buClr>
                <a:schemeClr val="accent2"/>
              </a:buClr>
              <a:buFont typeface="Arial" panose="020B0604020202020204" pitchFamily="34" charset="0"/>
              <a:buChar char="•"/>
            </a:pPr>
            <a:r>
              <a:rPr lang="en-US" sz="1400" b="1" dirty="0">
                <a:solidFill>
                  <a:schemeClr val="tx1">
                    <a:lumMod val="75000"/>
                    <a:lumOff val="25000"/>
                  </a:schemeClr>
                </a:solidFill>
              </a:rPr>
              <a:t>Patients who continued on benralizumab maintained improvement in their ACQ-6 scores irrespective of baseline EOS counts</a:t>
            </a:r>
          </a:p>
          <a:p>
            <a:pPr marL="548640" indent="-182880">
              <a:spcBef>
                <a:spcPts val="300"/>
              </a:spcBef>
              <a:buClr>
                <a:schemeClr val="accent2"/>
              </a:buClr>
              <a:buFont typeface="Arial" panose="020B0604020202020204" pitchFamily="34" charset="0"/>
              <a:buChar char="•"/>
            </a:pPr>
            <a:r>
              <a:rPr lang="en-US" sz="1400" b="1" dirty="0">
                <a:solidFill>
                  <a:schemeClr val="tx1">
                    <a:lumMod val="75000"/>
                    <a:lumOff val="25000"/>
                  </a:schemeClr>
                </a:solidFill>
              </a:rPr>
              <a:t>At Week 48, patients who were new to benralizumab with baseline EOS counts ≥300 cells/µL had a mean improvement of -0.23  (PBO/Q8W) versus BORA baseline</a:t>
            </a:r>
          </a:p>
        </p:txBody>
      </p:sp>
      <p:grpSp>
        <p:nvGrpSpPr>
          <p:cNvPr id="149" name="Group 148">
            <a:extLst>
              <a:ext uri="{FF2B5EF4-FFF2-40B4-BE49-F238E27FC236}">
                <a16:creationId xmlns:a16="http://schemas.microsoft.com/office/drawing/2014/main" id="{389C169C-5E77-4A2C-A65C-06F169AA8746}"/>
              </a:ext>
            </a:extLst>
          </p:cNvPr>
          <p:cNvGrpSpPr/>
          <p:nvPr/>
        </p:nvGrpSpPr>
        <p:grpSpPr>
          <a:xfrm>
            <a:off x="4797863" y="1804430"/>
            <a:ext cx="1596527" cy="276999"/>
            <a:chOff x="7815754" y="2018568"/>
            <a:chExt cx="1596527" cy="276999"/>
          </a:xfrm>
        </p:grpSpPr>
        <p:cxnSp>
          <p:nvCxnSpPr>
            <p:cNvPr id="150" name="Straight Arrow Connector 149">
              <a:extLst>
                <a:ext uri="{FF2B5EF4-FFF2-40B4-BE49-F238E27FC236}">
                  <a16:creationId xmlns:a16="http://schemas.microsoft.com/office/drawing/2014/main" id="{9CB12192-9482-4B47-975B-0DEC1E0F4DB6}"/>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
              <a:extLst>
                <a:ext uri="{FF2B5EF4-FFF2-40B4-BE49-F238E27FC236}">
                  <a16:creationId xmlns:a16="http://schemas.microsoft.com/office/drawing/2014/main" id="{1F960B83-389A-4A2D-B380-194387886FBF}"/>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grpSp>
        <p:nvGrpSpPr>
          <p:cNvPr id="153" name="Group 152">
            <a:extLst>
              <a:ext uri="{FF2B5EF4-FFF2-40B4-BE49-F238E27FC236}">
                <a16:creationId xmlns:a16="http://schemas.microsoft.com/office/drawing/2014/main" id="{2E8D563A-9A61-4266-884B-06D5E447EA59}"/>
              </a:ext>
            </a:extLst>
          </p:cNvPr>
          <p:cNvGrpSpPr/>
          <p:nvPr/>
        </p:nvGrpSpPr>
        <p:grpSpPr>
          <a:xfrm>
            <a:off x="10509868" y="1804430"/>
            <a:ext cx="1596527" cy="276999"/>
            <a:chOff x="7815754" y="2018568"/>
            <a:chExt cx="1596527" cy="276999"/>
          </a:xfrm>
        </p:grpSpPr>
        <p:cxnSp>
          <p:nvCxnSpPr>
            <p:cNvPr id="154" name="Straight Arrow Connector 153">
              <a:extLst>
                <a:ext uri="{FF2B5EF4-FFF2-40B4-BE49-F238E27FC236}">
                  <a16:creationId xmlns:a16="http://schemas.microsoft.com/office/drawing/2014/main" id="{1D5F183F-052A-4CE4-ACBC-3F057BF28E65}"/>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TextBox 15">
              <a:extLst>
                <a:ext uri="{FF2B5EF4-FFF2-40B4-BE49-F238E27FC236}">
                  <a16:creationId xmlns:a16="http://schemas.microsoft.com/office/drawing/2014/main" id="{49591F59-9F44-4775-8F1F-6ADFBC8DEF11}"/>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grpSp>
        <p:nvGrpSpPr>
          <p:cNvPr id="158" name="Group 157">
            <a:extLst>
              <a:ext uri="{FF2B5EF4-FFF2-40B4-BE49-F238E27FC236}">
                <a16:creationId xmlns:a16="http://schemas.microsoft.com/office/drawing/2014/main" id="{A9BC313B-16D3-4C64-9A8C-7F3217B08D0D}"/>
              </a:ext>
            </a:extLst>
          </p:cNvPr>
          <p:cNvGrpSpPr/>
          <p:nvPr/>
        </p:nvGrpSpPr>
        <p:grpSpPr>
          <a:xfrm>
            <a:off x="10894774" y="591838"/>
            <a:ext cx="1024128" cy="338328"/>
            <a:chOff x="11002265" y="785530"/>
            <a:chExt cx="1024128" cy="338328"/>
          </a:xfrm>
        </p:grpSpPr>
        <p:sp>
          <p:nvSpPr>
            <p:cNvPr id="159" name="Freeform 53">
              <a:hlinkClick r:id="rId3" action="ppaction://hlinksldjump"/>
              <a:extLst>
                <a:ext uri="{FF2B5EF4-FFF2-40B4-BE49-F238E27FC236}">
                  <a16:creationId xmlns:a16="http://schemas.microsoft.com/office/drawing/2014/main" id="{E90B7139-06CD-4DC9-8548-D484EEB53041}"/>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QoL</a:t>
              </a:r>
              <a:endParaRPr lang="en-US" sz="700" baseline="-25000" dirty="0"/>
            </a:p>
          </p:txBody>
        </p:sp>
        <p:pic>
          <p:nvPicPr>
            <p:cNvPr id="160" name="Picture 159">
              <a:hlinkClick r:id="rId4" action="ppaction://hlinksldjump"/>
              <a:extLst>
                <a:ext uri="{FF2B5EF4-FFF2-40B4-BE49-F238E27FC236}">
                  <a16:creationId xmlns:a16="http://schemas.microsoft.com/office/drawing/2014/main" id="{729B213E-D605-49BF-AF20-9BAB3A95CC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161" name="Rectangle 160">
            <a:extLst>
              <a:ext uri="{FF2B5EF4-FFF2-40B4-BE49-F238E27FC236}">
                <a16:creationId xmlns:a16="http://schemas.microsoft.com/office/drawing/2014/main" id="{4EFD6A9B-3F42-41EE-9988-A7F100A8D8A5}"/>
              </a:ext>
            </a:extLst>
          </p:cNvPr>
          <p:cNvSpPr/>
          <p:nvPr/>
        </p:nvSpPr>
        <p:spPr>
          <a:xfrm>
            <a:off x="428496" y="484513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336            325            328            317            313             294          287</a:t>
            </a:r>
          </a:p>
          <a:p>
            <a:r>
              <a:rPr lang="en-US" sz="1050" dirty="0">
                <a:solidFill>
                  <a:schemeClr val="tx1"/>
                </a:solidFill>
              </a:rPr>
              <a:t>Placebo Q8W   188            184            183            178            173             153          149</a:t>
            </a:r>
          </a:p>
        </p:txBody>
      </p:sp>
      <p:sp>
        <p:nvSpPr>
          <p:cNvPr id="162" name="Rectangle 161">
            <a:extLst>
              <a:ext uri="{FF2B5EF4-FFF2-40B4-BE49-F238E27FC236}">
                <a16:creationId xmlns:a16="http://schemas.microsoft.com/office/drawing/2014/main" id="{803725C8-68D3-4F84-A6B6-E67CD79CB685}"/>
              </a:ext>
            </a:extLst>
          </p:cNvPr>
          <p:cNvSpPr/>
          <p:nvPr/>
        </p:nvSpPr>
        <p:spPr>
          <a:xfrm>
            <a:off x="6305209" y="484513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173            170          168           167            164            150            147</a:t>
            </a:r>
          </a:p>
          <a:p>
            <a:r>
              <a:rPr lang="en-US" sz="1050" dirty="0">
                <a:solidFill>
                  <a:schemeClr val="tx1"/>
                </a:solidFill>
              </a:rPr>
              <a:t>Placebo Q8W    92              90            89             86              85              67              68</a:t>
            </a:r>
          </a:p>
        </p:txBody>
      </p:sp>
    </p:spTree>
    <p:extLst>
      <p:ext uri="{BB962C8B-B14F-4D97-AF65-F5344CB8AC3E}">
        <p14:creationId xmlns:p14="http://schemas.microsoft.com/office/powerpoint/2010/main" val="413691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E682-9BE0-435D-B573-0ACB24497B19}"/>
              </a:ext>
            </a:extLst>
          </p:cNvPr>
          <p:cNvSpPr>
            <a:spLocks noGrp="1"/>
          </p:cNvSpPr>
          <p:nvPr>
            <p:ph type="title"/>
          </p:nvPr>
        </p:nvSpPr>
        <p:spPr/>
        <p:txBody>
          <a:bodyPr/>
          <a:lstStyle/>
          <a:p>
            <a:r>
              <a:rPr lang="en-US" dirty="0"/>
              <a:t>BORA: </a:t>
            </a:r>
            <a:r>
              <a:rPr lang="en-GB" dirty="0"/>
              <a:t>AQLQ(S)+12</a:t>
            </a:r>
            <a:r>
              <a:rPr lang="en-US" dirty="0"/>
              <a:t> Score Mean Change From Baseline (SIROCCO           and CALIMA, Adult Patients)</a:t>
            </a:r>
          </a:p>
        </p:txBody>
      </p:sp>
      <p:sp>
        <p:nvSpPr>
          <p:cNvPr id="3" name="Slide Number Placeholder 2">
            <a:extLst>
              <a:ext uri="{FF2B5EF4-FFF2-40B4-BE49-F238E27FC236}">
                <a16:creationId xmlns:a16="http://schemas.microsoft.com/office/drawing/2014/main" id="{C529FA18-5F5A-4E74-9330-A2DDFBADE943}"/>
              </a:ext>
            </a:extLst>
          </p:cNvPr>
          <p:cNvSpPr>
            <a:spLocks noGrp="1"/>
          </p:cNvSpPr>
          <p:nvPr>
            <p:ph type="sldNum" sz="quarter" idx="12"/>
          </p:nvPr>
        </p:nvSpPr>
        <p:spPr/>
        <p:txBody>
          <a:bodyPr/>
          <a:lstStyle/>
          <a:p>
            <a:pPr algn="ctr"/>
            <a:fld id="{CC7432E5-F8E0-41AE-9A6B-AD730338B005}" type="slidenum">
              <a:rPr lang="en-US" smtClean="0"/>
              <a:pPr algn="ctr"/>
              <a:t>34</a:t>
            </a:fld>
            <a:endParaRPr lang="en-US" dirty="0"/>
          </a:p>
        </p:txBody>
      </p:sp>
      <p:sp>
        <p:nvSpPr>
          <p:cNvPr id="4" name="Text Placeholder 3">
            <a:extLst>
              <a:ext uri="{FF2B5EF4-FFF2-40B4-BE49-F238E27FC236}">
                <a16:creationId xmlns:a16="http://schemas.microsoft.com/office/drawing/2014/main" id="{386D9478-4178-46C5-AC16-378D0C85329A}"/>
              </a:ext>
            </a:extLst>
          </p:cNvPr>
          <p:cNvSpPr>
            <a:spLocks noGrp="1"/>
          </p:cNvSpPr>
          <p:nvPr>
            <p:ph type="body" sz="quarter" idx="13"/>
          </p:nvPr>
        </p:nvSpPr>
        <p:spPr/>
        <p:txBody>
          <a:bodyPr/>
          <a:lstStyle/>
          <a:p>
            <a:r>
              <a:rPr lang="en-US" baseline="30000" dirty="0" err="1"/>
              <a:t>a</a:t>
            </a:r>
            <a:r>
              <a:rPr lang="en-US" dirty="0" err="1"/>
              <a:t>Week</a:t>
            </a:r>
            <a:r>
              <a:rPr lang="en-US" dirty="0"/>
              <a:t> 56 data are for adults only.</a:t>
            </a:r>
          </a:p>
          <a:p>
            <a:pPr>
              <a:spcBef>
                <a:spcPts val="0"/>
              </a:spcBef>
            </a:pPr>
            <a:r>
              <a:rPr lang="en-US" dirty="0"/>
              <a:t>Busse WW et al. Article online ahead of print.  </a:t>
            </a:r>
            <a:r>
              <a:rPr lang="en-US" i="1" dirty="0"/>
              <a:t>Lancet </a:t>
            </a:r>
            <a:r>
              <a:rPr lang="en-US" i="1" dirty="0" err="1"/>
              <a:t>Respir</a:t>
            </a:r>
            <a:r>
              <a:rPr lang="en-US" i="1" dirty="0"/>
              <a:t> Med. </a:t>
            </a:r>
            <a:r>
              <a:rPr lang="en-US" dirty="0"/>
              <a:t>2018. </a:t>
            </a:r>
          </a:p>
        </p:txBody>
      </p:sp>
      <p:sp>
        <p:nvSpPr>
          <p:cNvPr id="130" name="TextBox 129">
            <a:extLst>
              <a:ext uri="{FF2B5EF4-FFF2-40B4-BE49-F238E27FC236}">
                <a16:creationId xmlns:a16="http://schemas.microsoft.com/office/drawing/2014/main" id="{1395EC99-7FCB-4CBA-94B5-39BC1D91E24A}"/>
              </a:ext>
            </a:extLst>
          </p:cNvPr>
          <p:cNvSpPr txBox="1"/>
          <p:nvPr/>
        </p:nvSpPr>
        <p:spPr>
          <a:xfrm>
            <a:off x="1377950" y="1283826"/>
            <a:ext cx="3874547" cy="369332"/>
          </a:xfrm>
          <a:prstGeom prst="rect">
            <a:avLst/>
          </a:prstGeom>
          <a:noFill/>
        </p:spPr>
        <p:txBody>
          <a:bodyPr wrap="square" rtlCol="0">
            <a:spAutoFit/>
          </a:bodyPr>
          <a:lstStyle/>
          <a:p>
            <a:pPr algn="ctr"/>
            <a:r>
              <a:rPr lang="en-US" b="1" dirty="0"/>
              <a:t>EOS counts ≥300 cells/µL</a:t>
            </a:r>
          </a:p>
        </p:txBody>
      </p:sp>
      <p:sp>
        <p:nvSpPr>
          <p:cNvPr id="131" name="TextBox 130">
            <a:extLst>
              <a:ext uri="{FF2B5EF4-FFF2-40B4-BE49-F238E27FC236}">
                <a16:creationId xmlns:a16="http://schemas.microsoft.com/office/drawing/2014/main" id="{29928C2B-85BF-463C-B6AF-6622E4F45219}"/>
              </a:ext>
            </a:extLst>
          </p:cNvPr>
          <p:cNvSpPr txBox="1"/>
          <p:nvPr/>
        </p:nvSpPr>
        <p:spPr>
          <a:xfrm>
            <a:off x="7450150" y="1283826"/>
            <a:ext cx="3874547" cy="369332"/>
          </a:xfrm>
          <a:prstGeom prst="rect">
            <a:avLst/>
          </a:prstGeom>
          <a:noFill/>
        </p:spPr>
        <p:txBody>
          <a:bodyPr wrap="square" rtlCol="0">
            <a:spAutoFit/>
          </a:bodyPr>
          <a:lstStyle/>
          <a:p>
            <a:pPr algn="ctr"/>
            <a:r>
              <a:rPr lang="en-US" b="1" dirty="0"/>
              <a:t>EOS counts &lt;300 cells/µL</a:t>
            </a:r>
          </a:p>
        </p:txBody>
      </p:sp>
      <p:grpSp>
        <p:nvGrpSpPr>
          <p:cNvPr id="231" name="Group 230">
            <a:extLst>
              <a:ext uri="{FF2B5EF4-FFF2-40B4-BE49-F238E27FC236}">
                <a16:creationId xmlns:a16="http://schemas.microsoft.com/office/drawing/2014/main" id="{E8F48E25-688B-4565-980C-AB70E6A613E4}"/>
              </a:ext>
            </a:extLst>
          </p:cNvPr>
          <p:cNvGrpSpPr/>
          <p:nvPr/>
        </p:nvGrpSpPr>
        <p:grpSpPr>
          <a:xfrm>
            <a:off x="428015" y="1906867"/>
            <a:ext cx="5942585" cy="3070305"/>
            <a:chOff x="428015" y="1906867"/>
            <a:chExt cx="5942585" cy="3070305"/>
          </a:xfrm>
        </p:grpSpPr>
        <p:grpSp>
          <p:nvGrpSpPr>
            <p:cNvPr id="14" name="Group 13">
              <a:extLst>
                <a:ext uri="{FF2B5EF4-FFF2-40B4-BE49-F238E27FC236}">
                  <a16:creationId xmlns:a16="http://schemas.microsoft.com/office/drawing/2014/main" id="{916CCD0E-C045-4FE8-B6ED-A680D5235984}"/>
                </a:ext>
              </a:extLst>
            </p:cNvPr>
            <p:cNvGrpSpPr/>
            <p:nvPr/>
          </p:nvGrpSpPr>
          <p:grpSpPr>
            <a:xfrm>
              <a:off x="428015" y="1906867"/>
              <a:ext cx="5942585" cy="3070305"/>
              <a:chOff x="428015" y="1906867"/>
              <a:chExt cx="5942585" cy="3070305"/>
            </a:xfrm>
          </p:grpSpPr>
          <p:grpSp>
            <p:nvGrpSpPr>
              <p:cNvPr id="13" name="Group 12">
                <a:extLst>
                  <a:ext uri="{FF2B5EF4-FFF2-40B4-BE49-F238E27FC236}">
                    <a16:creationId xmlns:a16="http://schemas.microsoft.com/office/drawing/2014/main" id="{3650FE3F-5930-4095-8EEA-771DF716234F}"/>
                  </a:ext>
                </a:extLst>
              </p:cNvPr>
              <p:cNvGrpSpPr/>
              <p:nvPr/>
            </p:nvGrpSpPr>
            <p:grpSpPr>
              <a:xfrm>
                <a:off x="428015" y="1906867"/>
                <a:ext cx="5942585" cy="3070305"/>
                <a:chOff x="428015" y="1906867"/>
                <a:chExt cx="5942585" cy="3070305"/>
              </a:xfrm>
            </p:grpSpPr>
            <p:grpSp>
              <p:nvGrpSpPr>
                <p:cNvPr id="12" name="Group 11">
                  <a:extLst>
                    <a:ext uri="{FF2B5EF4-FFF2-40B4-BE49-F238E27FC236}">
                      <a16:creationId xmlns:a16="http://schemas.microsoft.com/office/drawing/2014/main" id="{74F02E67-4F82-4B3E-8E5B-C43ECC2EC55D}"/>
                    </a:ext>
                  </a:extLst>
                </p:cNvPr>
                <p:cNvGrpSpPr/>
                <p:nvPr/>
              </p:nvGrpSpPr>
              <p:grpSpPr>
                <a:xfrm>
                  <a:off x="428015" y="1906867"/>
                  <a:ext cx="5942585" cy="3070305"/>
                  <a:chOff x="428015" y="1906867"/>
                  <a:chExt cx="5942585" cy="3070305"/>
                </a:xfrm>
              </p:grpSpPr>
              <p:grpSp>
                <p:nvGrpSpPr>
                  <p:cNvPr id="62" name="Group 61">
                    <a:extLst>
                      <a:ext uri="{FF2B5EF4-FFF2-40B4-BE49-F238E27FC236}">
                        <a16:creationId xmlns:a16="http://schemas.microsoft.com/office/drawing/2014/main" id="{9A345331-F5D8-40C2-95B7-FACCA8BBA8C9}"/>
                      </a:ext>
                    </a:extLst>
                  </p:cNvPr>
                  <p:cNvGrpSpPr/>
                  <p:nvPr/>
                </p:nvGrpSpPr>
                <p:grpSpPr>
                  <a:xfrm>
                    <a:off x="428015" y="1906867"/>
                    <a:ext cx="5942585" cy="3070305"/>
                    <a:chOff x="428015" y="1906867"/>
                    <a:chExt cx="5942585" cy="3070305"/>
                  </a:xfrm>
                </p:grpSpPr>
                <p:sp>
                  <p:nvSpPr>
                    <p:cNvPr id="135" name="TextBox 134">
                      <a:extLst>
                        <a:ext uri="{FF2B5EF4-FFF2-40B4-BE49-F238E27FC236}">
                          <a16:creationId xmlns:a16="http://schemas.microsoft.com/office/drawing/2014/main" id="{E0A57976-DC6B-456D-853B-9E7413265736}"/>
                        </a:ext>
                      </a:extLst>
                    </p:cNvPr>
                    <p:cNvSpPr txBox="1"/>
                    <p:nvPr/>
                  </p:nvSpPr>
                  <p:spPr>
                    <a:xfrm>
                      <a:off x="5254469" y="4439276"/>
                      <a:ext cx="438279" cy="292388"/>
                    </a:xfrm>
                    <a:prstGeom prst="rect">
                      <a:avLst/>
                    </a:prstGeom>
                    <a:noFill/>
                  </p:spPr>
                  <p:txBody>
                    <a:bodyPr wrap="square" rtlCol="0">
                      <a:spAutoFit/>
                    </a:bodyPr>
                    <a:lstStyle/>
                    <a:p>
                      <a:r>
                        <a:rPr lang="en-US" sz="1300" dirty="0"/>
                        <a:t>68</a:t>
                      </a:r>
                    </a:p>
                  </p:txBody>
                </p:sp>
                <p:grpSp>
                  <p:nvGrpSpPr>
                    <p:cNvPr id="49" name="Group 48">
                      <a:extLst>
                        <a:ext uri="{FF2B5EF4-FFF2-40B4-BE49-F238E27FC236}">
                          <a16:creationId xmlns:a16="http://schemas.microsoft.com/office/drawing/2014/main" id="{5004CF5E-C1E0-443E-825B-6151754F122E}"/>
                        </a:ext>
                      </a:extLst>
                    </p:cNvPr>
                    <p:cNvGrpSpPr/>
                    <p:nvPr/>
                  </p:nvGrpSpPr>
                  <p:grpSpPr>
                    <a:xfrm>
                      <a:off x="428015" y="1906867"/>
                      <a:ext cx="5942585" cy="3070305"/>
                      <a:chOff x="428015" y="1906867"/>
                      <a:chExt cx="5942585" cy="3070305"/>
                    </a:xfrm>
                  </p:grpSpPr>
                  <p:sp>
                    <p:nvSpPr>
                      <p:cNvPr id="78" name="TextBox 77">
                        <a:extLst>
                          <a:ext uri="{FF2B5EF4-FFF2-40B4-BE49-F238E27FC236}">
                            <a16:creationId xmlns:a16="http://schemas.microsoft.com/office/drawing/2014/main" id="{F3E445DC-F1EE-4979-BD68-19C46C23BE56}"/>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48" name="Group 47">
                        <a:extLst>
                          <a:ext uri="{FF2B5EF4-FFF2-40B4-BE49-F238E27FC236}">
                            <a16:creationId xmlns:a16="http://schemas.microsoft.com/office/drawing/2014/main" id="{DAC4A78D-E57F-4684-9594-1FEAC2A45C08}"/>
                          </a:ext>
                        </a:extLst>
                      </p:cNvPr>
                      <p:cNvGrpSpPr/>
                      <p:nvPr/>
                    </p:nvGrpSpPr>
                    <p:grpSpPr>
                      <a:xfrm>
                        <a:off x="428015" y="1906867"/>
                        <a:ext cx="5942585" cy="2824797"/>
                        <a:chOff x="428015" y="1906867"/>
                        <a:chExt cx="5942585" cy="2824797"/>
                      </a:xfrm>
                    </p:grpSpPr>
                    <p:sp>
                      <p:nvSpPr>
                        <p:cNvPr id="80" name="TextBox 79">
                          <a:extLst>
                            <a:ext uri="{FF2B5EF4-FFF2-40B4-BE49-F238E27FC236}">
                              <a16:creationId xmlns:a16="http://schemas.microsoft.com/office/drawing/2014/main" id="{556F7B10-9704-48B3-AA64-E47CE4478A8E}"/>
                            </a:ext>
                          </a:extLst>
                        </p:cNvPr>
                        <p:cNvSpPr txBox="1"/>
                        <p:nvPr/>
                      </p:nvSpPr>
                      <p:spPr>
                        <a:xfrm>
                          <a:off x="428015" y="1915167"/>
                          <a:ext cx="615553" cy="2649043"/>
                        </a:xfrm>
                        <a:prstGeom prst="rect">
                          <a:avLst/>
                        </a:prstGeom>
                        <a:noFill/>
                      </p:spPr>
                      <p:txBody>
                        <a:bodyPr vert="vert270" wrap="square" rtlCol="0">
                          <a:spAutoFit/>
                        </a:bodyPr>
                        <a:lstStyle/>
                        <a:p>
                          <a:pPr algn="ctr"/>
                          <a:r>
                            <a:rPr lang="en-US" sz="1400" b="1" dirty="0"/>
                            <a:t>Mean Change From Baseline AQLQ(S)+12 Score</a:t>
                          </a:r>
                          <a:r>
                            <a:rPr lang="en-US" sz="1400" b="1" baseline="-25000" dirty="0"/>
                            <a:t> </a:t>
                          </a:r>
                          <a:endParaRPr lang="en-US" sz="1400" b="1" dirty="0"/>
                        </a:p>
                      </p:txBody>
                    </p:sp>
                    <p:grpSp>
                      <p:nvGrpSpPr>
                        <p:cNvPr id="47" name="Group 46">
                          <a:extLst>
                            <a:ext uri="{FF2B5EF4-FFF2-40B4-BE49-F238E27FC236}">
                              <a16:creationId xmlns:a16="http://schemas.microsoft.com/office/drawing/2014/main" id="{93CE6446-25A8-4A2E-ADEF-07DE8D33B405}"/>
                            </a:ext>
                          </a:extLst>
                        </p:cNvPr>
                        <p:cNvGrpSpPr/>
                        <p:nvPr/>
                      </p:nvGrpSpPr>
                      <p:grpSpPr>
                        <a:xfrm>
                          <a:off x="812232" y="1906867"/>
                          <a:ext cx="5558368" cy="2824797"/>
                          <a:chOff x="812232" y="1906867"/>
                          <a:chExt cx="5558368" cy="2824797"/>
                        </a:xfrm>
                      </p:grpSpPr>
                      <p:sp>
                        <p:nvSpPr>
                          <p:cNvPr id="156" name="TextBox 155">
                            <a:extLst>
                              <a:ext uri="{FF2B5EF4-FFF2-40B4-BE49-F238E27FC236}">
                                <a16:creationId xmlns:a16="http://schemas.microsoft.com/office/drawing/2014/main" id="{7876374B-D1ED-4990-9CD5-B5F26B13495B}"/>
                              </a:ext>
                            </a:extLst>
                          </p:cNvPr>
                          <p:cNvSpPr txBox="1"/>
                          <p:nvPr/>
                        </p:nvSpPr>
                        <p:spPr>
                          <a:xfrm>
                            <a:off x="5404409" y="3764195"/>
                            <a:ext cx="863145" cy="261610"/>
                          </a:xfrm>
                          <a:prstGeom prst="rect">
                            <a:avLst/>
                          </a:prstGeom>
                          <a:noFill/>
                        </p:spPr>
                        <p:txBody>
                          <a:bodyPr wrap="square" rtlCol="0">
                            <a:spAutoFit/>
                          </a:bodyPr>
                          <a:lstStyle/>
                          <a:p>
                            <a:r>
                              <a:rPr lang="en-US" sz="1100" b="1" dirty="0">
                                <a:solidFill>
                                  <a:srgbClr val="C00000"/>
                                </a:solidFill>
                              </a:rPr>
                              <a:t>Q8W/Q8W</a:t>
                            </a:r>
                          </a:p>
                        </p:txBody>
                      </p:sp>
                      <p:sp>
                        <p:nvSpPr>
                          <p:cNvPr id="157" name="TextBox 156">
                            <a:extLst>
                              <a:ext uri="{FF2B5EF4-FFF2-40B4-BE49-F238E27FC236}">
                                <a16:creationId xmlns:a16="http://schemas.microsoft.com/office/drawing/2014/main" id="{63D57296-FB3E-4E96-A99E-5F06D1FCFDDD}"/>
                              </a:ext>
                            </a:extLst>
                          </p:cNvPr>
                          <p:cNvSpPr txBox="1"/>
                          <p:nvPr/>
                        </p:nvSpPr>
                        <p:spPr>
                          <a:xfrm>
                            <a:off x="5243527" y="2660416"/>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45" name="Group 44">
                            <a:extLst>
                              <a:ext uri="{FF2B5EF4-FFF2-40B4-BE49-F238E27FC236}">
                                <a16:creationId xmlns:a16="http://schemas.microsoft.com/office/drawing/2014/main" id="{6818B75C-0060-43E3-849D-7881DB653DE1}"/>
                              </a:ext>
                            </a:extLst>
                          </p:cNvPr>
                          <p:cNvGrpSpPr/>
                          <p:nvPr/>
                        </p:nvGrpSpPr>
                        <p:grpSpPr>
                          <a:xfrm>
                            <a:off x="812232" y="1906867"/>
                            <a:ext cx="4664850" cy="2824797"/>
                            <a:chOff x="812232" y="1906867"/>
                            <a:chExt cx="4664850" cy="2824797"/>
                          </a:xfrm>
                        </p:grpSpPr>
                        <p:sp>
                          <p:nvSpPr>
                            <p:cNvPr id="141" name="Flowchart: Connector 140">
                              <a:extLst>
                                <a:ext uri="{FF2B5EF4-FFF2-40B4-BE49-F238E27FC236}">
                                  <a16:creationId xmlns:a16="http://schemas.microsoft.com/office/drawing/2014/main" id="{73D6BD71-1224-46B1-8FDF-06F1A7A70D52}"/>
                                </a:ext>
                              </a:extLst>
                            </p:cNvPr>
                            <p:cNvSpPr/>
                            <p:nvPr/>
                          </p:nvSpPr>
                          <p:spPr>
                            <a:xfrm>
                              <a:off x="5429205" y="3854275"/>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4499F8C-9139-4565-97B5-70646FD05C92}"/>
                                </a:ext>
                              </a:extLst>
                            </p:cNvPr>
                            <p:cNvGrpSpPr/>
                            <p:nvPr/>
                          </p:nvGrpSpPr>
                          <p:grpSpPr>
                            <a:xfrm>
                              <a:off x="812232" y="1906867"/>
                              <a:ext cx="4654889" cy="2824797"/>
                              <a:chOff x="812232" y="1906867"/>
                              <a:chExt cx="4654889" cy="2824797"/>
                            </a:xfrm>
                          </p:grpSpPr>
                          <p:grpSp>
                            <p:nvGrpSpPr>
                              <p:cNvPr id="43" name="Group 42">
                                <a:extLst>
                                  <a:ext uri="{FF2B5EF4-FFF2-40B4-BE49-F238E27FC236}">
                                    <a16:creationId xmlns:a16="http://schemas.microsoft.com/office/drawing/2014/main" id="{D33DA3AC-F8DD-405A-8AC1-A5098DA31EE7}"/>
                                  </a:ext>
                                </a:extLst>
                              </p:cNvPr>
                              <p:cNvGrpSpPr/>
                              <p:nvPr/>
                            </p:nvGrpSpPr>
                            <p:grpSpPr>
                              <a:xfrm>
                                <a:off x="812232" y="1906867"/>
                                <a:ext cx="4654889" cy="2824797"/>
                                <a:chOff x="812232" y="1906867"/>
                                <a:chExt cx="4654889" cy="2824797"/>
                              </a:xfrm>
                            </p:grpSpPr>
                            <p:sp>
                              <p:nvSpPr>
                                <p:cNvPr id="134" name="TextBox 133">
                                  <a:extLst>
                                    <a:ext uri="{FF2B5EF4-FFF2-40B4-BE49-F238E27FC236}">
                                      <a16:creationId xmlns:a16="http://schemas.microsoft.com/office/drawing/2014/main" id="{0F592E2E-7A06-49DB-8F0D-39D95978BA84}"/>
                                    </a:ext>
                                  </a:extLst>
                                </p:cNvPr>
                                <p:cNvSpPr txBox="1"/>
                                <p:nvPr/>
                              </p:nvSpPr>
                              <p:spPr>
                                <a:xfrm>
                                  <a:off x="812232" y="3551822"/>
                                  <a:ext cx="716795" cy="292388"/>
                                </a:xfrm>
                                <a:prstGeom prst="rect">
                                  <a:avLst/>
                                </a:prstGeom>
                                <a:noFill/>
                              </p:spPr>
                              <p:txBody>
                                <a:bodyPr wrap="square" rtlCol="0">
                                  <a:spAutoFit/>
                                </a:bodyPr>
                                <a:lstStyle/>
                                <a:p>
                                  <a:r>
                                    <a:rPr lang="en-US" sz="1300" dirty="0"/>
                                    <a:t>   -0.05</a:t>
                                  </a:r>
                                </a:p>
                              </p:txBody>
                            </p:sp>
                            <p:grpSp>
                              <p:nvGrpSpPr>
                                <p:cNvPr id="42" name="Group 41">
                                  <a:extLst>
                                    <a:ext uri="{FF2B5EF4-FFF2-40B4-BE49-F238E27FC236}">
                                      <a16:creationId xmlns:a16="http://schemas.microsoft.com/office/drawing/2014/main" id="{1EB19798-EDD4-45EE-8C06-98FCE430E26A}"/>
                                    </a:ext>
                                  </a:extLst>
                                </p:cNvPr>
                                <p:cNvGrpSpPr/>
                                <p:nvPr/>
                              </p:nvGrpSpPr>
                              <p:grpSpPr>
                                <a:xfrm>
                                  <a:off x="1002586" y="1906867"/>
                                  <a:ext cx="4464535" cy="2824797"/>
                                  <a:chOff x="1002586" y="1906867"/>
                                  <a:chExt cx="4464535" cy="2824797"/>
                                </a:xfrm>
                              </p:grpSpPr>
                              <p:grpSp>
                                <p:nvGrpSpPr>
                                  <p:cNvPr id="40" name="Group 39">
                                    <a:extLst>
                                      <a:ext uri="{FF2B5EF4-FFF2-40B4-BE49-F238E27FC236}">
                                        <a16:creationId xmlns:a16="http://schemas.microsoft.com/office/drawing/2014/main" id="{E9D1451A-C946-42FD-9F35-2097AD77B2D9}"/>
                                      </a:ext>
                                    </a:extLst>
                                  </p:cNvPr>
                                  <p:cNvGrpSpPr/>
                                  <p:nvPr/>
                                </p:nvGrpSpPr>
                                <p:grpSpPr>
                                  <a:xfrm>
                                    <a:off x="1002586" y="1906867"/>
                                    <a:ext cx="4464535" cy="2824797"/>
                                    <a:chOff x="1002586" y="1906867"/>
                                    <a:chExt cx="4464535" cy="2824797"/>
                                  </a:xfrm>
                                </p:grpSpPr>
                                <p:sp>
                                  <p:nvSpPr>
                                    <p:cNvPr id="136" name="TextBox 135">
                                      <a:extLst>
                                        <a:ext uri="{FF2B5EF4-FFF2-40B4-BE49-F238E27FC236}">
                                          <a16:creationId xmlns:a16="http://schemas.microsoft.com/office/drawing/2014/main" id="{72C0B5AD-9F2A-4DC1-82FC-074FBF310858}"/>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39" name="Group 38">
                                      <a:extLst>
                                        <a:ext uri="{FF2B5EF4-FFF2-40B4-BE49-F238E27FC236}">
                                          <a16:creationId xmlns:a16="http://schemas.microsoft.com/office/drawing/2014/main" id="{57E23AE1-EA1E-4F5F-82AD-AA80DADFB80C}"/>
                                        </a:ext>
                                      </a:extLst>
                                    </p:cNvPr>
                                    <p:cNvGrpSpPr/>
                                    <p:nvPr/>
                                  </p:nvGrpSpPr>
                                  <p:grpSpPr>
                                    <a:xfrm>
                                      <a:off x="1002586" y="1906867"/>
                                      <a:ext cx="4464535" cy="2824797"/>
                                      <a:chOff x="1002586" y="1906867"/>
                                      <a:chExt cx="4464535" cy="2824797"/>
                                    </a:xfrm>
                                  </p:grpSpPr>
                                  <p:grpSp>
                                    <p:nvGrpSpPr>
                                      <p:cNvPr id="8" name="Group 7">
                                        <a:extLst>
                                          <a:ext uri="{FF2B5EF4-FFF2-40B4-BE49-F238E27FC236}">
                                            <a16:creationId xmlns:a16="http://schemas.microsoft.com/office/drawing/2014/main" id="{E6F562E6-62EB-4385-AF02-B73C45324804}"/>
                                          </a:ext>
                                        </a:extLst>
                                      </p:cNvPr>
                                      <p:cNvGrpSpPr/>
                                      <p:nvPr/>
                                    </p:nvGrpSpPr>
                                    <p:grpSpPr>
                                      <a:xfrm>
                                        <a:off x="1002586" y="1906867"/>
                                        <a:ext cx="4464535" cy="2824797"/>
                                        <a:chOff x="1002586" y="1906867"/>
                                        <a:chExt cx="4464535" cy="2824797"/>
                                      </a:xfrm>
                                    </p:grpSpPr>
                                    <p:grpSp>
                                      <p:nvGrpSpPr>
                                        <p:cNvPr id="77" name="Group 76">
                                          <a:extLst>
                                            <a:ext uri="{FF2B5EF4-FFF2-40B4-BE49-F238E27FC236}">
                                              <a16:creationId xmlns:a16="http://schemas.microsoft.com/office/drawing/2014/main" id="{E375C8DE-FF70-42E8-BCE0-D4DEE5B09A27}"/>
                                            </a:ext>
                                          </a:extLst>
                                        </p:cNvPr>
                                        <p:cNvGrpSpPr/>
                                        <p:nvPr/>
                                      </p:nvGrpSpPr>
                                      <p:grpSpPr>
                                        <a:xfrm>
                                          <a:off x="1002586" y="1906867"/>
                                          <a:ext cx="4464535" cy="2824797"/>
                                          <a:chOff x="490602" y="1542490"/>
                                          <a:chExt cx="4263370" cy="2824797"/>
                                        </a:xfrm>
                                      </p:grpSpPr>
                                      <p:sp>
                                        <p:nvSpPr>
                                          <p:cNvPr id="65" name="TextBox 64">
                                            <a:extLst>
                                              <a:ext uri="{FF2B5EF4-FFF2-40B4-BE49-F238E27FC236}">
                                                <a16:creationId xmlns:a16="http://schemas.microsoft.com/office/drawing/2014/main" id="{5D1128AB-CBF4-4051-BDA0-7ECF1D8A907D}"/>
                                              </a:ext>
                                            </a:extLst>
                                          </p:cNvPr>
                                          <p:cNvSpPr txBox="1"/>
                                          <p:nvPr/>
                                        </p:nvSpPr>
                                        <p:spPr>
                                          <a:xfrm>
                                            <a:off x="571194" y="1542490"/>
                                            <a:ext cx="418531" cy="292388"/>
                                          </a:xfrm>
                                          <a:prstGeom prst="rect">
                                            <a:avLst/>
                                          </a:prstGeom>
                                          <a:noFill/>
                                        </p:spPr>
                                        <p:txBody>
                                          <a:bodyPr wrap="square" rtlCol="0">
                                            <a:spAutoFit/>
                                          </a:bodyPr>
                                          <a:lstStyle/>
                                          <a:p>
                                            <a:r>
                                              <a:rPr lang="en-US" sz="1300" dirty="0"/>
                                              <a:t>0.3</a:t>
                                            </a:r>
                                          </a:p>
                                        </p:txBody>
                                      </p:sp>
                                      <p:sp>
                                        <p:nvSpPr>
                                          <p:cNvPr id="66" name="TextBox 65">
                                            <a:extLst>
                                              <a:ext uri="{FF2B5EF4-FFF2-40B4-BE49-F238E27FC236}">
                                                <a16:creationId xmlns:a16="http://schemas.microsoft.com/office/drawing/2014/main" id="{E457512E-0174-4212-B998-0E7DE4634EC7}"/>
                                              </a:ext>
                                            </a:extLst>
                                          </p:cNvPr>
                                          <p:cNvSpPr txBox="1"/>
                                          <p:nvPr/>
                                        </p:nvSpPr>
                                        <p:spPr>
                                          <a:xfrm>
                                            <a:off x="493256" y="1764870"/>
                                            <a:ext cx="488880" cy="292388"/>
                                          </a:xfrm>
                                          <a:prstGeom prst="rect">
                                            <a:avLst/>
                                          </a:prstGeom>
                                          <a:noFill/>
                                        </p:spPr>
                                        <p:txBody>
                                          <a:bodyPr wrap="square" rtlCol="0">
                                            <a:spAutoFit/>
                                          </a:bodyPr>
                                          <a:lstStyle/>
                                          <a:p>
                                            <a:r>
                                              <a:rPr lang="en-US" sz="1300" dirty="0"/>
                                              <a:t>0.25</a:t>
                                            </a:r>
                                          </a:p>
                                        </p:txBody>
                                      </p:sp>
                                      <p:sp>
                                        <p:nvSpPr>
                                          <p:cNvPr id="67" name="TextBox 66">
                                            <a:extLst>
                                              <a:ext uri="{FF2B5EF4-FFF2-40B4-BE49-F238E27FC236}">
                                                <a16:creationId xmlns:a16="http://schemas.microsoft.com/office/drawing/2014/main" id="{B739492C-0859-4A9A-A2AC-A5453EB16E13}"/>
                                              </a:ext>
                                            </a:extLst>
                                          </p:cNvPr>
                                          <p:cNvSpPr txBox="1"/>
                                          <p:nvPr/>
                                        </p:nvSpPr>
                                        <p:spPr>
                                          <a:xfrm>
                                            <a:off x="714418" y="2961899"/>
                                            <a:ext cx="418531" cy="292388"/>
                                          </a:xfrm>
                                          <a:prstGeom prst="rect">
                                            <a:avLst/>
                                          </a:prstGeom>
                                          <a:noFill/>
                                        </p:spPr>
                                        <p:txBody>
                                          <a:bodyPr wrap="square" rtlCol="0">
                                            <a:spAutoFit/>
                                          </a:bodyPr>
                                          <a:lstStyle/>
                                          <a:p>
                                            <a:r>
                                              <a:rPr lang="en-US" sz="1300" dirty="0"/>
                                              <a:t>0</a:t>
                                            </a:r>
                                          </a:p>
                                        </p:txBody>
                                      </p:sp>
                                      <p:sp>
                                        <p:nvSpPr>
                                          <p:cNvPr id="68" name="TextBox 67">
                                            <a:extLst>
                                              <a:ext uri="{FF2B5EF4-FFF2-40B4-BE49-F238E27FC236}">
                                                <a16:creationId xmlns:a16="http://schemas.microsoft.com/office/drawing/2014/main" id="{C8E92EBE-E03E-43A4-988F-98BD00EC3826}"/>
                                              </a:ext>
                                            </a:extLst>
                                          </p:cNvPr>
                                          <p:cNvSpPr txBox="1"/>
                                          <p:nvPr/>
                                        </p:nvSpPr>
                                        <p:spPr>
                                          <a:xfrm>
                                            <a:off x="490602" y="2235368"/>
                                            <a:ext cx="488880" cy="292388"/>
                                          </a:xfrm>
                                          <a:prstGeom prst="rect">
                                            <a:avLst/>
                                          </a:prstGeom>
                                          <a:noFill/>
                                        </p:spPr>
                                        <p:txBody>
                                          <a:bodyPr wrap="square" rtlCol="0">
                                            <a:spAutoFit/>
                                          </a:bodyPr>
                                          <a:lstStyle/>
                                          <a:p>
                                            <a:r>
                                              <a:rPr lang="en-US" sz="1300" dirty="0"/>
                                              <a:t>0.15</a:t>
                                            </a:r>
                                          </a:p>
                                        </p:txBody>
                                      </p:sp>
                                      <p:sp>
                                        <p:nvSpPr>
                                          <p:cNvPr id="69" name="TextBox 68">
                                            <a:extLst>
                                              <a:ext uri="{FF2B5EF4-FFF2-40B4-BE49-F238E27FC236}">
                                                <a16:creationId xmlns:a16="http://schemas.microsoft.com/office/drawing/2014/main" id="{B7E9DD15-3760-4FC4-B013-4C702A0049F7}"/>
                                              </a:ext>
                                            </a:extLst>
                                          </p:cNvPr>
                                          <p:cNvSpPr txBox="1"/>
                                          <p:nvPr/>
                                        </p:nvSpPr>
                                        <p:spPr>
                                          <a:xfrm>
                                            <a:off x="496581" y="2721472"/>
                                            <a:ext cx="516067" cy="292388"/>
                                          </a:xfrm>
                                          <a:prstGeom prst="rect">
                                            <a:avLst/>
                                          </a:prstGeom>
                                          <a:noFill/>
                                        </p:spPr>
                                        <p:txBody>
                                          <a:bodyPr wrap="square" rtlCol="0">
                                            <a:spAutoFit/>
                                          </a:bodyPr>
                                          <a:lstStyle/>
                                          <a:p>
                                            <a:r>
                                              <a:rPr lang="en-US" sz="1300" dirty="0"/>
                                              <a:t>0.05</a:t>
                                            </a:r>
                                          </a:p>
                                        </p:txBody>
                                      </p:sp>
                                      <p:sp>
                                        <p:nvSpPr>
                                          <p:cNvPr id="70" name="TextBox 69">
                                            <a:extLst>
                                              <a:ext uri="{FF2B5EF4-FFF2-40B4-BE49-F238E27FC236}">
                                                <a16:creationId xmlns:a16="http://schemas.microsoft.com/office/drawing/2014/main" id="{8AEBA486-E7C5-473D-A349-BE943284C06A}"/>
                                              </a:ext>
                                            </a:extLst>
                                          </p:cNvPr>
                                          <p:cNvSpPr txBox="1"/>
                                          <p:nvPr/>
                                        </p:nvSpPr>
                                        <p:spPr>
                                          <a:xfrm>
                                            <a:off x="526371" y="3907445"/>
                                            <a:ext cx="539236" cy="292388"/>
                                          </a:xfrm>
                                          <a:prstGeom prst="rect">
                                            <a:avLst/>
                                          </a:prstGeom>
                                          <a:noFill/>
                                        </p:spPr>
                                        <p:txBody>
                                          <a:bodyPr wrap="square" rtlCol="0">
                                            <a:spAutoFit/>
                                          </a:bodyPr>
                                          <a:lstStyle/>
                                          <a:p>
                                            <a:r>
                                              <a:rPr lang="en-US" sz="1300" dirty="0"/>
                                              <a:t>-0.2</a:t>
                                            </a:r>
                                          </a:p>
                                        </p:txBody>
                                      </p:sp>
                                      <p:grpSp>
                                        <p:nvGrpSpPr>
                                          <p:cNvPr id="76" name="Group 75">
                                            <a:extLst>
                                              <a:ext uri="{FF2B5EF4-FFF2-40B4-BE49-F238E27FC236}">
                                                <a16:creationId xmlns:a16="http://schemas.microsoft.com/office/drawing/2014/main" id="{9639A386-952C-4542-A72D-22598D7A22C1}"/>
                                              </a:ext>
                                            </a:extLst>
                                          </p:cNvPr>
                                          <p:cNvGrpSpPr/>
                                          <p:nvPr/>
                                        </p:nvGrpSpPr>
                                        <p:grpSpPr>
                                          <a:xfrm>
                                            <a:off x="890115" y="1667342"/>
                                            <a:ext cx="3863857" cy="2699945"/>
                                            <a:chOff x="890115" y="1667342"/>
                                            <a:chExt cx="3863857" cy="2699945"/>
                                          </a:xfrm>
                                        </p:grpSpPr>
                                        <p:grpSp>
                                          <p:nvGrpSpPr>
                                            <p:cNvPr id="61" name="Group 60">
                                              <a:extLst>
                                                <a:ext uri="{FF2B5EF4-FFF2-40B4-BE49-F238E27FC236}">
                                                  <a16:creationId xmlns:a16="http://schemas.microsoft.com/office/drawing/2014/main" id="{AB19508F-5CBF-44B1-8C77-8D7D10EA6183}"/>
                                                </a:ext>
                                              </a:extLst>
                                            </p:cNvPr>
                                            <p:cNvGrpSpPr/>
                                            <p:nvPr/>
                                          </p:nvGrpSpPr>
                                          <p:grpSpPr>
                                            <a:xfrm>
                                              <a:off x="927433" y="1667342"/>
                                              <a:ext cx="3826539" cy="2467824"/>
                                              <a:chOff x="913910" y="1631933"/>
                                              <a:chExt cx="3826539" cy="2467824"/>
                                            </a:xfrm>
                                          </p:grpSpPr>
                                          <p:sp>
                                            <p:nvSpPr>
                                              <p:cNvPr id="21" name="Flowchart: Connector 20">
                                                <a:extLst>
                                                  <a:ext uri="{FF2B5EF4-FFF2-40B4-BE49-F238E27FC236}">
                                                    <a16:creationId xmlns:a16="http://schemas.microsoft.com/office/drawing/2014/main" id="{6DD5AE47-0F69-4C97-9E73-6846CD0CB63B}"/>
                                                  </a:ext>
                                                </a:extLst>
                                              </p:cNvPr>
                                              <p:cNvSpPr/>
                                              <p:nvPr/>
                                            </p:nvSpPr>
                                            <p:spPr>
                                              <a:xfrm>
                                                <a:off x="2232637" y="281489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Connector 21">
                                                <a:extLst>
                                                  <a:ext uri="{FF2B5EF4-FFF2-40B4-BE49-F238E27FC236}">
                                                    <a16:creationId xmlns:a16="http://schemas.microsoft.com/office/drawing/2014/main" id="{9B63E808-07DA-450A-84DC-F864BB7BD7B2}"/>
                                                  </a:ext>
                                                </a:extLst>
                                              </p:cNvPr>
                                              <p:cNvSpPr/>
                                              <p:nvPr/>
                                            </p:nvSpPr>
                                            <p:spPr>
                                              <a:xfrm>
                                                <a:off x="3439653" y="294021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Connector 22">
                                                <a:extLst>
                                                  <a:ext uri="{FF2B5EF4-FFF2-40B4-BE49-F238E27FC236}">
                                                    <a16:creationId xmlns:a16="http://schemas.microsoft.com/office/drawing/2014/main" id="{F3EF10F8-98C5-4BDE-9C84-F345A691B3D4}"/>
                                                  </a:ext>
                                                </a:extLst>
                                              </p:cNvPr>
                                              <p:cNvSpPr/>
                                              <p:nvPr/>
                                            </p:nvSpPr>
                                            <p:spPr>
                                              <a:xfrm>
                                                <a:off x="1615724" y="260143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105119C-2392-4E3B-9A2E-55C7DA163B0C}"/>
                                                  </a:ext>
                                                </a:extLst>
                                              </p:cNvPr>
                                              <p:cNvSpPr/>
                                              <p:nvPr/>
                                            </p:nvSpPr>
                                            <p:spPr>
                                              <a:xfrm>
                                                <a:off x="2829082" y="2687699"/>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B4372B8-BB7E-4D28-834B-5039F844EEF3}"/>
                                                  </a:ext>
                                                </a:extLst>
                                              </p:cNvPr>
                                              <p:cNvSpPr/>
                                              <p:nvPr/>
                                            </p:nvSpPr>
                                            <p:spPr>
                                              <a:xfrm>
                                                <a:off x="2830334" y="235385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9E4E4A74-0F12-4DA2-B610-D52E0A4FB253}"/>
                                                  </a:ext>
                                                </a:extLst>
                                              </p:cNvPr>
                                              <p:cNvSpPr/>
                                              <p:nvPr/>
                                            </p:nvSpPr>
                                            <p:spPr>
                                              <a:xfrm>
                                                <a:off x="2216981" y="1809888"/>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9B77751-ED03-41D3-8993-64759ADA93DE}"/>
                                                  </a:ext>
                                                </a:extLst>
                                              </p:cNvPr>
                                              <p:cNvSpPr/>
                                              <p:nvPr/>
                                            </p:nvSpPr>
                                            <p:spPr>
                                              <a:xfrm>
                                                <a:off x="4694729" y="2642231"/>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91C2329-A39C-4046-84A9-8100CA6B26A8}"/>
                                                  </a:ext>
                                                </a:extLst>
                                              </p:cNvPr>
                                              <p:cNvGrpSpPr/>
                                              <p:nvPr/>
                                            </p:nvGrpSpPr>
                                            <p:grpSpPr>
                                              <a:xfrm>
                                                <a:off x="913910" y="1631933"/>
                                                <a:ext cx="3807146" cy="2467824"/>
                                                <a:chOff x="913910" y="1625583"/>
                                                <a:chExt cx="3807146" cy="2467824"/>
                                              </a:xfrm>
                                            </p:grpSpPr>
                                            <p:cxnSp>
                                              <p:nvCxnSpPr>
                                                <p:cNvPr id="10" name="Straight Connector 9">
                                                  <a:extLst>
                                                    <a:ext uri="{FF2B5EF4-FFF2-40B4-BE49-F238E27FC236}">
                                                      <a16:creationId xmlns:a16="http://schemas.microsoft.com/office/drawing/2014/main" id="{6B0B5547-5AC0-4821-887D-9B493CA221BF}"/>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C0D247-5D80-49E6-945B-CF880DD492C7}"/>
                                                    </a:ext>
                                                  </a:extLst>
                                                </p:cNvPr>
                                                <p:cNvCxnSpPr>
                                                  <a:cxnSpLocks/>
                                                </p:cNvCxnSpPr>
                                                <p:nvPr/>
                                              </p:nvCxnSpPr>
                                              <p:spPr>
                                                <a:xfrm rot="16200000">
                                                  <a:off x="2817483" y="2117169"/>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CCF0BF-1DE3-4985-AE25-55C1C15E2E73}"/>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E40209-EDB2-46F9-BD71-4DA57744196C}"/>
                                                    </a:ext>
                                                  </a:extLst>
                                                </p:cNvPr>
                                                <p:cNvCxnSpPr/>
                                                <p:nvPr/>
                                              </p:nvCxnSpPr>
                                              <p:spPr>
                                                <a:xfrm>
                                                  <a:off x="920917" y="233897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A1B160-F9A2-4588-97A2-743364F196B7}"/>
                                                    </a:ext>
                                                  </a:extLst>
                                                </p:cNvPr>
                                                <p:cNvCxnSpPr/>
                                                <p:nvPr/>
                                              </p:nvCxnSpPr>
                                              <p:spPr>
                                                <a:xfrm>
                                                  <a:off x="920917"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21245E-8156-42EA-9619-5A126352E84F}"/>
                                                    </a:ext>
                                                  </a:extLst>
                                                </p:cNvPr>
                                                <p:cNvCxnSpPr/>
                                                <p:nvPr/>
                                              </p:nvCxnSpPr>
                                              <p:spPr>
                                                <a:xfrm>
                                                  <a:off x="920917" y="305508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F2D19D-D2DF-407C-983B-39A64A9CDDB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42BF59-B93E-4528-AA98-77281E0933A7}"/>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7B8890-4A26-41BD-8E35-AC4F0E690968}"/>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690383-36E7-4468-8FDF-AB3D3A809D49}"/>
                                                    </a:ext>
                                                  </a:extLst>
                                                </p:cNvPr>
                                                <p:cNvCxnSpPr>
                                                  <a:cxnSpLocks/>
                                                </p:cNvCxnSpPr>
                                                <p:nvPr/>
                                              </p:nvCxnSpPr>
                                              <p:spPr>
                                                <a:xfrm rot="5400000">
                                                  <a:off x="4673703"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27748-F0DB-4116-95B7-FE5071AD1416}"/>
                                                    </a:ext>
                                                  </a:extLst>
                                                </p:cNvPr>
                                                <p:cNvCxnSpPr/>
                                                <p:nvPr/>
                                              </p:nvCxnSpPr>
                                              <p:spPr>
                                                <a:xfrm>
                                                  <a:off x="920917" y="211182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C36261-56A8-4BF1-B559-F36A236F72A4}"/>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DEACC76A-3487-44A9-9F9B-FFC1F60C6557}"/>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72" name="TextBox 71">
                                              <a:extLst>
                                                <a:ext uri="{FF2B5EF4-FFF2-40B4-BE49-F238E27FC236}">
                                                  <a16:creationId xmlns:a16="http://schemas.microsoft.com/office/drawing/2014/main" id="{8F1A15AC-DF51-4326-9308-DED7E164F9CF}"/>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73" name="TextBox 72">
                                              <a:extLst>
                                                <a:ext uri="{FF2B5EF4-FFF2-40B4-BE49-F238E27FC236}">
                                                  <a16:creationId xmlns:a16="http://schemas.microsoft.com/office/drawing/2014/main" id="{9168D38F-C6B6-4634-98C4-B59120EA7973}"/>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75" name="TextBox 74">
                                              <a:extLst>
                                                <a:ext uri="{FF2B5EF4-FFF2-40B4-BE49-F238E27FC236}">
                                                  <a16:creationId xmlns:a16="http://schemas.microsoft.com/office/drawing/2014/main" id="{6C3C8A30-4347-4182-BBAF-F8A23D7D1A0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74" name="TextBox 73">
                                              <a:extLst>
                                                <a:ext uri="{FF2B5EF4-FFF2-40B4-BE49-F238E27FC236}">
                                                  <a16:creationId xmlns:a16="http://schemas.microsoft.com/office/drawing/2014/main" id="{FDCFF2EC-E956-417B-A7C9-76DDD8B5BBCB}"/>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132" name="Straight Connector 131">
                                          <a:extLst>
                                            <a:ext uri="{FF2B5EF4-FFF2-40B4-BE49-F238E27FC236}">
                                              <a16:creationId xmlns:a16="http://schemas.microsoft.com/office/drawing/2014/main" id="{7275DF15-0193-4600-B3AA-3DE65324E9FD}"/>
                                            </a:ext>
                                          </a:extLst>
                                        </p:cNvPr>
                                        <p:cNvCxnSpPr/>
                                        <p:nvPr/>
                                      </p:nvCxnSpPr>
                                      <p:spPr>
                                        <a:xfrm>
                                          <a:off x="1467367" y="394082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CED1EEC2-CBDD-4723-8C29-BB1160D8C402}"/>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8" name="Straight Connector 137">
                                    <a:extLst>
                                      <a:ext uri="{FF2B5EF4-FFF2-40B4-BE49-F238E27FC236}">
                                        <a16:creationId xmlns:a16="http://schemas.microsoft.com/office/drawing/2014/main" id="{A46AA5B3-0D81-4965-AA02-3AB8CA23E641}"/>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2" name="Flowchart: Connector 141">
                                <a:extLst>
                                  <a:ext uri="{FF2B5EF4-FFF2-40B4-BE49-F238E27FC236}">
                                    <a16:creationId xmlns:a16="http://schemas.microsoft.com/office/drawing/2014/main" id="{43600460-A4D2-4834-A342-678DE6BAAF34}"/>
                                  </a:ext>
                                </a:extLst>
                              </p:cNvPr>
                              <p:cNvSpPr/>
                              <p:nvPr/>
                            </p:nvSpPr>
                            <p:spPr>
                              <a:xfrm>
                                <a:off x="4106612" y="219851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D6BDB5C3-39B5-4F82-A1EA-E2510D7A0EB4}"/>
                                  </a:ext>
                                </a:extLst>
                              </p:cNvPr>
                              <p:cNvSpPr/>
                              <p:nvPr/>
                            </p:nvSpPr>
                            <p:spPr>
                              <a:xfrm>
                                <a:off x="4768545" y="220569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178" name="Straight Connector 177">
                    <a:extLst>
                      <a:ext uri="{FF2B5EF4-FFF2-40B4-BE49-F238E27FC236}">
                        <a16:creationId xmlns:a16="http://schemas.microsoft.com/office/drawing/2014/main" id="{90800CA5-5584-4C94-A10E-9F9495FB0CEB}"/>
                      </a:ext>
                    </a:extLst>
                  </p:cNvPr>
                  <p:cNvCxnSpPr/>
                  <p:nvPr/>
                </p:nvCxnSpPr>
                <p:spPr>
                  <a:xfrm>
                    <a:off x="1467367" y="226329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41B7A07F-96FD-4F31-8BE2-9A8419BF8382}"/>
                    </a:ext>
                  </a:extLst>
                </p:cNvPr>
                <p:cNvCxnSpPr/>
                <p:nvPr/>
              </p:nvCxnSpPr>
              <p:spPr>
                <a:xfrm>
                  <a:off x="1467367" y="298394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0052084C-2D74-4370-90DE-BEFC0F5BE2AA}"/>
                  </a:ext>
                </a:extLst>
              </p:cNvPr>
              <p:cNvCxnSpPr/>
              <p:nvPr/>
            </p:nvCxnSpPr>
            <p:spPr>
              <a:xfrm>
                <a:off x="1467367" y="3709153"/>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6" name="Straight Connector 225">
              <a:extLst>
                <a:ext uri="{FF2B5EF4-FFF2-40B4-BE49-F238E27FC236}">
                  <a16:creationId xmlns:a16="http://schemas.microsoft.com/office/drawing/2014/main" id="{B9307E60-D8AB-4B60-896A-7015594FCD03}"/>
                </a:ext>
              </a:extLst>
            </p:cNvPr>
            <p:cNvCxnSpPr/>
            <p:nvPr/>
          </p:nvCxnSpPr>
          <p:spPr>
            <a:xfrm>
              <a:off x="1467367" y="4184204"/>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6" name="TextBox 235">
            <a:extLst>
              <a:ext uri="{FF2B5EF4-FFF2-40B4-BE49-F238E27FC236}">
                <a16:creationId xmlns:a16="http://schemas.microsoft.com/office/drawing/2014/main" id="{F27811A2-E274-447F-AA0B-D03BCD6F2B4A}"/>
              </a:ext>
            </a:extLst>
          </p:cNvPr>
          <p:cNvSpPr txBox="1"/>
          <p:nvPr/>
        </p:nvSpPr>
        <p:spPr>
          <a:xfrm>
            <a:off x="897200" y="3785449"/>
            <a:ext cx="716795" cy="292388"/>
          </a:xfrm>
          <a:prstGeom prst="rect">
            <a:avLst/>
          </a:prstGeom>
          <a:noFill/>
        </p:spPr>
        <p:txBody>
          <a:bodyPr wrap="square" rtlCol="0">
            <a:spAutoFit/>
          </a:bodyPr>
          <a:lstStyle/>
          <a:p>
            <a:r>
              <a:rPr lang="en-US" sz="1300" dirty="0"/>
              <a:t>   -0.1</a:t>
            </a:r>
          </a:p>
        </p:txBody>
      </p:sp>
      <p:sp>
        <p:nvSpPr>
          <p:cNvPr id="232" name="TextBox 231">
            <a:extLst>
              <a:ext uri="{FF2B5EF4-FFF2-40B4-BE49-F238E27FC236}">
                <a16:creationId xmlns:a16="http://schemas.microsoft.com/office/drawing/2014/main" id="{D1D07660-775A-4881-A1D2-DF11C177D027}"/>
              </a:ext>
            </a:extLst>
          </p:cNvPr>
          <p:cNvSpPr txBox="1"/>
          <p:nvPr/>
        </p:nvSpPr>
        <p:spPr>
          <a:xfrm>
            <a:off x="1099657" y="2368205"/>
            <a:ext cx="511948" cy="292388"/>
          </a:xfrm>
          <a:prstGeom prst="rect">
            <a:avLst/>
          </a:prstGeom>
          <a:noFill/>
        </p:spPr>
        <p:txBody>
          <a:bodyPr wrap="square" rtlCol="0">
            <a:spAutoFit/>
          </a:bodyPr>
          <a:lstStyle/>
          <a:p>
            <a:r>
              <a:rPr lang="en-US" sz="1300" dirty="0"/>
              <a:t>0.2</a:t>
            </a:r>
          </a:p>
        </p:txBody>
      </p:sp>
      <p:sp>
        <p:nvSpPr>
          <p:cNvPr id="235" name="TextBox 234">
            <a:extLst>
              <a:ext uri="{FF2B5EF4-FFF2-40B4-BE49-F238E27FC236}">
                <a16:creationId xmlns:a16="http://schemas.microsoft.com/office/drawing/2014/main" id="{1128F71D-31D4-42D4-8EAC-19F945B96281}"/>
              </a:ext>
            </a:extLst>
          </p:cNvPr>
          <p:cNvSpPr txBox="1"/>
          <p:nvPr/>
        </p:nvSpPr>
        <p:spPr>
          <a:xfrm>
            <a:off x="1092775" y="2837701"/>
            <a:ext cx="511948" cy="292388"/>
          </a:xfrm>
          <a:prstGeom prst="rect">
            <a:avLst/>
          </a:prstGeom>
          <a:noFill/>
        </p:spPr>
        <p:txBody>
          <a:bodyPr wrap="square" rtlCol="0">
            <a:spAutoFit/>
          </a:bodyPr>
          <a:lstStyle/>
          <a:p>
            <a:r>
              <a:rPr lang="en-US" sz="1300" dirty="0"/>
              <a:t>0.1</a:t>
            </a:r>
          </a:p>
        </p:txBody>
      </p:sp>
      <p:sp>
        <p:nvSpPr>
          <p:cNvPr id="237" name="TextBox 236">
            <a:extLst>
              <a:ext uri="{FF2B5EF4-FFF2-40B4-BE49-F238E27FC236}">
                <a16:creationId xmlns:a16="http://schemas.microsoft.com/office/drawing/2014/main" id="{AAAC8470-C569-4887-9437-C43DCBCFAEDB}"/>
              </a:ext>
            </a:extLst>
          </p:cNvPr>
          <p:cNvSpPr txBox="1"/>
          <p:nvPr/>
        </p:nvSpPr>
        <p:spPr>
          <a:xfrm>
            <a:off x="812232" y="4028340"/>
            <a:ext cx="716795" cy="292388"/>
          </a:xfrm>
          <a:prstGeom prst="rect">
            <a:avLst/>
          </a:prstGeom>
          <a:noFill/>
        </p:spPr>
        <p:txBody>
          <a:bodyPr wrap="square" rtlCol="0">
            <a:spAutoFit/>
          </a:bodyPr>
          <a:lstStyle/>
          <a:p>
            <a:r>
              <a:rPr lang="en-US" sz="1300" dirty="0"/>
              <a:t>   -0.15</a:t>
            </a:r>
          </a:p>
        </p:txBody>
      </p:sp>
      <p:sp>
        <p:nvSpPr>
          <p:cNvPr id="238" name="Freeform: Shape 237">
            <a:extLst>
              <a:ext uri="{FF2B5EF4-FFF2-40B4-BE49-F238E27FC236}">
                <a16:creationId xmlns:a16="http://schemas.microsoft.com/office/drawing/2014/main" id="{F216F8D1-1774-47BE-B095-C43A2DE568A2}"/>
              </a:ext>
            </a:extLst>
          </p:cNvPr>
          <p:cNvSpPr/>
          <p:nvPr/>
        </p:nvSpPr>
        <p:spPr>
          <a:xfrm>
            <a:off x="1558174" y="2119649"/>
            <a:ext cx="3875964" cy="1310185"/>
          </a:xfrm>
          <a:custGeom>
            <a:avLst/>
            <a:gdLst>
              <a:gd name="connsiteX0" fmla="*/ 0 w 3875964"/>
              <a:gd name="connsiteY0" fmla="*/ 1310185 h 1310185"/>
              <a:gd name="connsiteX1" fmla="*/ 605051 w 3875964"/>
              <a:gd name="connsiteY1" fmla="*/ 0 h 1310185"/>
              <a:gd name="connsiteX2" fmla="*/ 1273791 w 3875964"/>
              <a:gd name="connsiteY2" fmla="*/ 109182 h 1310185"/>
              <a:gd name="connsiteX3" fmla="*/ 1915236 w 3875964"/>
              <a:gd name="connsiteY3" fmla="*/ 655093 h 1310185"/>
              <a:gd name="connsiteX4" fmla="*/ 2556680 w 3875964"/>
              <a:gd name="connsiteY4" fmla="*/ 109182 h 1310185"/>
              <a:gd name="connsiteX5" fmla="*/ 3225421 w 3875964"/>
              <a:gd name="connsiteY5" fmla="*/ 109182 h 1310185"/>
              <a:gd name="connsiteX6" fmla="*/ 3866865 w 3875964"/>
              <a:gd name="connsiteY6" fmla="*/ 928048 h 1310185"/>
              <a:gd name="connsiteX7" fmla="*/ 3875964 w 3875964"/>
              <a:gd name="connsiteY7" fmla="*/ 932597 h 13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5964" h="1310185">
                <a:moveTo>
                  <a:pt x="0" y="1310185"/>
                </a:moveTo>
                <a:lnTo>
                  <a:pt x="605051" y="0"/>
                </a:lnTo>
                <a:lnTo>
                  <a:pt x="1273791" y="109182"/>
                </a:lnTo>
                <a:lnTo>
                  <a:pt x="1915236" y="655093"/>
                </a:lnTo>
                <a:lnTo>
                  <a:pt x="2556680" y="109182"/>
                </a:lnTo>
                <a:lnTo>
                  <a:pt x="3225421" y="109182"/>
                </a:lnTo>
                <a:lnTo>
                  <a:pt x="3866865" y="928048"/>
                </a:lnTo>
                <a:lnTo>
                  <a:pt x="3875964" y="932597"/>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reeform: Shape 239">
            <a:extLst>
              <a:ext uri="{FF2B5EF4-FFF2-40B4-BE49-F238E27FC236}">
                <a16:creationId xmlns:a16="http://schemas.microsoft.com/office/drawing/2014/main" id="{CA0A7704-F75B-44B7-9E48-BF8A206C7D42}"/>
              </a:ext>
            </a:extLst>
          </p:cNvPr>
          <p:cNvSpPr/>
          <p:nvPr/>
        </p:nvSpPr>
        <p:spPr>
          <a:xfrm>
            <a:off x="1560394" y="3025254"/>
            <a:ext cx="3894161" cy="850710"/>
          </a:xfrm>
          <a:custGeom>
            <a:avLst/>
            <a:gdLst>
              <a:gd name="connsiteX0" fmla="*/ 0 w 3894161"/>
              <a:gd name="connsiteY0" fmla="*/ 409433 h 850710"/>
              <a:gd name="connsiteX1" fmla="*/ 645994 w 3894161"/>
              <a:gd name="connsiteY1" fmla="*/ 0 h 850710"/>
              <a:gd name="connsiteX2" fmla="*/ 1282890 w 3894161"/>
              <a:gd name="connsiteY2" fmla="*/ 213815 h 850710"/>
              <a:gd name="connsiteX3" fmla="*/ 1933433 w 3894161"/>
              <a:gd name="connsiteY3" fmla="*/ 90985 h 850710"/>
              <a:gd name="connsiteX4" fmla="*/ 2570328 w 3894161"/>
              <a:gd name="connsiteY4" fmla="*/ 341194 h 850710"/>
              <a:gd name="connsiteX5" fmla="*/ 3225421 w 3894161"/>
              <a:gd name="connsiteY5" fmla="*/ 54591 h 850710"/>
              <a:gd name="connsiteX6" fmla="*/ 3894161 w 3894161"/>
              <a:gd name="connsiteY6" fmla="*/ 850710 h 85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4161" h="850710">
                <a:moveTo>
                  <a:pt x="0" y="409433"/>
                </a:moveTo>
                <a:lnTo>
                  <a:pt x="645994" y="0"/>
                </a:lnTo>
                <a:lnTo>
                  <a:pt x="1282890" y="213815"/>
                </a:lnTo>
                <a:lnTo>
                  <a:pt x="1933433" y="90985"/>
                </a:lnTo>
                <a:lnTo>
                  <a:pt x="2570328" y="341194"/>
                </a:lnTo>
                <a:lnTo>
                  <a:pt x="3225421" y="54591"/>
                </a:lnTo>
                <a:lnTo>
                  <a:pt x="3894161" y="85071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lowchart: Connector 243">
            <a:extLst>
              <a:ext uri="{FF2B5EF4-FFF2-40B4-BE49-F238E27FC236}">
                <a16:creationId xmlns:a16="http://schemas.microsoft.com/office/drawing/2014/main" id="{3BBFD065-45F8-4DEC-903F-A96045B5833A}"/>
              </a:ext>
            </a:extLst>
          </p:cNvPr>
          <p:cNvSpPr/>
          <p:nvPr/>
        </p:nvSpPr>
        <p:spPr>
          <a:xfrm>
            <a:off x="2154859" y="2097091"/>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6B5F7749-C3E9-48D1-B8A4-466C47DAD844}"/>
              </a:ext>
            </a:extLst>
          </p:cNvPr>
          <p:cNvSpPr/>
          <p:nvPr/>
        </p:nvSpPr>
        <p:spPr>
          <a:xfrm>
            <a:off x="4758548" y="3063618"/>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8E8342B-BD2F-4CD8-B464-16401A8E1CD3}"/>
              </a:ext>
            </a:extLst>
          </p:cNvPr>
          <p:cNvGrpSpPr/>
          <p:nvPr/>
        </p:nvGrpSpPr>
        <p:grpSpPr>
          <a:xfrm>
            <a:off x="6250750" y="1895917"/>
            <a:ext cx="5958020" cy="3081255"/>
            <a:chOff x="6250750" y="1895917"/>
            <a:chExt cx="5958020" cy="3081255"/>
          </a:xfrm>
        </p:grpSpPr>
        <p:grpSp>
          <p:nvGrpSpPr>
            <p:cNvPr id="246" name="Group 245">
              <a:extLst>
                <a:ext uri="{FF2B5EF4-FFF2-40B4-BE49-F238E27FC236}">
                  <a16:creationId xmlns:a16="http://schemas.microsoft.com/office/drawing/2014/main" id="{63DE6A22-C3F8-42BC-B55B-E7A29EE79BC8}"/>
                </a:ext>
              </a:extLst>
            </p:cNvPr>
            <p:cNvGrpSpPr/>
            <p:nvPr/>
          </p:nvGrpSpPr>
          <p:grpSpPr>
            <a:xfrm>
              <a:off x="6250750" y="1895917"/>
              <a:ext cx="5958020" cy="3081255"/>
              <a:chOff x="497650" y="1895917"/>
              <a:chExt cx="5958020" cy="3081255"/>
            </a:xfrm>
          </p:grpSpPr>
          <p:grpSp>
            <p:nvGrpSpPr>
              <p:cNvPr id="247" name="Group 246">
                <a:extLst>
                  <a:ext uri="{FF2B5EF4-FFF2-40B4-BE49-F238E27FC236}">
                    <a16:creationId xmlns:a16="http://schemas.microsoft.com/office/drawing/2014/main" id="{7D650846-88BE-45CE-A8CE-F556BA618967}"/>
                  </a:ext>
                </a:extLst>
              </p:cNvPr>
              <p:cNvGrpSpPr/>
              <p:nvPr/>
            </p:nvGrpSpPr>
            <p:grpSpPr>
              <a:xfrm>
                <a:off x="497650" y="1895917"/>
                <a:ext cx="5958020" cy="3081255"/>
                <a:chOff x="497650" y="1895917"/>
                <a:chExt cx="5958020" cy="3081255"/>
              </a:xfrm>
            </p:grpSpPr>
            <p:grpSp>
              <p:nvGrpSpPr>
                <p:cNvPr id="249" name="Group 248">
                  <a:extLst>
                    <a:ext uri="{FF2B5EF4-FFF2-40B4-BE49-F238E27FC236}">
                      <a16:creationId xmlns:a16="http://schemas.microsoft.com/office/drawing/2014/main" id="{BD81E09D-77F8-4F4B-9B86-0D05096677C0}"/>
                    </a:ext>
                  </a:extLst>
                </p:cNvPr>
                <p:cNvGrpSpPr/>
                <p:nvPr/>
              </p:nvGrpSpPr>
              <p:grpSpPr>
                <a:xfrm>
                  <a:off x="497650" y="1895917"/>
                  <a:ext cx="5958020" cy="3081255"/>
                  <a:chOff x="497650" y="1895917"/>
                  <a:chExt cx="5958020" cy="3081255"/>
                </a:xfrm>
              </p:grpSpPr>
              <p:grpSp>
                <p:nvGrpSpPr>
                  <p:cNvPr id="251" name="Group 250">
                    <a:extLst>
                      <a:ext uri="{FF2B5EF4-FFF2-40B4-BE49-F238E27FC236}">
                        <a16:creationId xmlns:a16="http://schemas.microsoft.com/office/drawing/2014/main" id="{053614AB-0775-47BF-BC9C-DC0A0DD81F3F}"/>
                      </a:ext>
                    </a:extLst>
                  </p:cNvPr>
                  <p:cNvGrpSpPr/>
                  <p:nvPr/>
                </p:nvGrpSpPr>
                <p:grpSpPr>
                  <a:xfrm>
                    <a:off x="497650" y="1895917"/>
                    <a:ext cx="5958020" cy="3081255"/>
                    <a:chOff x="497650" y="1895917"/>
                    <a:chExt cx="5958020" cy="3081255"/>
                  </a:xfrm>
                </p:grpSpPr>
                <p:grpSp>
                  <p:nvGrpSpPr>
                    <p:cNvPr id="253" name="Group 252">
                      <a:extLst>
                        <a:ext uri="{FF2B5EF4-FFF2-40B4-BE49-F238E27FC236}">
                          <a16:creationId xmlns:a16="http://schemas.microsoft.com/office/drawing/2014/main" id="{5CA4EB1A-6458-4DD8-BD57-514952CDAFC5}"/>
                        </a:ext>
                      </a:extLst>
                    </p:cNvPr>
                    <p:cNvGrpSpPr/>
                    <p:nvPr/>
                  </p:nvGrpSpPr>
                  <p:grpSpPr>
                    <a:xfrm>
                      <a:off x="497650" y="1895917"/>
                      <a:ext cx="5958020" cy="3081255"/>
                      <a:chOff x="497650" y="1895917"/>
                      <a:chExt cx="5958020" cy="3081255"/>
                    </a:xfrm>
                  </p:grpSpPr>
                  <p:sp>
                    <p:nvSpPr>
                      <p:cNvPr id="255" name="TextBox 254">
                        <a:extLst>
                          <a:ext uri="{FF2B5EF4-FFF2-40B4-BE49-F238E27FC236}">
                            <a16:creationId xmlns:a16="http://schemas.microsoft.com/office/drawing/2014/main" id="{22A516B5-6D73-42E7-BE0D-6141A0F48BF9}"/>
                          </a:ext>
                        </a:extLst>
                      </p:cNvPr>
                      <p:cNvSpPr txBox="1"/>
                      <p:nvPr/>
                    </p:nvSpPr>
                    <p:spPr>
                      <a:xfrm>
                        <a:off x="5254469" y="4439276"/>
                        <a:ext cx="438279" cy="292388"/>
                      </a:xfrm>
                      <a:prstGeom prst="rect">
                        <a:avLst/>
                      </a:prstGeom>
                      <a:noFill/>
                    </p:spPr>
                    <p:txBody>
                      <a:bodyPr wrap="square" rtlCol="0">
                        <a:spAutoFit/>
                      </a:bodyPr>
                      <a:lstStyle/>
                      <a:p>
                        <a:r>
                          <a:rPr lang="en-US" sz="1300" dirty="0"/>
                          <a:t>68</a:t>
                        </a:r>
                      </a:p>
                    </p:txBody>
                  </p:sp>
                  <p:grpSp>
                    <p:nvGrpSpPr>
                      <p:cNvPr id="259" name="Group 258">
                        <a:extLst>
                          <a:ext uri="{FF2B5EF4-FFF2-40B4-BE49-F238E27FC236}">
                            <a16:creationId xmlns:a16="http://schemas.microsoft.com/office/drawing/2014/main" id="{6CEAB132-2C0B-4870-AB34-1D8BE85B4BB9}"/>
                          </a:ext>
                        </a:extLst>
                      </p:cNvPr>
                      <p:cNvGrpSpPr/>
                      <p:nvPr/>
                    </p:nvGrpSpPr>
                    <p:grpSpPr>
                      <a:xfrm>
                        <a:off x="497650" y="1895917"/>
                        <a:ext cx="5958020" cy="3081255"/>
                        <a:chOff x="497650" y="1895917"/>
                        <a:chExt cx="5958020" cy="3081255"/>
                      </a:xfrm>
                    </p:grpSpPr>
                    <p:sp>
                      <p:nvSpPr>
                        <p:cNvPr id="260" name="TextBox 259">
                          <a:extLst>
                            <a:ext uri="{FF2B5EF4-FFF2-40B4-BE49-F238E27FC236}">
                              <a16:creationId xmlns:a16="http://schemas.microsoft.com/office/drawing/2014/main" id="{5096F4FC-02E2-4998-A6C4-45F146FF98C7}"/>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261" name="Group 260">
                          <a:extLst>
                            <a:ext uri="{FF2B5EF4-FFF2-40B4-BE49-F238E27FC236}">
                              <a16:creationId xmlns:a16="http://schemas.microsoft.com/office/drawing/2014/main" id="{84AE0902-4ECD-4439-8A14-8FB90E0829CA}"/>
                            </a:ext>
                          </a:extLst>
                        </p:cNvPr>
                        <p:cNvGrpSpPr/>
                        <p:nvPr/>
                      </p:nvGrpSpPr>
                      <p:grpSpPr>
                        <a:xfrm>
                          <a:off x="497650" y="1895917"/>
                          <a:ext cx="5958020" cy="2835747"/>
                          <a:chOff x="497650" y="1895917"/>
                          <a:chExt cx="5958020" cy="2835747"/>
                        </a:xfrm>
                      </p:grpSpPr>
                      <p:sp>
                        <p:nvSpPr>
                          <p:cNvPr id="262" name="TextBox 261">
                            <a:extLst>
                              <a:ext uri="{FF2B5EF4-FFF2-40B4-BE49-F238E27FC236}">
                                <a16:creationId xmlns:a16="http://schemas.microsoft.com/office/drawing/2014/main" id="{0727CB0A-1CD0-44AC-9FF7-186A12A16F76}"/>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AQLQ(S)+12 Score</a:t>
                            </a:r>
                            <a:r>
                              <a:rPr lang="en-US" sz="1400" b="1" baseline="-25000" dirty="0"/>
                              <a:t> </a:t>
                            </a:r>
                            <a:endParaRPr lang="en-US" sz="1400" b="1" dirty="0"/>
                          </a:p>
                        </p:txBody>
                      </p:sp>
                      <p:grpSp>
                        <p:nvGrpSpPr>
                          <p:cNvPr id="263" name="Group 262">
                            <a:extLst>
                              <a:ext uri="{FF2B5EF4-FFF2-40B4-BE49-F238E27FC236}">
                                <a16:creationId xmlns:a16="http://schemas.microsoft.com/office/drawing/2014/main" id="{F4305876-44D1-4D59-B11E-FE7D654C9002}"/>
                              </a:ext>
                            </a:extLst>
                          </p:cNvPr>
                          <p:cNvGrpSpPr/>
                          <p:nvPr/>
                        </p:nvGrpSpPr>
                        <p:grpSpPr>
                          <a:xfrm>
                            <a:off x="812232" y="1906867"/>
                            <a:ext cx="5643438" cy="2824797"/>
                            <a:chOff x="812232" y="1906867"/>
                            <a:chExt cx="5643438" cy="2824797"/>
                          </a:xfrm>
                        </p:grpSpPr>
                        <p:sp>
                          <p:nvSpPr>
                            <p:cNvPr id="266" name="TextBox 265">
                              <a:extLst>
                                <a:ext uri="{FF2B5EF4-FFF2-40B4-BE49-F238E27FC236}">
                                  <a16:creationId xmlns:a16="http://schemas.microsoft.com/office/drawing/2014/main" id="{DA74B209-D7EB-4F66-803F-9FB6BD34ECEA}"/>
                                </a:ext>
                              </a:extLst>
                            </p:cNvPr>
                            <p:cNvSpPr txBox="1"/>
                            <p:nvPr/>
                          </p:nvSpPr>
                          <p:spPr>
                            <a:xfrm>
                              <a:off x="4797985" y="2672764"/>
                              <a:ext cx="863145" cy="261610"/>
                            </a:xfrm>
                            <a:prstGeom prst="rect">
                              <a:avLst/>
                            </a:prstGeom>
                            <a:noFill/>
                          </p:spPr>
                          <p:txBody>
                            <a:bodyPr wrap="square" rtlCol="0">
                              <a:spAutoFit/>
                            </a:bodyPr>
                            <a:lstStyle/>
                            <a:p>
                              <a:r>
                                <a:rPr lang="en-US" sz="1100" b="1" dirty="0">
                                  <a:solidFill>
                                    <a:srgbClr val="C00000"/>
                                  </a:solidFill>
                                </a:rPr>
                                <a:t>Q8W/Q8W</a:t>
                              </a:r>
                            </a:p>
                          </p:txBody>
                        </p:sp>
                        <p:sp>
                          <p:nvSpPr>
                            <p:cNvPr id="267" name="TextBox 266">
                              <a:extLst>
                                <a:ext uri="{FF2B5EF4-FFF2-40B4-BE49-F238E27FC236}">
                                  <a16:creationId xmlns:a16="http://schemas.microsoft.com/office/drawing/2014/main" id="{59FDB1F8-6D12-4F43-B67E-AC28400632FD}"/>
                                </a:ext>
                              </a:extLst>
                            </p:cNvPr>
                            <p:cNvSpPr txBox="1"/>
                            <p:nvPr/>
                          </p:nvSpPr>
                          <p:spPr>
                            <a:xfrm>
                              <a:off x="5328597" y="3777810"/>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268" name="Group 267">
                              <a:extLst>
                                <a:ext uri="{FF2B5EF4-FFF2-40B4-BE49-F238E27FC236}">
                                  <a16:creationId xmlns:a16="http://schemas.microsoft.com/office/drawing/2014/main" id="{F9F019F1-C09B-4358-A371-46E75F859BD2}"/>
                                </a:ext>
                              </a:extLst>
                            </p:cNvPr>
                            <p:cNvGrpSpPr/>
                            <p:nvPr/>
                          </p:nvGrpSpPr>
                          <p:grpSpPr>
                            <a:xfrm>
                              <a:off x="812232" y="1906867"/>
                              <a:ext cx="4684688" cy="2824797"/>
                              <a:chOff x="812232" y="1906867"/>
                              <a:chExt cx="4684688" cy="2824797"/>
                            </a:xfrm>
                          </p:grpSpPr>
                          <p:sp>
                            <p:nvSpPr>
                              <p:cNvPr id="269" name="Flowchart: Connector 268">
                                <a:extLst>
                                  <a:ext uri="{FF2B5EF4-FFF2-40B4-BE49-F238E27FC236}">
                                    <a16:creationId xmlns:a16="http://schemas.microsoft.com/office/drawing/2014/main" id="{EFA95EB5-EC5A-4CEB-B384-1739A8C09C24}"/>
                                  </a:ext>
                                </a:extLst>
                              </p:cNvPr>
                              <p:cNvSpPr/>
                              <p:nvPr/>
                            </p:nvSpPr>
                            <p:spPr>
                              <a:xfrm>
                                <a:off x="5429764" y="3798280"/>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0" name="Group 269">
                                <a:extLst>
                                  <a:ext uri="{FF2B5EF4-FFF2-40B4-BE49-F238E27FC236}">
                                    <a16:creationId xmlns:a16="http://schemas.microsoft.com/office/drawing/2014/main" id="{7C6FCA15-C818-4CB8-A8D2-C9C20FAE2ABD}"/>
                                  </a:ext>
                                </a:extLst>
                              </p:cNvPr>
                              <p:cNvGrpSpPr/>
                              <p:nvPr/>
                            </p:nvGrpSpPr>
                            <p:grpSpPr>
                              <a:xfrm>
                                <a:off x="812232" y="1906867"/>
                                <a:ext cx="4684688" cy="2824797"/>
                                <a:chOff x="812232" y="1906867"/>
                                <a:chExt cx="4684688" cy="2824797"/>
                              </a:xfrm>
                            </p:grpSpPr>
                            <p:grpSp>
                              <p:nvGrpSpPr>
                                <p:cNvPr id="271" name="Group 270">
                                  <a:extLst>
                                    <a:ext uri="{FF2B5EF4-FFF2-40B4-BE49-F238E27FC236}">
                                      <a16:creationId xmlns:a16="http://schemas.microsoft.com/office/drawing/2014/main" id="{0CC8EEF8-A63D-4384-8DF5-CA41505A1291}"/>
                                    </a:ext>
                                  </a:extLst>
                                </p:cNvPr>
                                <p:cNvGrpSpPr/>
                                <p:nvPr/>
                              </p:nvGrpSpPr>
                              <p:grpSpPr>
                                <a:xfrm>
                                  <a:off x="812232" y="1906867"/>
                                  <a:ext cx="4634581" cy="2824797"/>
                                  <a:chOff x="812232" y="1906867"/>
                                  <a:chExt cx="4634581" cy="2824797"/>
                                </a:xfrm>
                              </p:grpSpPr>
                              <p:sp>
                                <p:nvSpPr>
                                  <p:cNvPr id="274" name="TextBox 273">
                                    <a:extLst>
                                      <a:ext uri="{FF2B5EF4-FFF2-40B4-BE49-F238E27FC236}">
                                        <a16:creationId xmlns:a16="http://schemas.microsoft.com/office/drawing/2014/main" id="{68B1CABD-35BB-4383-94E0-0ABFC1DC9884}"/>
                                      </a:ext>
                                    </a:extLst>
                                  </p:cNvPr>
                                  <p:cNvSpPr txBox="1"/>
                                  <p:nvPr/>
                                </p:nvSpPr>
                                <p:spPr>
                                  <a:xfrm>
                                    <a:off x="812232" y="3551822"/>
                                    <a:ext cx="716795" cy="292388"/>
                                  </a:xfrm>
                                  <a:prstGeom prst="rect">
                                    <a:avLst/>
                                  </a:prstGeom>
                                  <a:noFill/>
                                </p:spPr>
                                <p:txBody>
                                  <a:bodyPr wrap="square" rtlCol="0">
                                    <a:spAutoFit/>
                                  </a:bodyPr>
                                  <a:lstStyle/>
                                  <a:p>
                                    <a:r>
                                      <a:rPr lang="en-US" sz="1300" dirty="0"/>
                                      <a:t>   -0.05</a:t>
                                    </a:r>
                                  </a:p>
                                </p:txBody>
                              </p:sp>
                              <p:grpSp>
                                <p:nvGrpSpPr>
                                  <p:cNvPr id="275" name="Group 274">
                                    <a:extLst>
                                      <a:ext uri="{FF2B5EF4-FFF2-40B4-BE49-F238E27FC236}">
                                        <a16:creationId xmlns:a16="http://schemas.microsoft.com/office/drawing/2014/main" id="{5E7B1483-C8DC-4A01-942F-77337C856A99}"/>
                                      </a:ext>
                                    </a:extLst>
                                  </p:cNvPr>
                                  <p:cNvGrpSpPr/>
                                  <p:nvPr/>
                                </p:nvGrpSpPr>
                                <p:grpSpPr>
                                  <a:xfrm>
                                    <a:off x="1002586" y="1906867"/>
                                    <a:ext cx="4444227" cy="2824797"/>
                                    <a:chOff x="1002586" y="1906867"/>
                                    <a:chExt cx="4444227" cy="2824797"/>
                                  </a:xfrm>
                                </p:grpSpPr>
                                <p:grpSp>
                                  <p:nvGrpSpPr>
                                    <p:cNvPr id="276" name="Group 275">
                                      <a:extLst>
                                        <a:ext uri="{FF2B5EF4-FFF2-40B4-BE49-F238E27FC236}">
                                          <a16:creationId xmlns:a16="http://schemas.microsoft.com/office/drawing/2014/main" id="{69D012F4-29CD-47B9-8472-17D79E1A20C2}"/>
                                        </a:ext>
                                      </a:extLst>
                                    </p:cNvPr>
                                    <p:cNvGrpSpPr/>
                                    <p:nvPr/>
                                  </p:nvGrpSpPr>
                                  <p:grpSpPr>
                                    <a:xfrm>
                                      <a:off x="1002586" y="1906867"/>
                                      <a:ext cx="4444227" cy="2824797"/>
                                      <a:chOff x="1002586" y="1906867"/>
                                      <a:chExt cx="4444227" cy="2824797"/>
                                    </a:xfrm>
                                  </p:grpSpPr>
                                  <p:sp>
                                    <p:nvSpPr>
                                      <p:cNvPr id="278" name="TextBox 277">
                                        <a:extLst>
                                          <a:ext uri="{FF2B5EF4-FFF2-40B4-BE49-F238E27FC236}">
                                            <a16:creationId xmlns:a16="http://schemas.microsoft.com/office/drawing/2014/main" id="{05320DAC-75FF-459B-A9C1-8241C9BE7696}"/>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279" name="Group 278">
                                        <a:extLst>
                                          <a:ext uri="{FF2B5EF4-FFF2-40B4-BE49-F238E27FC236}">
                                            <a16:creationId xmlns:a16="http://schemas.microsoft.com/office/drawing/2014/main" id="{86019747-8D98-470E-9F1C-A0DC51BECEB3}"/>
                                          </a:ext>
                                        </a:extLst>
                                      </p:cNvPr>
                                      <p:cNvGrpSpPr/>
                                      <p:nvPr/>
                                    </p:nvGrpSpPr>
                                    <p:grpSpPr>
                                      <a:xfrm>
                                        <a:off x="1002586" y="1906867"/>
                                        <a:ext cx="4444227" cy="2824797"/>
                                        <a:chOff x="1002586" y="1906867"/>
                                        <a:chExt cx="4444227" cy="2824797"/>
                                      </a:xfrm>
                                    </p:grpSpPr>
                                    <p:grpSp>
                                      <p:nvGrpSpPr>
                                        <p:cNvPr id="280" name="Group 279">
                                          <a:extLst>
                                            <a:ext uri="{FF2B5EF4-FFF2-40B4-BE49-F238E27FC236}">
                                              <a16:creationId xmlns:a16="http://schemas.microsoft.com/office/drawing/2014/main" id="{15ADFCD1-B519-4073-A023-5E257AB9D05E}"/>
                                            </a:ext>
                                          </a:extLst>
                                        </p:cNvPr>
                                        <p:cNvGrpSpPr/>
                                        <p:nvPr/>
                                      </p:nvGrpSpPr>
                                      <p:grpSpPr>
                                        <a:xfrm>
                                          <a:off x="1002586" y="1906867"/>
                                          <a:ext cx="4444227" cy="2824797"/>
                                          <a:chOff x="1002586" y="1906867"/>
                                          <a:chExt cx="4444227" cy="2824797"/>
                                        </a:xfrm>
                                      </p:grpSpPr>
                                      <p:grpSp>
                                        <p:nvGrpSpPr>
                                          <p:cNvPr id="282" name="Group 281">
                                            <a:extLst>
                                              <a:ext uri="{FF2B5EF4-FFF2-40B4-BE49-F238E27FC236}">
                                                <a16:creationId xmlns:a16="http://schemas.microsoft.com/office/drawing/2014/main" id="{CA68FCB6-06AC-4246-BE17-B18ACB782BF6}"/>
                                              </a:ext>
                                            </a:extLst>
                                          </p:cNvPr>
                                          <p:cNvGrpSpPr/>
                                          <p:nvPr/>
                                        </p:nvGrpSpPr>
                                        <p:grpSpPr>
                                          <a:xfrm>
                                            <a:off x="1002586" y="1906867"/>
                                            <a:ext cx="4444227" cy="2824797"/>
                                            <a:chOff x="490602" y="1542490"/>
                                            <a:chExt cx="4243977" cy="2824797"/>
                                          </a:xfrm>
                                        </p:grpSpPr>
                                        <p:sp>
                                          <p:nvSpPr>
                                            <p:cNvPr id="284" name="TextBox 283">
                                              <a:extLst>
                                                <a:ext uri="{FF2B5EF4-FFF2-40B4-BE49-F238E27FC236}">
                                                  <a16:creationId xmlns:a16="http://schemas.microsoft.com/office/drawing/2014/main" id="{1B811997-280D-4CB7-9E8D-B8071CA0813D}"/>
                                                </a:ext>
                                              </a:extLst>
                                            </p:cNvPr>
                                            <p:cNvSpPr txBox="1"/>
                                            <p:nvPr/>
                                          </p:nvSpPr>
                                          <p:spPr>
                                            <a:xfrm>
                                              <a:off x="571194" y="1542490"/>
                                              <a:ext cx="418531" cy="292388"/>
                                            </a:xfrm>
                                            <a:prstGeom prst="rect">
                                              <a:avLst/>
                                            </a:prstGeom>
                                            <a:noFill/>
                                          </p:spPr>
                                          <p:txBody>
                                            <a:bodyPr wrap="square" rtlCol="0">
                                              <a:spAutoFit/>
                                            </a:bodyPr>
                                            <a:lstStyle/>
                                            <a:p>
                                              <a:r>
                                                <a:rPr lang="en-US" sz="1300" dirty="0"/>
                                                <a:t>0.3</a:t>
                                              </a:r>
                                            </a:p>
                                          </p:txBody>
                                        </p:sp>
                                        <p:sp>
                                          <p:nvSpPr>
                                            <p:cNvPr id="285" name="TextBox 284">
                                              <a:extLst>
                                                <a:ext uri="{FF2B5EF4-FFF2-40B4-BE49-F238E27FC236}">
                                                  <a16:creationId xmlns:a16="http://schemas.microsoft.com/office/drawing/2014/main" id="{729B9CE4-79C5-4D81-8245-6288F4A2B229}"/>
                                                </a:ext>
                                              </a:extLst>
                                            </p:cNvPr>
                                            <p:cNvSpPr txBox="1"/>
                                            <p:nvPr/>
                                          </p:nvSpPr>
                                          <p:spPr>
                                            <a:xfrm>
                                              <a:off x="493256" y="1764870"/>
                                              <a:ext cx="488880" cy="292388"/>
                                            </a:xfrm>
                                            <a:prstGeom prst="rect">
                                              <a:avLst/>
                                            </a:prstGeom>
                                            <a:noFill/>
                                          </p:spPr>
                                          <p:txBody>
                                            <a:bodyPr wrap="square" rtlCol="0">
                                              <a:spAutoFit/>
                                            </a:bodyPr>
                                            <a:lstStyle/>
                                            <a:p>
                                              <a:r>
                                                <a:rPr lang="en-US" sz="1300" dirty="0"/>
                                                <a:t>0.25</a:t>
                                              </a:r>
                                            </a:p>
                                          </p:txBody>
                                        </p:sp>
                                        <p:sp>
                                          <p:nvSpPr>
                                            <p:cNvPr id="286" name="TextBox 285">
                                              <a:extLst>
                                                <a:ext uri="{FF2B5EF4-FFF2-40B4-BE49-F238E27FC236}">
                                                  <a16:creationId xmlns:a16="http://schemas.microsoft.com/office/drawing/2014/main" id="{D444F33C-9DFF-48DA-B9EF-E49A3113975A}"/>
                                                </a:ext>
                                              </a:extLst>
                                            </p:cNvPr>
                                            <p:cNvSpPr txBox="1"/>
                                            <p:nvPr/>
                                          </p:nvSpPr>
                                          <p:spPr>
                                            <a:xfrm>
                                              <a:off x="714418" y="2961899"/>
                                              <a:ext cx="418531" cy="292388"/>
                                            </a:xfrm>
                                            <a:prstGeom prst="rect">
                                              <a:avLst/>
                                            </a:prstGeom>
                                            <a:noFill/>
                                          </p:spPr>
                                          <p:txBody>
                                            <a:bodyPr wrap="square" rtlCol="0">
                                              <a:spAutoFit/>
                                            </a:bodyPr>
                                            <a:lstStyle/>
                                            <a:p>
                                              <a:r>
                                                <a:rPr lang="en-US" sz="1300" dirty="0"/>
                                                <a:t>0</a:t>
                                              </a:r>
                                            </a:p>
                                          </p:txBody>
                                        </p:sp>
                                        <p:sp>
                                          <p:nvSpPr>
                                            <p:cNvPr id="287" name="TextBox 286">
                                              <a:extLst>
                                                <a:ext uri="{FF2B5EF4-FFF2-40B4-BE49-F238E27FC236}">
                                                  <a16:creationId xmlns:a16="http://schemas.microsoft.com/office/drawing/2014/main" id="{0D7F9140-075D-45EC-9826-948517B6DFB5}"/>
                                                </a:ext>
                                              </a:extLst>
                                            </p:cNvPr>
                                            <p:cNvSpPr txBox="1"/>
                                            <p:nvPr/>
                                          </p:nvSpPr>
                                          <p:spPr>
                                            <a:xfrm>
                                              <a:off x="490602" y="2235368"/>
                                              <a:ext cx="488880" cy="292388"/>
                                            </a:xfrm>
                                            <a:prstGeom prst="rect">
                                              <a:avLst/>
                                            </a:prstGeom>
                                            <a:noFill/>
                                          </p:spPr>
                                          <p:txBody>
                                            <a:bodyPr wrap="square" rtlCol="0">
                                              <a:spAutoFit/>
                                            </a:bodyPr>
                                            <a:lstStyle/>
                                            <a:p>
                                              <a:r>
                                                <a:rPr lang="en-US" sz="1300" dirty="0"/>
                                                <a:t>0.15</a:t>
                                              </a:r>
                                            </a:p>
                                          </p:txBody>
                                        </p:sp>
                                        <p:sp>
                                          <p:nvSpPr>
                                            <p:cNvPr id="288" name="TextBox 287">
                                              <a:extLst>
                                                <a:ext uri="{FF2B5EF4-FFF2-40B4-BE49-F238E27FC236}">
                                                  <a16:creationId xmlns:a16="http://schemas.microsoft.com/office/drawing/2014/main" id="{A5BA857E-6175-485D-B62E-9E91D800FC5A}"/>
                                                </a:ext>
                                              </a:extLst>
                                            </p:cNvPr>
                                            <p:cNvSpPr txBox="1"/>
                                            <p:nvPr/>
                                          </p:nvSpPr>
                                          <p:spPr>
                                            <a:xfrm>
                                              <a:off x="496581" y="2721472"/>
                                              <a:ext cx="516067" cy="292388"/>
                                            </a:xfrm>
                                            <a:prstGeom prst="rect">
                                              <a:avLst/>
                                            </a:prstGeom>
                                            <a:noFill/>
                                          </p:spPr>
                                          <p:txBody>
                                            <a:bodyPr wrap="square" rtlCol="0">
                                              <a:spAutoFit/>
                                            </a:bodyPr>
                                            <a:lstStyle/>
                                            <a:p>
                                              <a:r>
                                                <a:rPr lang="en-US" sz="1300" dirty="0"/>
                                                <a:t>0.05</a:t>
                                              </a:r>
                                            </a:p>
                                          </p:txBody>
                                        </p:sp>
                                        <p:sp>
                                          <p:nvSpPr>
                                            <p:cNvPr id="289" name="TextBox 288">
                                              <a:extLst>
                                                <a:ext uri="{FF2B5EF4-FFF2-40B4-BE49-F238E27FC236}">
                                                  <a16:creationId xmlns:a16="http://schemas.microsoft.com/office/drawing/2014/main" id="{42BAD752-8A07-46B3-B167-D610E8862F0B}"/>
                                                </a:ext>
                                              </a:extLst>
                                            </p:cNvPr>
                                            <p:cNvSpPr txBox="1"/>
                                            <p:nvPr/>
                                          </p:nvSpPr>
                                          <p:spPr>
                                            <a:xfrm>
                                              <a:off x="526371" y="3907445"/>
                                              <a:ext cx="539236" cy="292388"/>
                                            </a:xfrm>
                                            <a:prstGeom prst="rect">
                                              <a:avLst/>
                                            </a:prstGeom>
                                            <a:noFill/>
                                          </p:spPr>
                                          <p:txBody>
                                            <a:bodyPr wrap="square" rtlCol="0">
                                              <a:spAutoFit/>
                                            </a:bodyPr>
                                            <a:lstStyle/>
                                            <a:p>
                                              <a:r>
                                                <a:rPr lang="en-US" sz="1300" dirty="0"/>
                                                <a:t>-0.2</a:t>
                                              </a:r>
                                            </a:p>
                                          </p:txBody>
                                        </p:sp>
                                        <p:grpSp>
                                          <p:nvGrpSpPr>
                                            <p:cNvPr id="290" name="Group 289">
                                              <a:extLst>
                                                <a:ext uri="{FF2B5EF4-FFF2-40B4-BE49-F238E27FC236}">
                                                  <a16:creationId xmlns:a16="http://schemas.microsoft.com/office/drawing/2014/main" id="{6605E4D3-D04B-4F5A-981D-6EEAE0F1EA3D}"/>
                                                </a:ext>
                                              </a:extLst>
                                            </p:cNvPr>
                                            <p:cNvGrpSpPr/>
                                            <p:nvPr/>
                                          </p:nvGrpSpPr>
                                          <p:grpSpPr>
                                            <a:xfrm>
                                              <a:off x="890115" y="1667342"/>
                                              <a:ext cx="3844464" cy="2699945"/>
                                              <a:chOff x="890115" y="1667342"/>
                                              <a:chExt cx="3844464" cy="2699945"/>
                                            </a:xfrm>
                                          </p:grpSpPr>
                                          <p:grpSp>
                                            <p:nvGrpSpPr>
                                              <p:cNvPr id="291" name="Group 290">
                                                <a:extLst>
                                                  <a:ext uri="{FF2B5EF4-FFF2-40B4-BE49-F238E27FC236}">
                                                    <a16:creationId xmlns:a16="http://schemas.microsoft.com/office/drawing/2014/main" id="{9BC37579-CA8B-4D71-B615-A163A3A97358}"/>
                                                  </a:ext>
                                                </a:extLst>
                                              </p:cNvPr>
                                              <p:cNvGrpSpPr/>
                                              <p:nvPr/>
                                            </p:nvGrpSpPr>
                                            <p:grpSpPr>
                                              <a:xfrm>
                                                <a:off x="927433" y="1667342"/>
                                                <a:ext cx="3807146" cy="2467824"/>
                                                <a:chOff x="913910" y="1631933"/>
                                                <a:chExt cx="3807146" cy="2467824"/>
                                              </a:xfrm>
                                            </p:grpSpPr>
                                            <p:sp>
                                              <p:nvSpPr>
                                                <p:cNvPr id="301" name="Flowchart: Connector 300">
                                                  <a:extLst>
                                                    <a:ext uri="{FF2B5EF4-FFF2-40B4-BE49-F238E27FC236}">
                                                      <a16:creationId xmlns:a16="http://schemas.microsoft.com/office/drawing/2014/main" id="{D8DDE728-A391-44A9-A453-D8322DC1DB08}"/>
                                                    </a:ext>
                                                  </a:extLst>
                                                </p:cNvPr>
                                                <p:cNvSpPr/>
                                                <p:nvPr/>
                                              </p:nvSpPr>
                                              <p:spPr>
                                                <a:xfrm>
                                                  <a:off x="2223779" y="2268040"/>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Connector 301">
                                                  <a:extLst>
                                                    <a:ext uri="{FF2B5EF4-FFF2-40B4-BE49-F238E27FC236}">
                                                      <a16:creationId xmlns:a16="http://schemas.microsoft.com/office/drawing/2014/main" id="{C1CBF047-52DA-42B7-BBC0-CA8B7A00E313}"/>
                                                    </a:ext>
                                                  </a:extLst>
                                                </p:cNvPr>
                                                <p:cNvSpPr/>
                                                <p:nvPr/>
                                              </p:nvSpPr>
                                              <p:spPr>
                                                <a:xfrm>
                                                  <a:off x="2874801" y="241146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lowchart: Connector 302">
                                                  <a:extLst>
                                                    <a:ext uri="{FF2B5EF4-FFF2-40B4-BE49-F238E27FC236}">
                                                      <a16:creationId xmlns:a16="http://schemas.microsoft.com/office/drawing/2014/main" id="{FCB2D4FF-D88B-4B06-9747-274286E57083}"/>
                                                    </a:ext>
                                                  </a:extLst>
                                                </p:cNvPr>
                                                <p:cNvSpPr/>
                                                <p:nvPr/>
                                              </p:nvSpPr>
                                              <p:spPr>
                                                <a:xfrm>
                                                  <a:off x="1615724" y="260143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lowchart: Connector 303">
                                                  <a:extLst>
                                                    <a:ext uri="{FF2B5EF4-FFF2-40B4-BE49-F238E27FC236}">
                                                      <a16:creationId xmlns:a16="http://schemas.microsoft.com/office/drawing/2014/main" id="{54C97BFC-8AE6-4AFA-847A-7AE04D7099CC}"/>
                                                    </a:ext>
                                                  </a:extLst>
                                                </p:cNvPr>
                                                <p:cNvSpPr/>
                                                <p:nvPr/>
                                              </p:nvSpPr>
                                              <p:spPr>
                                                <a:xfrm>
                                                  <a:off x="4089015" y="2354412"/>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lowchart: Connector 308">
                                                  <a:extLst>
                                                    <a:ext uri="{FF2B5EF4-FFF2-40B4-BE49-F238E27FC236}">
                                                      <a16:creationId xmlns:a16="http://schemas.microsoft.com/office/drawing/2014/main" id="{D9D614D0-E761-44BD-8A85-96D81D609905}"/>
                                                    </a:ext>
                                                  </a:extLst>
                                                </p:cNvPr>
                                                <p:cNvSpPr/>
                                                <p:nvPr/>
                                              </p:nvSpPr>
                                              <p:spPr>
                                                <a:xfrm>
                                                  <a:off x="2247848" y="2772964"/>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lowchart: Connector 309">
                                                  <a:extLst>
                                                    <a:ext uri="{FF2B5EF4-FFF2-40B4-BE49-F238E27FC236}">
                                                      <a16:creationId xmlns:a16="http://schemas.microsoft.com/office/drawing/2014/main" id="{32366D64-3169-4561-B694-1BCD07BF35CB}"/>
                                                    </a:ext>
                                                  </a:extLst>
                                                </p:cNvPr>
                                                <p:cNvSpPr/>
                                                <p:nvPr/>
                                              </p:nvSpPr>
                                              <p:spPr>
                                                <a:xfrm>
                                                  <a:off x="1615724" y="283412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lowchart: Connector 310">
                                                  <a:extLst>
                                                    <a:ext uri="{FF2B5EF4-FFF2-40B4-BE49-F238E27FC236}">
                                                      <a16:creationId xmlns:a16="http://schemas.microsoft.com/office/drawing/2014/main" id="{810ADFC8-D188-449C-AD03-DBEB191149A1}"/>
                                                    </a:ext>
                                                  </a:extLst>
                                                </p:cNvPr>
                                                <p:cNvSpPr/>
                                                <p:nvPr/>
                                              </p:nvSpPr>
                                              <p:spPr>
                                                <a:xfrm>
                                                  <a:off x="2820968" y="270781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2" name="Group 311">
                                                  <a:extLst>
                                                    <a:ext uri="{FF2B5EF4-FFF2-40B4-BE49-F238E27FC236}">
                                                      <a16:creationId xmlns:a16="http://schemas.microsoft.com/office/drawing/2014/main" id="{96959FC0-DD6C-4F8D-B005-F33D9A0CE38C}"/>
                                                    </a:ext>
                                                  </a:extLst>
                                                </p:cNvPr>
                                                <p:cNvGrpSpPr/>
                                                <p:nvPr/>
                                              </p:nvGrpSpPr>
                                              <p:grpSpPr>
                                                <a:xfrm>
                                                  <a:off x="913910" y="1631933"/>
                                                  <a:ext cx="3807146" cy="2467824"/>
                                                  <a:chOff x="913910" y="1625583"/>
                                                  <a:chExt cx="3807146" cy="2467824"/>
                                                </a:xfrm>
                                              </p:grpSpPr>
                                              <p:cxnSp>
                                                <p:nvCxnSpPr>
                                                  <p:cNvPr id="313" name="Straight Connector 312">
                                                    <a:extLst>
                                                      <a:ext uri="{FF2B5EF4-FFF2-40B4-BE49-F238E27FC236}">
                                                        <a16:creationId xmlns:a16="http://schemas.microsoft.com/office/drawing/2014/main" id="{DF37A41D-E64E-40D7-95FB-FA7C8695E020}"/>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0184B32-9886-40C7-AE2E-F6590107E974}"/>
                                                      </a:ext>
                                                    </a:extLst>
                                                  </p:cNvPr>
                                                  <p:cNvCxnSpPr>
                                                    <a:cxnSpLocks/>
                                                  </p:cNvCxnSpPr>
                                                  <p:nvPr/>
                                                </p:nvCxnSpPr>
                                                <p:spPr>
                                                  <a:xfrm rot="16200000">
                                                    <a:off x="2817483" y="2117169"/>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F932E4B-D2F3-4C49-ADFA-BBCBF750D02B}"/>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B0CD9CD-EE47-4D14-AAD4-51621A4F347F}"/>
                                                      </a:ext>
                                                    </a:extLst>
                                                  </p:cNvPr>
                                                  <p:cNvCxnSpPr/>
                                                  <p:nvPr/>
                                                </p:nvCxnSpPr>
                                                <p:spPr>
                                                  <a:xfrm>
                                                    <a:off x="920917" y="233897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31BCC10-4393-4763-B8BF-BC13CCE6ECC0}"/>
                                                      </a:ext>
                                                    </a:extLst>
                                                  </p:cNvPr>
                                                  <p:cNvCxnSpPr/>
                                                  <p:nvPr/>
                                                </p:nvCxnSpPr>
                                                <p:spPr>
                                                  <a:xfrm>
                                                    <a:off x="920917"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D1E0A75-004E-436B-8045-DDC532410A02}"/>
                                                      </a:ext>
                                                    </a:extLst>
                                                  </p:cNvPr>
                                                  <p:cNvCxnSpPr/>
                                                  <p:nvPr/>
                                                </p:nvCxnSpPr>
                                                <p:spPr>
                                                  <a:xfrm>
                                                    <a:off x="920917" y="305508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2C270D9-0986-40C9-AAEC-C0355F74A71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914CEEB-1793-42C8-BC8E-DC036D78EA74}"/>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24CFD7A-554D-441B-8088-86271F39E5F6}"/>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8D42C37-E64D-43BC-874D-B4892F9761AE}"/>
                                                      </a:ext>
                                                    </a:extLst>
                                                  </p:cNvPr>
                                                  <p:cNvCxnSpPr>
                                                    <a:cxnSpLocks/>
                                                  </p:cNvCxnSpPr>
                                                  <p:nvPr/>
                                                </p:nvCxnSpPr>
                                                <p:spPr>
                                                  <a:xfrm rot="5400000">
                                                    <a:off x="4673703"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AD3F7D6-FB7C-4500-87E7-3FAA082AC07C}"/>
                                                      </a:ext>
                                                    </a:extLst>
                                                  </p:cNvPr>
                                                  <p:cNvCxnSpPr/>
                                                  <p:nvPr/>
                                                </p:nvCxnSpPr>
                                                <p:spPr>
                                                  <a:xfrm>
                                                    <a:off x="920917" y="211182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FEFE3D9-ECAD-4D82-947A-BF83E9D8161E}"/>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2" name="TextBox 291">
                                                <a:extLst>
                                                  <a:ext uri="{FF2B5EF4-FFF2-40B4-BE49-F238E27FC236}">
                                                    <a16:creationId xmlns:a16="http://schemas.microsoft.com/office/drawing/2014/main" id="{FCFBFB37-F9AD-49B3-9AC6-0034E17F3298}"/>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293" name="TextBox 292">
                                                <a:extLst>
                                                  <a:ext uri="{FF2B5EF4-FFF2-40B4-BE49-F238E27FC236}">
                                                    <a16:creationId xmlns:a16="http://schemas.microsoft.com/office/drawing/2014/main" id="{5C3D25D6-B5E9-4F29-9F11-3556A3176E94}"/>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294" name="TextBox 293">
                                                <a:extLst>
                                                  <a:ext uri="{FF2B5EF4-FFF2-40B4-BE49-F238E27FC236}">
                                                    <a16:creationId xmlns:a16="http://schemas.microsoft.com/office/drawing/2014/main" id="{97E90C81-FCED-40AF-BF78-37D2498C1F1E}"/>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295" name="TextBox 294">
                                                <a:extLst>
                                                  <a:ext uri="{FF2B5EF4-FFF2-40B4-BE49-F238E27FC236}">
                                                    <a16:creationId xmlns:a16="http://schemas.microsoft.com/office/drawing/2014/main" id="{9DE37E91-C68A-43D4-9D13-A8715F52B03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296" name="TextBox 295">
                                                <a:extLst>
                                                  <a:ext uri="{FF2B5EF4-FFF2-40B4-BE49-F238E27FC236}">
                                                    <a16:creationId xmlns:a16="http://schemas.microsoft.com/office/drawing/2014/main" id="{DC2115F4-1615-4320-BA4B-923B6E7B4F79}"/>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283" name="Straight Connector 282">
                                            <a:extLst>
                                              <a:ext uri="{FF2B5EF4-FFF2-40B4-BE49-F238E27FC236}">
                                                <a16:creationId xmlns:a16="http://schemas.microsoft.com/office/drawing/2014/main" id="{97953702-44CF-435F-91EB-3E59A0236B10}"/>
                                              </a:ext>
                                            </a:extLst>
                                          </p:cNvPr>
                                          <p:cNvCxnSpPr/>
                                          <p:nvPr/>
                                        </p:nvCxnSpPr>
                                        <p:spPr>
                                          <a:xfrm>
                                            <a:off x="1467367" y="394082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Connector 280">
                                          <a:extLst>
                                            <a:ext uri="{FF2B5EF4-FFF2-40B4-BE49-F238E27FC236}">
                                              <a16:creationId xmlns:a16="http://schemas.microsoft.com/office/drawing/2014/main" id="{7489AD5E-BFAD-46F8-9CE8-10D8B1FFA745}"/>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7" name="Straight Connector 276">
                                      <a:extLst>
                                        <a:ext uri="{FF2B5EF4-FFF2-40B4-BE49-F238E27FC236}">
                                          <a16:creationId xmlns:a16="http://schemas.microsoft.com/office/drawing/2014/main" id="{2B2AA24F-1F5C-4046-8B74-85076940FBD6}"/>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2" name="Flowchart: Connector 271">
                                  <a:extLst>
                                    <a:ext uri="{FF2B5EF4-FFF2-40B4-BE49-F238E27FC236}">
                                      <a16:creationId xmlns:a16="http://schemas.microsoft.com/office/drawing/2014/main" id="{9E19BA96-8493-46FC-A0F5-E8AB11AEA357}"/>
                                    </a:ext>
                                  </a:extLst>
                                </p:cNvPr>
                                <p:cNvSpPr/>
                                <p:nvPr/>
                              </p:nvSpPr>
                              <p:spPr>
                                <a:xfrm>
                                  <a:off x="4174917" y="3098278"/>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lowchart: Connector 272">
                                  <a:extLst>
                                    <a:ext uri="{FF2B5EF4-FFF2-40B4-BE49-F238E27FC236}">
                                      <a16:creationId xmlns:a16="http://schemas.microsoft.com/office/drawing/2014/main" id="{521B4780-33FB-45E8-BA06-F4CEE1E66C40}"/>
                                    </a:ext>
                                  </a:extLst>
                                </p:cNvPr>
                                <p:cNvSpPr/>
                                <p:nvPr/>
                              </p:nvSpPr>
                              <p:spPr>
                                <a:xfrm>
                                  <a:off x="5449043" y="3768106"/>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254" name="Straight Connector 253">
                      <a:extLst>
                        <a:ext uri="{FF2B5EF4-FFF2-40B4-BE49-F238E27FC236}">
                          <a16:creationId xmlns:a16="http://schemas.microsoft.com/office/drawing/2014/main" id="{DC416742-24B7-483F-BA2E-0BB831C06E3F}"/>
                        </a:ext>
                      </a:extLst>
                    </p:cNvPr>
                    <p:cNvCxnSpPr/>
                    <p:nvPr/>
                  </p:nvCxnSpPr>
                  <p:spPr>
                    <a:xfrm>
                      <a:off x="1467367" y="226329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Connector 251">
                    <a:extLst>
                      <a:ext uri="{FF2B5EF4-FFF2-40B4-BE49-F238E27FC236}">
                        <a16:creationId xmlns:a16="http://schemas.microsoft.com/office/drawing/2014/main" id="{BD9AA39C-5BB3-45CD-94DB-6AFB2BAC9C8F}"/>
                      </a:ext>
                    </a:extLst>
                  </p:cNvPr>
                  <p:cNvCxnSpPr/>
                  <p:nvPr/>
                </p:nvCxnSpPr>
                <p:spPr>
                  <a:xfrm>
                    <a:off x="1467367" y="298394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0" name="Straight Connector 249">
                  <a:extLst>
                    <a:ext uri="{FF2B5EF4-FFF2-40B4-BE49-F238E27FC236}">
                      <a16:creationId xmlns:a16="http://schemas.microsoft.com/office/drawing/2014/main" id="{38ED7A27-D27A-4C56-B0E9-B843A026EAD3}"/>
                    </a:ext>
                  </a:extLst>
                </p:cNvPr>
                <p:cNvCxnSpPr/>
                <p:nvPr/>
              </p:nvCxnSpPr>
              <p:spPr>
                <a:xfrm>
                  <a:off x="1467367" y="3709153"/>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8" name="Straight Connector 247">
                <a:extLst>
                  <a:ext uri="{FF2B5EF4-FFF2-40B4-BE49-F238E27FC236}">
                    <a16:creationId xmlns:a16="http://schemas.microsoft.com/office/drawing/2014/main" id="{F4F0C9A8-5501-4731-9BD2-8B52C6F59F20}"/>
                  </a:ext>
                </a:extLst>
              </p:cNvPr>
              <p:cNvCxnSpPr/>
              <p:nvPr/>
            </p:nvCxnSpPr>
            <p:spPr>
              <a:xfrm>
                <a:off x="1467367" y="4184204"/>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Freeform: Shape 14">
              <a:extLst>
                <a:ext uri="{FF2B5EF4-FFF2-40B4-BE49-F238E27FC236}">
                  <a16:creationId xmlns:a16="http://schemas.microsoft.com/office/drawing/2014/main" id="{9D9C4B02-2154-4511-AD17-09EAA3AE4BA2}"/>
                </a:ext>
              </a:extLst>
            </p:cNvPr>
            <p:cNvSpPr/>
            <p:nvPr/>
          </p:nvSpPr>
          <p:spPr>
            <a:xfrm>
              <a:off x="7308850" y="2686050"/>
              <a:ext cx="3886200" cy="1111250"/>
            </a:xfrm>
            <a:custGeom>
              <a:avLst/>
              <a:gdLst>
                <a:gd name="connsiteX0" fmla="*/ 0 w 3886200"/>
                <a:gd name="connsiteY0" fmla="*/ 774700 h 1111250"/>
                <a:gd name="connsiteX1" fmla="*/ 666750 w 3886200"/>
                <a:gd name="connsiteY1" fmla="*/ 323850 h 1111250"/>
                <a:gd name="connsiteX2" fmla="*/ 1295400 w 3886200"/>
                <a:gd name="connsiteY2" fmla="*/ 0 h 1111250"/>
                <a:gd name="connsiteX3" fmla="*/ 1955800 w 3886200"/>
                <a:gd name="connsiteY3" fmla="*/ 152400 h 1111250"/>
                <a:gd name="connsiteX4" fmla="*/ 2590800 w 3886200"/>
                <a:gd name="connsiteY4" fmla="*/ 146050 h 1111250"/>
                <a:gd name="connsiteX5" fmla="*/ 3251200 w 3886200"/>
                <a:gd name="connsiteY5" fmla="*/ 88900 h 1111250"/>
                <a:gd name="connsiteX6" fmla="*/ 3886200 w 3886200"/>
                <a:gd name="connsiteY6" fmla="*/ 111125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200" h="1111250">
                  <a:moveTo>
                    <a:pt x="0" y="774700"/>
                  </a:moveTo>
                  <a:lnTo>
                    <a:pt x="666750" y="323850"/>
                  </a:lnTo>
                  <a:lnTo>
                    <a:pt x="1295400" y="0"/>
                  </a:lnTo>
                  <a:lnTo>
                    <a:pt x="1955800" y="152400"/>
                  </a:lnTo>
                  <a:lnTo>
                    <a:pt x="2590800" y="146050"/>
                  </a:lnTo>
                  <a:lnTo>
                    <a:pt x="3251200" y="88900"/>
                  </a:lnTo>
                  <a:lnTo>
                    <a:pt x="3886200" y="111125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4DD7E0F-9186-4DB9-9A02-1591DAF79E06}"/>
                </a:ext>
              </a:extLst>
            </p:cNvPr>
            <p:cNvSpPr/>
            <p:nvPr/>
          </p:nvSpPr>
          <p:spPr>
            <a:xfrm>
              <a:off x="7327900" y="3117850"/>
              <a:ext cx="3898900" cy="679450"/>
            </a:xfrm>
            <a:custGeom>
              <a:avLst/>
              <a:gdLst>
                <a:gd name="connsiteX0" fmla="*/ 0 w 3898900"/>
                <a:gd name="connsiteY0" fmla="*/ 349250 h 679450"/>
                <a:gd name="connsiteX1" fmla="*/ 628650 w 3898900"/>
                <a:gd name="connsiteY1" fmla="*/ 133350 h 679450"/>
                <a:gd name="connsiteX2" fmla="*/ 1295400 w 3898900"/>
                <a:gd name="connsiteY2" fmla="*/ 82550 h 679450"/>
                <a:gd name="connsiteX3" fmla="*/ 1924050 w 3898900"/>
                <a:gd name="connsiteY3" fmla="*/ 6350 h 679450"/>
                <a:gd name="connsiteX4" fmla="*/ 2603500 w 3898900"/>
                <a:gd name="connsiteY4" fmla="*/ 0 h 679450"/>
                <a:gd name="connsiteX5" fmla="*/ 3232150 w 3898900"/>
                <a:gd name="connsiteY5" fmla="*/ 285750 h 679450"/>
                <a:gd name="connsiteX6" fmla="*/ 3898900 w 389890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8900" h="679450">
                  <a:moveTo>
                    <a:pt x="0" y="349250"/>
                  </a:moveTo>
                  <a:lnTo>
                    <a:pt x="628650" y="133350"/>
                  </a:lnTo>
                  <a:lnTo>
                    <a:pt x="1295400" y="82550"/>
                  </a:lnTo>
                  <a:lnTo>
                    <a:pt x="1924050" y="6350"/>
                  </a:lnTo>
                  <a:lnTo>
                    <a:pt x="2603500" y="0"/>
                  </a:lnTo>
                  <a:lnTo>
                    <a:pt x="3232150" y="285750"/>
                  </a:lnTo>
                  <a:lnTo>
                    <a:pt x="3898900" y="679450"/>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A7B549C8-2BC2-44C2-B241-7B9FFD0BE393}"/>
              </a:ext>
            </a:extLst>
          </p:cNvPr>
          <p:cNvGrpSpPr/>
          <p:nvPr/>
        </p:nvGrpSpPr>
        <p:grpSpPr>
          <a:xfrm>
            <a:off x="10788137" y="0"/>
            <a:ext cx="1237402" cy="500448"/>
            <a:chOff x="10788137" y="0"/>
            <a:chExt cx="1237402" cy="500448"/>
          </a:xfrm>
        </p:grpSpPr>
        <p:sp>
          <p:nvSpPr>
            <p:cNvPr id="152" name="Round Same Side Corner Rectangle 11">
              <a:extLst>
                <a:ext uri="{FF2B5EF4-FFF2-40B4-BE49-F238E27FC236}">
                  <a16:creationId xmlns:a16="http://schemas.microsoft.com/office/drawing/2014/main" id="{8E24B9A1-A86E-4915-B2CB-EFCF5F40E85C}"/>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53" name="TextBox 152">
              <a:extLst>
                <a:ext uri="{FF2B5EF4-FFF2-40B4-BE49-F238E27FC236}">
                  <a16:creationId xmlns:a16="http://schemas.microsoft.com/office/drawing/2014/main" id="{0BD77272-145E-443E-981D-A6E752245DAA}"/>
                </a:ext>
              </a:extLst>
            </p:cNvPr>
            <p:cNvSpPr txBox="1"/>
            <p:nvPr/>
          </p:nvSpPr>
          <p:spPr>
            <a:xfrm>
              <a:off x="10788137" y="84511"/>
              <a:ext cx="1233812" cy="279556"/>
            </a:xfrm>
            <a:prstGeom prst="rect">
              <a:avLst/>
            </a:prstGeom>
            <a:noFill/>
          </p:spPr>
          <p:txBody>
            <a:bodyPr wrap="square" rtlCol="0">
              <a:spAutoFit/>
            </a:bodyPr>
            <a:lstStyle/>
            <a:p>
              <a:pPr algn="ctr"/>
              <a:r>
                <a:rPr lang="en-US" sz="1200" b="1" dirty="0">
                  <a:solidFill>
                    <a:schemeClr val="bg1"/>
                  </a:solidFill>
                </a:rPr>
                <a:t>BORA</a:t>
              </a:r>
            </a:p>
          </p:txBody>
        </p:sp>
      </p:grpSp>
      <p:sp>
        <p:nvSpPr>
          <p:cNvPr id="154" name="Rectangle: Rounded Corners 20">
            <a:extLst>
              <a:ext uri="{FF2B5EF4-FFF2-40B4-BE49-F238E27FC236}">
                <a16:creationId xmlns:a16="http://schemas.microsoft.com/office/drawing/2014/main" id="{B9FE9092-04BD-4CC9-806C-04BB3F1CB05A}"/>
              </a:ext>
            </a:extLst>
          </p:cNvPr>
          <p:cNvSpPr/>
          <p:nvPr/>
        </p:nvSpPr>
        <p:spPr>
          <a:xfrm>
            <a:off x="0" y="5664157"/>
            <a:ext cx="12192002" cy="7727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8640" indent="-182880">
              <a:buClr>
                <a:schemeClr val="accent2"/>
              </a:buClr>
              <a:buFont typeface="Arial" panose="020B0604020202020204" pitchFamily="34" charset="0"/>
              <a:buChar char="•"/>
            </a:pPr>
            <a:r>
              <a:rPr lang="en-US" sz="1400" b="1" dirty="0">
                <a:solidFill>
                  <a:schemeClr val="tx1">
                    <a:lumMod val="75000"/>
                    <a:lumOff val="25000"/>
                  </a:schemeClr>
                </a:solidFill>
              </a:rPr>
              <a:t>Patients who continued on benralizumab maintained improvement in their AQLQ(S)+12 scores through Week 56 irrespective of      baseline</a:t>
            </a:r>
          </a:p>
          <a:p>
            <a:pPr marL="548640" indent="-182880">
              <a:spcBef>
                <a:spcPts val="300"/>
              </a:spcBef>
              <a:buClr>
                <a:schemeClr val="accent2"/>
              </a:buClr>
              <a:buFont typeface="Arial" panose="020B0604020202020204" pitchFamily="34" charset="0"/>
              <a:buChar char="•"/>
            </a:pPr>
            <a:r>
              <a:rPr lang="en-US" sz="1400" b="1" dirty="0">
                <a:solidFill>
                  <a:schemeClr val="tx1">
                    <a:lumMod val="75000"/>
                    <a:lumOff val="25000"/>
                  </a:schemeClr>
                </a:solidFill>
              </a:rPr>
              <a:t>At Week 56,</a:t>
            </a:r>
            <a:r>
              <a:rPr lang="en-US" sz="1400" b="1" baseline="30000" dirty="0">
                <a:solidFill>
                  <a:schemeClr val="tx1">
                    <a:lumMod val="75000"/>
                    <a:lumOff val="25000"/>
                  </a:schemeClr>
                </a:solidFill>
              </a:rPr>
              <a:t>a</a:t>
            </a:r>
            <a:r>
              <a:rPr lang="en-US" sz="1400" b="1" dirty="0">
                <a:solidFill>
                  <a:schemeClr val="tx1">
                    <a:lumMod val="75000"/>
                    <a:lumOff val="25000"/>
                  </a:schemeClr>
                </a:solidFill>
              </a:rPr>
              <a:t> patients who were new to benralizumab with baseline EOS counts ≥300 cells/µL had a mean improvement of 0.26     (PBO/Q8W) versus BORA baseline</a:t>
            </a:r>
          </a:p>
        </p:txBody>
      </p:sp>
      <p:grpSp>
        <p:nvGrpSpPr>
          <p:cNvPr id="155" name="Group 154">
            <a:extLst>
              <a:ext uri="{FF2B5EF4-FFF2-40B4-BE49-F238E27FC236}">
                <a16:creationId xmlns:a16="http://schemas.microsoft.com/office/drawing/2014/main" id="{C4C6CF52-063C-4E54-84D6-BC09F10DFB5A}"/>
              </a:ext>
            </a:extLst>
          </p:cNvPr>
          <p:cNvGrpSpPr/>
          <p:nvPr/>
        </p:nvGrpSpPr>
        <p:grpSpPr>
          <a:xfrm>
            <a:off x="4797863" y="1804430"/>
            <a:ext cx="1596527" cy="276999"/>
            <a:chOff x="7815754" y="2018568"/>
            <a:chExt cx="1596527" cy="276999"/>
          </a:xfrm>
        </p:grpSpPr>
        <p:cxnSp>
          <p:nvCxnSpPr>
            <p:cNvPr id="158" name="Straight Arrow Connector 157">
              <a:extLst>
                <a:ext uri="{FF2B5EF4-FFF2-40B4-BE49-F238E27FC236}">
                  <a16:creationId xmlns:a16="http://schemas.microsoft.com/office/drawing/2014/main" id="{A9437B6F-5D07-4DF2-BACB-09B4209652DF}"/>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9" name="TextBox 15">
              <a:extLst>
                <a:ext uri="{FF2B5EF4-FFF2-40B4-BE49-F238E27FC236}">
                  <a16:creationId xmlns:a16="http://schemas.microsoft.com/office/drawing/2014/main" id="{28B2A4EB-888D-4A93-B70B-96AAFDDD4614}"/>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pic>
        <p:nvPicPr>
          <p:cNvPr id="5" name="Picture 4">
            <a:extLst>
              <a:ext uri="{FF2B5EF4-FFF2-40B4-BE49-F238E27FC236}">
                <a16:creationId xmlns:a16="http://schemas.microsoft.com/office/drawing/2014/main" id="{634EAD68-8B1F-4CB1-825C-36D341A4C316}"/>
              </a:ext>
            </a:extLst>
          </p:cNvPr>
          <p:cNvPicPr>
            <a:picLocks noChangeAspect="1"/>
          </p:cNvPicPr>
          <p:nvPr/>
        </p:nvPicPr>
        <p:blipFill>
          <a:blip r:embed="rId3"/>
          <a:stretch>
            <a:fillRect/>
          </a:stretch>
        </p:blipFill>
        <p:spPr>
          <a:xfrm>
            <a:off x="10312400" y="1804430"/>
            <a:ext cx="1804572" cy="377985"/>
          </a:xfrm>
          <a:prstGeom prst="rect">
            <a:avLst/>
          </a:prstGeom>
        </p:spPr>
      </p:pic>
      <p:grpSp>
        <p:nvGrpSpPr>
          <p:cNvPr id="160" name="Group 159">
            <a:extLst>
              <a:ext uri="{FF2B5EF4-FFF2-40B4-BE49-F238E27FC236}">
                <a16:creationId xmlns:a16="http://schemas.microsoft.com/office/drawing/2014/main" id="{4E8D29DA-0CCA-44A3-BDB8-330A0562715F}"/>
              </a:ext>
            </a:extLst>
          </p:cNvPr>
          <p:cNvGrpSpPr/>
          <p:nvPr/>
        </p:nvGrpSpPr>
        <p:grpSpPr>
          <a:xfrm>
            <a:off x="10894774" y="591838"/>
            <a:ext cx="1024128" cy="338328"/>
            <a:chOff x="11002265" y="785530"/>
            <a:chExt cx="1024128" cy="338328"/>
          </a:xfrm>
        </p:grpSpPr>
        <p:sp>
          <p:nvSpPr>
            <p:cNvPr id="161" name="Freeform 53">
              <a:hlinkClick r:id="rId4" action="ppaction://hlinksldjump"/>
              <a:extLst>
                <a:ext uri="{FF2B5EF4-FFF2-40B4-BE49-F238E27FC236}">
                  <a16:creationId xmlns:a16="http://schemas.microsoft.com/office/drawing/2014/main" id="{DC980A89-71B4-4F51-8CC7-5C0F488ED930}"/>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QoL</a:t>
              </a:r>
              <a:endParaRPr lang="en-US" sz="700" baseline="-25000" dirty="0"/>
            </a:p>
          </p:txBody>
        </p:sp>
        <p:pic>
          <p:nvPicPr>
            <p:cNvPr id="162" name="Picture 161">
              <a:hlinkClick r:id="rId5" action="ppaction://hlinksldjump"/>
              <a:extLst>
                <a:ext uri="{FF2B5EF4-FFF2-40B4-BE49-F238E27FC236}">
                  <a16:creationId xmlns:a16="http://schemas.microsoft.com/office/drawing/2014/main" id="{17DC2756-9B71-4184-999A-765FE03188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163" name="TextBox 162">
            <a:extLst>
              <a:ext uri="{FF2B5EF4-FFF2-40B4-BE49-F238E27FC236}">
                <a16:creationId xmlns:a16="http://schemas.microsoft.com/office/drawing/2014/main" id="{80EB25B6-A98D-4797-8694-D3F0646C25E2}"/>
              </a:ext>
            </a:extLst>
          </p:cNvPr>
          <p:cNvSpPr txBox="1"/>
          <p:nvPr/>
        </p:nvSpPr>
        <p:spPr>
          <a:xfrm>
            <a:off x="6674043" y="3780211"/>
            <a:ext cx="716795" cy="292388"/>
          </a:xfrm>
          <a:prstGeom prst="rect">
            <a:avLst/>
          </a:prstGeom>
          <a:noFill/>
        </p:spPr>
        <p:txBody>
          <a:bodyPr wrap="square" rtlCol="0">
            <a:spAutoFit/>
          </a:bodyPr>
          <a:lstStyle/>
          <a:p>
            <a:r>
              <a:rPr lang="en-US" sz="1300" dirty="0"/>
              <a:t>   -0.1</a:t>
            </a:r>
          </a:p>
        </p:txBody>
      </p:sp>
      <p:sp>
        <p:nvSpPr>
          <p:cNvPr id="164" name="TextBox 163">
            <a:extLst>
              <a:ext uri="{FF2B5EF4-FFF2-40B4-BE49-F238E27FC236}">
                <a16:creationId xmlns:a16="http://schemas.microsoft.com/office/drawing/2014/main" id="{BCE6933B-B8F0-47F8-BA14-ABA67E907AF9}"/>
              </a:ext>
            </a:extLst>
          </p:cNvPr>
          <p:cNvSpPr txBox="1"/>
          <p:nvPr/>
        </p:nvSpPr>
        <p:spPr>
          <a:xfrm>
            <a:off x="6574556" y="4029099"/>
            <a:ext cx="716795" cy="292388"/>
          </a:xfrm>
          <a:prstGeom prst="rect">
            <a:avLst/>
          </a:prstGeom>
          <a:noFill/>
        </p:spPr>
        <p:txBody>
          <a:bodyPr wrap="square" rtlCol="0">
            <a:spAutoFit/>
          </a:bodyPr>
          <a:lstStyle/>
          <a:p>
            <a:r>
              <a:rPr lang="en-US" sz="1300" dirty="0"/>
              <a:t>   -0.15</a:t>
            </a:r>
          </a:p>
        </p:txBody>
      </p:sp>
      <p:sp>
        <p:nvSpPr>
          <p:cNvPr id="165" name="TextBox 164">
            <a:extLst>
              <a:ext uri="{FF2B5EF4-FFF2-40B4-BE49-F238E27FC236}">
                <a16:creationId xmlns:a16="http://schemas.microsoft.com/office/drawing/2014/main" id="{935DD5D5-413E-4C6C-A0A5-332D86E21B66}"/>
              </a:ext>
            </a:extLst>
          </p:cNvPr>
          <p:cNvSpPr txBox="1"/>
          <p:nvPr/>
        </p:nvSpPr>
        <p:spPr>
          <a:xfrm>
            <a:off x="6651650" y="2824903"/>
            <a:ext cx="716795" cy="292388"/>
          </a:xfrm>
          <a:prstGeom prst="rect">
            <a:avLst/>
          </a:prstGeom>
          <a:noFill/>
        </p:spPr>
        <p:txBody>
          <a:bodyPr wrap="square" rtlCol="0">
            <a:spAutoFit/>
          </a:bodyPr>
          <a:lstStyle/>
          <a:p>
            <a:r>
              <a:rPr lang="en-US" sz="1300" dirty="0"/>
              <a:t>    0.1</a:t>
            </a:r>
          </a:p>
        </p:txBody>
      </p:sp>
      <p:sp>
        <p:nvSpPr>
          <p:cNvPr id="166" name="TextBox 165">
            <a:extLst>
              <a:ext uri="{FF2B5EF4-FFF2-40B4-BE49-F238E27FC236}">
                <a16:creationId xmlns:a16="http://schemas.microsoft.com/office/drawing/2014/main" id="{9664368C-D786-479B-A2A7-F3014EED9411}"/>
              </a:ext>
            </a:extLst>
          </p:cNvPr>
          <p:cNvSpPr txBox="1"/>
          <p:nvPr/>
        </p:nvSpPr>
        <p:spPr>
          <a:xfrm>
            <a:off x="6611105" y="2352679"/>
            <a:ext cx="716795" cy="292388"/>
          </a:xfrm>
          <a:prstGeom prst="rect">
            <a:avLst/>
          </a:prstGeom>
          <a:noFill/>
        </p:spPr>
        <p:txBody>
          <a:bodyPr wrap="square" rtlCol="0">
            <a:spAutoFit/>
          </a:bodyPr>
          <a:lstStyle/>
          <a:p>
            <a:r>
              <a:rPr lang="en-US" sz="1300" dirty="0"/>
              <a:t>     0.2</a:t>
            </a:r>
          </a:p>
        </p:txBody>
      </p:sp>
      <p:sp>
        <p:nvSpPr>
          <p:cNvPr id="167" name="Rectangle 166">
            <a:extLst>
              <a:ext uri="{FF2B5EF4-FFF2-40B4-BE49-F238E27FC236}">
                <a16:creationId xmlns:a16="http://schemas.microsoft.com/office/drawing/2014/main" id="{23C5B317-C12D-49DE-AFFB-81345E07F811}"/>
              </a:ext>
            </a:extLst>
          </p:cNvPr>
          <p:cNvSpPr/>
          <p:nvPr/>
        </p:nvSpPr>
        <p:spPr>
          <a:xfrm>
            <a:off x="442356" y="479466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337            320           328            316           314             293             287</a:t>
            </a:r>
          </a:p>
          <a:p>
            <a:r>
              <a:rPr lang="en-US" sz="1050" dirty="0">
                <a:solidFill>
                  <a:schemeClr val="tx1"/>
                </a:solidFill>
              </a:rPr>
              <a:t>Placebo Q8W   188            184           177            178           171             153             148</a:t>
            </a:r>
          </a:p>
        </p:txBody>
      </p:sp>
      <p:sp>
        <p:nvSpPr>
          <p:cNvPr id="168" name="Rectangle 167">
            <a:extLst>
              <a:ext uri="{FF2B5EF4-FFF2-40B4-BE49-F238E27FC236}">
                <a16:creationId xmlns:a16="http://schemas.microsoft.com/office/drawing/2014/main" id="{1691851F-49E7-470B-B265-76B99DFB4337}"/>
              </a:ext>
            </a:extLst>
          </p:cNvPr>
          <p:cNvSpPr/>
          <p:nvPr/>
        </p:nvSpPr>
        <p:spPr>
          <a:xfrm>
            <a:off x="6261509" y="478316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173          167          168            166            164            149            146</a:t>
            </a:r>
          </a:p>
          <a:p>
            <a:r>
              <a:rPr lang="en-US" sz="1050" dirty="0">
                <a:solidFill>
                  <a:schemeClr val="tx1"/>
                </a:solidFill>
              </a:rPr>
              <a:t>Placebo Q8W    92            89            89               86              85              67              69</a:t>
            </a:r>
          </a:p>
        </p:txBody>
      </p:sp>
    </p:spTree>
    <p:extLst>
      <p:ext uri="{BB962C8B-B14F-4D97-AF65-F5344CB8AC3E}">
        <p14:creationId xmlns:p14="http://schemas.microsoft.com/office/powerpoint/2010/main" val="1414754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Safety and Tolerability Profile </a:t>
            </a:r>
          </a:p>
        </p:txBody>
      </p:sp>
    </p:spTree>
    <p:extLst>
      <p:ext uri="{BB962C8B-B14F-4D97-AF65-F5344CB8AC3E}">
        <p14:creationId xmlns:p14="http://schemas.microsoft.com/office/powerpoint/2010/main" val="2574964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Benralizumab Safety Results From Pivotal Clinical Studies (N=2514) </a:t>
            </a:r>
            <a:br>
              <a:rPr lang="en-US"/>
            </a:br>
            <a:r>
              <a:rPr lang="en-US"/>
              <a:t>of 48 to 56 Weeks in Duration</a:t>
            </a:r>
            <a:endParaRPr lang="en-US" dirty="0"/>
          </a:p>
        </p:txBody>
      </p:sp>
      <p:sp>
        <p:nvSpPr>
          <p:cNvPr id="4" name="Slide Number Placeholder 3"/>
          <p:cNvSpPr>
            <a:spLocks noGrp="1"/>
          </p:cNvSpPr>
          <p:nvPr>
            <p:ph type="sldNum" sz="quarter" idx="12"/>
          </p:nvPr>
        </p:nvSpPr>
        <p:spPr/>
        <p:txBody>
          <a:bodyPr/>
          <a:lstStyle/>
          <a:p>
            <a:fld id="{481F2B7F-198A-42B2-B878-1A7737CDC9EB}" type="slidenum">
              <a:rPr lang="en-US" smtClean="0"/>
              <a:pPr/>
              <a:t>36</a:t>
            </a:fld>
            <a:endParaRPr lang="en-US" dirty="0"/>
          </a:p>
        </p:txBody>
      </p:sp>
      <p:sp>
        <p:nvSpPr>
          <p:cNvPr id="9" name="Content Placeholder 7"/>
          <p:cNvSpPr>
            <a:spLocks noGrp="1"/>
          </p:cNvSpPr>
          <p:nvPr>
            <p:ph type="body" sz="quarter" idx="13"/>
          </p:nvPr>
        </p:nvSpPr>
        <p:spPr/>
        <p:txBody>
          <a:bodyPr/>
          <a:lstStyle/>
          <a:p>
            <a:pPr>
              <a:spcBef>
                <a:spcPts val="200"/>
              </a:spcBef>
            </a:pPr>
            <a:r>
              <a:rPr lang="en-US" dirty="0"/>
              <a:t>Note: Adverse reactions are presented in order of decreasing seriousness.</a:t>
            </a:r>
          </a:p>
          <a:p>
            <a:pPr>
              <a:spcBef>
                <a:spcPts val="200"/>
              </a:spcBef>
            </a:pPr>
            <a:r>
              <a:rPr lang="en-US" baseline="30000" dirty="0" err="1"/>
              <a:t>a</a:t>
            </a:r>
            <a:r>
              <a:rPr lang="en-US" dirty="0" err="1"/>
              <a:t>Common</a:t>
            </a:r>
            <a:r>
              <a:rPr lang="en-US" dirty="0"/>
              <a:t> was defined as ≥1/100 to &lt;1/10. </a:t>
            </a:r>
            <a:r>
              <a:rPr lang="en-US" baseline="30000" dirty="0" err="1"/>
              <a:t>b</a:t>
            </a:r>
            <a:r>
              <a:rPr lang="en-US" dirty="0" err="1"/>
              <a:t>Pharyngitis</a:t>
            </a:r>
            <a:r>
              <a:rPr lang="en-US" dirty="0"/>
              <a:t> was defined by the following grouped preferred terms: ‘Pharyngitis’, ‘Pharyngitis bacterial’, ‘Viral pharyngitis’, ‘Pharyngitis streptococcal’. </a:t>
            </a:r>
            <a:r>
              <a:rPr lang="en-US" baseline="30000" dirty="0" err="1"/>
              <a:t>c</a:t>
            </a:r>
            <a:r>
              <a:rPr lang="en-US" dirty="0" err="1"/>
              <a:t>Hypersensitivity</a:t>
            </a:r>
            <a:r>
              <a:rPr lang="en-US" dirty="0"/>
              <a:t> reactions were defined by the following grouped preferred terms: ‘Urticaria’, ‘</a:t>
            </a:r>
            <a:r>
              <a:rPr lang="en-US" dirty="0" err="1"/>
              <a:t>Papular</a:t>
            </a:r>
            <a:r>
              <a:rPr lang="en-US" dirty="0"/>
              <a:t> urticaria’, and ‘Rash’.</a:t>
            </a:r>
          </a:p>
          <a:p>
            <a:pPr>
              <a:spcBef>
                <a:spcPts val="200"/>
              </a:spcBef>
            </a:pPr>
            <a:r>
              <a:rPr lang="en-US" dirty="0"/>
              <a:t>FASENRA Summary of Product Characteristics.</a:t>
            </a:r>
          </a:p>
        </p:txBody>
      </p:sp>
      <p:graphicFrame>
        <p:nvGraphicFramePr>
          <p:cNvPr id="14" name="Content Placeholder 6">
            <a:extLst>
              <a:ext uri="{FF2B5EF4-FFF2-40B4-BE49-F238E27FC236}">
                <a16:creationId xmlns:a16="http://schemas.microsoft.com/office/drawing/2014/main" id="{05656633-2EA3-471D-A332-F874031E7BCC}"/>
              </a:ext>
            </a:extLst>
          </p:cNvPr>
          <p:cNvGraphicFramePr>
            <a:graphicFrameLocks/>
          </p:cNvGraphicFramePr>
          <p:nvPr>
            <p:extLst>
              <p:ext uri="{D42A27DB-BD31-4B8C-83A1-F6EECF244321}">
                <p14:modId xmlns:p14="http://schemas.microsoft.com/office/powerpoint/2010/main" val="2925139903"/>
              </p:ext>
            </p:extLst>
          </p:nvPr>
        </p:nvGraphicFramePr>
        <p:xfrm>
          <a:off x="487680" y="2000524"/>
          <a:ext cx="11247119" cy="3474720"/>
        </p:xfrm>
        <a:graphic>
          <a:graphicData uri="http://schemas.openxmlformats.org/drawingml/2006/table">
            <a:tbl>
              <a:tblPr firstRow="1" bandRow="1">
                <a:tableStyleId>{5C22544A-7EE6-4342-B048-85BDC9FD1C3A}</a:tableStyleId>
              </a:tblPr>
              <a:tblGrid>
                <a:gridCol w="3272893">
                  <a:extLst>
                    <a:ext uri="{9D8B030D-6E8A-4147-A177-3AD203B41FA5}">
                      <a16:colId xmlns:a16="http://schemas.microsoft.com/office/drawing/2014/main" val="20000"/>
                    </a:ext>
                  </a:extLst>
                </a:gridCol>
                <a:gridCol w="3987113">
                  <a:extLst>
                    <a:ext uri="{9D8B030D-6E8A-4147-A177-3AD203B41FA5}">
                      <a16:colId xmlns:a16="http://schemas.microsoft.com/office/drawing/2014/main" val="20004"/>
                    </a:ext>
                  </a:extLst>
                </a:gridCol>
                <a:gridCol w="3987113">
                  <a:extLst>
                    <a:ext uri="{9D8B030D-6E8A-4147-A177-3AD203B41FA5}">
                      <a16:colId xmlns:a16="http://schemas.microsoft.com/office/drawing/2014/main" val="4147840174"/>
                    </a:ext>
                  </a:extLst>
                </a:gridCol>
              </a:tblGrid>
              <a:tr h="548640">
                <a:tc>
                  <a:txBody>
                    <a:bodyPr/>
                    <a:lstStyle/>
                    <a:p>
                      <a:r>
                        <a:rPr lang="en-US" sz="1600" dirty="0">
                          <a:solidFill>
                            <a:schemeClr val="bg1"/>
                          </a:solidFill>
                        </a:rPr>
                        <a:t>System Organ Class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Adverse Reaction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Frequency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1520">
                <a:tc>
                  <a:txBody>
                    <a:bodyPr/>
                    <a:lstStyle/>
                    <a:p>
                      <a:r>
                        <a:rPr lang="en-US" sz="1600" b="1" dirty="0">
                          <a:solidFill>
                            <a:schemeClr val="tx1"/>
                          </a:solidFill>
                        </a:rPr>
                        <a:t>Infections &amp; infestations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err="1">
                          <a:solidFill>
                            <a:schemeClr val="tx1"/>
                          </a:solidFill>
                        </a:rPr>
                        <a:t>Pharyngitis</a:t>
                      </a:r>
                      <a:r>
                        <a:rPr lang="en-US" sz="1600" baseline="30000" dirty="0" err="1">
                          <a:solidFill>
                            <a:schemeClr val="tx1"/>
                          </a:solidFill>
                        </a:rPr>
                        <a:t>b</a:t>
                      </a:r>
                      <a:endParaRPr lang="en-US" sz="1600" baseline="300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2"/>
                  </a:ext>
                </a:extLst>
              </a:tr>
              <a:tr h="731520">
                <a:tc>
                  <a:txBody>
                    <a:bodyPr/>
                    <a:lstStyle/>
                    <a:p>
                      <a:r>
                        <a:rPr lang="en-US" sz="1600" b="1" dirty="0">
                          <a:solidFill>
                            <a:schemeClr val="tx1"/>
                          </a:solidFill>
                        </a:rPr>
                        <a:t>Immune system disorders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Hypersensitivity </a:t>
                      </a:r>
                      <a:r>
                        <a:rPr lang="en-US" sz="1600" dirty="0" err="1">
                          <a:solidFill>
                            <a:schemeClr val="tx1"/>
                          </a:solidFill>
                        </a:rPr>
                        <a:t>reactions</a:t>
                      </a:r>
                      <a:r>
                        <a:rPr lang="en-US" sz="1600" baseline="30000" dirty="0" err="1">
                          <a:solidFill>
                            <a:schemeClr val="tx1"/>
                          </a:solidFill>
                        </a:rPr>
                        <a:t>c</a:t>
                      </a:r>
                      <a:endParaRPr lang="en-US" sz="1600" baseline="30000" dirty="0">
                        <a:solidFill>
                          <a:schemeClr val="tx1"/>
                        </a:solidFill>
                        <a:highlight>
                          <a:srgbClr val="FFFF00"/>
                        </a:highlight>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574027879"/>
                  </a:ext>
                </a:extLst>
              </a:tr>
              <a:tr h="731520">
                <a:tc>
                  <a:txBody>
                    <a:bodyPr/>
                    <a:lstStyle/>
                    <a:p>
                      <a:r>
                        <a:rPr lang="en-US" sz="1600" b="1" dirty="0">
                          <a:solidFill>
                            <a:schemeClr val="tx1"/>
                          </a:solidFill>
                        </a:rPr>
                        <a:t>Nervous system disorders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Headache</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459415633"/>
                  </a:ext>
                </a:extLst>
              </a:tr>
              <a:tr h="731520">
                <a:tc>
                  <a:txBody>
                    <a:bodyPr/>
                    <a:lstStyle/>
                    <a:p>
                      <a:r>
                        <a:rPr lang="en-US" sz="1600" b="1" dirty="0">
                          <a:solidFill>
                            <a:schemeClr val="tx1"/>
                          </a:solidFill>
                        </a:rPr>
                        <a:t>General disorders and administration size conditions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Pyrexia</a:t>
                      </a:r>
                    </a:p>
                    <a:p>
                      <a:pPr algn="ctr"/>
                      <a:r>
                        <a:rPr lang="en-US" sz="1600" dirty="0">
                          <a:solidFill>
                            <a:schemeClr val="tx1"/>
                          </a:solidFill>
                        </a:rPr>
                        <a:t>Injection site reaction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5F3D0463-347F-4B5B-90B8-4D894BBDB019}"/>
              </a:ext>
            </a:extLst>
          </p:cNvPr>
          <p:cNvSpPr txBox="1"/>
          <p:nvPr/>
        </p:nvSpPr>
        <p:spPr>
          <a:xfrm>
            <a:off x="1581965" y="1444034"/>
            <a:ext cx="9028070" cy="338554"/>
          </a:xfrm>
          <a:prstGeom prst="rect">
            <a:avLst/>
          </a:prstGeom>
          <a:noFill/>
        </p:spPr>
        <p:txBody>
          <a:bodyPr wrap="square" rtlCol="0">
            <a:spAutoFit/>
          </a:bodyPr>
          <a:lstStyle/>
          <a:p>
            <a:pPr algn="ctr"/>
            <a:r>
              <a:rPr lang="en-US" sz="1600" b="1" dirty="0">
                <a:solidFill>
                  <a:schemeClr val="accent2"/>
                </a:solidFill>
              </a:rPr>
              <a:t>The most commonly reported adverse reactions were headache and </a:t>
            </a:r>
            <a:r>
              <a:rPr lang="en-US" sz="1600" b="1" dirty="0" err="1">
                <a:solidFill>
                  <a:schemeClr val="accent2"/>
                </a:solidFill>
              </a:rPr>
              <a:t>pharyngitis.</a:t>
            </a:r>
            <a:r>
              <a:rPr lang="en-US" sz="1600" b="1" baseline="30000" dirty="0" err="1">
                <a:solidFill>
                  <a:schemeClr val="accent2"/>
                </a:solidFill>
              </a:rPr>
              <a:t>a</a:t>
            </a:r>
            <a:r>
              <a:rPr lang="en-US" sz="1600" b="1" dirty="0">
                <a:solidFill>
                  <a:schemeClr val="accent2"/>
                </a:solidFill>
              </a:rPr>
              <a:t> </a:t>
            </a:r>
          </a:p>
        </p:txBody>
      </p:sp>
    </p:spTree>
    <p:extLst>
      <p:ext uri="{BB962C8B-B14F-4D97-AF65-F5344CB8AC3E}">
        <p14:creationId xmlns:p14="http://schemas.microsoft.com/office/powerpoint/2010/main" val="2454799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EFBC-0F41-4D08-8C2C-9DEEB9683697}"/>
              </a:ext>
            </a:extLst>
          </p:cNvPr>
          <p:cNvSpPr>
            <a:spLocks noGrp="1"/>
          </p:cNvSpPr>
          <p:nvPr>
            <p:ph type="title"/>
          </p:nvPr>
        </p:nvSpPr>
        <p:spPr/>
        <p:txBody>
          <a:bodyPr/>
          <a:lstStyle/>
          <a:p>
            <a:r>
              <a:rPr lang="en-US" dirty="0"/>
              <a:t>BORA Safety Summary</a:t>
            </a:r>
          </a:p>
        </p:txBody>
      </p:sp>
      <p:sp>
        <p:nvSpPr>
          <p:cNvPr id="3" name="Slide Number Placeholder 2">
            <a:extLst>
              <a:ext uri="{FF2B5EF4-FFF2-40B4-BE49-F238E27FC236}">
                <a16:creationId xmlns:a16="http://schemas.microsoft.com/office/drawing/2014/main" id="{635BC31E-39D1-4C3C-93D9-9C4C2F0308B3}"/>
              </a:ext>
            </a:extLst>
          </p:cNvPr>
          <p:cNvSpPr>
            <a:spLocks noGrp="1"/>
          </p:cNvSpPr>
          <p:nvPr>
            <p:ph type="sldNum" sz="quarter" idx="12"/>
          </p:nvPr>
        </p:nvSpPr>
        <p:spPr/>
        <p:txBody>
          <a:bodyPr/>
          <a:lstStyle/>
          <a:p>
            <a:pPr algn="ctr"/>
            <a:fld id="{CC7432E5-F8E0-41AE-9A6B-AD730338B005}" type="slidenum">
              <a:rPr lang="en-US" smtClean="0"/>
              <a:pPr algn="ctr"/>
              <a:t>37</a:t>
            </a:fld>
            <a:endParaRPr lang="en-US" dirty="0"/>
          </a:p>
        </p:txBody>
      </p:sp>
      <p:sp>
        <p:nvSpPr>
          <p:cNvPr id="4" name="Text Placeholder 3">
            <a:extLst>
              <a:ext uri="{FF2B5EF4-FFF2-40B4-BE49-F238E27FC236}">
                <a16:creationId xmlns:a16="http://schemas.microsoft.com/office/drawing/2014/main" id="{E13C63C3-2BBA-4FD0-B54F-284534815DBD}"/>
              </a:ext>
            </a:extLst>
          </p:cNvPr>
          <p:cNvSpPr>
            <a:spLocks noGrp="1"/>
          </p:cNvSpPr>
          <p:nvPr>
            <p:ph type="body" sz="quarter" idx="13"/>
          </p:nvPr>
        </p:nvSpPr>
        <p:spPr/>
        <p:txBody>
          <a:bodyPr/>
          <a:lstStyle/>
          <a:p>
            <a:r>
              <a:rPr lang="en-US" baseline="30000" dirty="0" err="1"/>
              <a:t>a</a:t>
            </a:r>
            <a:r>
              <a:rPr lang="en-US" dirty="0" err="1"/>
              <a:t>Independently</a:t>
            </a:r>
            <a:r>
              <a:rPr lang="en-US" dirty="0"/>
              <a:t> adjudicated new malignancies. </a:t>
            </a:r>
            <a:r>
              <a:rPr lang="en-GB" dirty="0">
                <a:ea typeface="Times New Roman" panose="02020603050405020304" pitchFamily="18" charset="0"/>
              </a:rPr>
              <a:t>ADA = antidrug antibody.</a:t>
            </a:r>
            <a:endParaRPr lang="en-US" dirty="0"/>
          </a:p>
          <a:p>
            <a:r>
              <a:rPr lang="en-US" dirty="0"/>
              <a:t>Busse WW et al. Article online ahead of print. </a:t>
            </a:r>
            <a:r>
              <a:rPr lang="en-US" i="1" dirty="0"/>
              <a:t>Lancet </a:t>
            </a:r>
            <a:r>
              <a:rPr lang="en-US" i="1" dirty="0" err="1"/>
              <a:t>Respir</a:t>
            </a:r>
            <a:r>
              <a:rPr lang="en-US" i="1" dirty="0"/>
              <a:t> Med. </a:t>
            </a:r>
            <a:r>
              <a:rPr lang="en-US" dirty="0"/>
              <a:t>2018.</a:t>
            </a:r>
          </a:p>
        </p:txBody>
      </p:sp>
      <p:graphicFrame>
        <p:nvGraphicFramePr>
          <p:cNvPr id="6" name="Content Placeholder 5">
            <a:extLst>
              <a:ext uri="{FF2B5EF4-FFF2-40B4-BE49-F238E27FC236}">
                <a16:creationId xmlns:a16="http://schemas.microsoft.com/office/drawing/2014/main" id="{980A6381-2752-48C2-8315-D7C59444BB20}"/>
              </a:ext>
            </a:extLst>
          </p:cNvPr>
          <p:cNvGraphicFramePr>
            <a:graphicFrameLocks noGrp="1"/>
          </p:cNvGraphicFramePr>
          <p:nvPr>
            <p:ph idx="1"/>
            <p:extLst>
              <p:ext uri="{D42A27DB-BD31-4B8C-83A1-F6EECF244321}">
                <p14:modId xmlns:p14="http://schemas.microsoft.com/office/powerpoint/2010/main" val="2088191417"/>
              </p:ext>
            </p:extLst>
          </p:nvPr>
        </p:nvGraphicFramePr>
        <p:xfrm>
          <a:off x="457200" y="1262063"/>
          <a:ext cx="11277600" cy="5140287"/>
        </p:xfrm>
        <a:graphic>
          <a:graphicData uri="http://schemas.openxmlformats.org/drawingml/2006/table">
            <a:tbl>
              <a:tblPr firstRow="1" bandRow="1">
                <a:tableStyleId>{21E4AEA4-8DFA-4A89-87EB-49C32662AFE0}</a:tableStyleId>
              </a:tblPr>
              <a:tblGrid>
                <a:gridCol w="2268023">
                  <a:extLst>
                    <a:ext uri="{9D8B030D-6E8A-4147-A177-3AD203B41FA5}">
                      <a16:colId xmlns:a16="http://schemas.microsoft.com/office/drawing/2014/main" val="4292023120"/>
                    </a:ext>
                  </a:extLst>
                </a:gridCol>
                <a:gridCol w="9009577">
                  <a:extLst>
                    <a:ext uri="{9D8B030D-6E8A-4147-A177-3AD203B41FA5}">
                      <a16:colId xmlns:a16="http://schemas.microsoft.com/office/drawing/2014/main" val="1833738088"/>
                    </a:ext>
                  </a:extLst>
                </a:gridCol>
              </a:tblGrid>
              <a:tr h="76425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Patients receiving benralizumab for a second year had safety and tolerability outcomes similar to those receiving     benralizumab during the 1</a:t>
                      </a:r>
                      <a:r>
                        <a:rPr lang="en-US" sz="1600" baseline="30000" dirty="0">
                          <a:solidFill>
                            <a:schemeClr val="accent2"/>
                          </a:solidFill>
                        </a:rPr>
                        <a:t>st</a:t>
                      </a:r>
                      <a:r>
                        <a:rPr lang="en-US" sz="1600" dirty="0">
                          <a:solidFill>
                            <a:schemeClr val="accent2"/>
                          </a:solidFill>
                        </a:rPr>
                        <a:t> year of treatment, with no new safety signals that might be associated with long-term depletion of eosinophils</a:t>
                      </a:r>
                      <a:r>
                        <a:rPr lang="en-US" sz="1600" baseline="30000" dirty="0">
                          <a:solidFill>
                            <a:schemeClr val="accent2"/>
                          </a:solidFill>
                        </a:rPr>
                        <a:t>1</a:t>
                      </a:r>
                      <a:r>
                        <a:rPr lang="en-US" sz="1600" dirty="0">
                          <a:solidFill>
                            <a:schemeClr val="accent2"/>
                          </a:solidFill>
                        </a:rPr>
                        <a:t> </a:t>
                      </a:r>
                    </a:p>
                  </a:txBody>
                  <a:tcPr anchor="ctr">
                    <a:lnB w="19050" cap="flat" cmpd="sng" algn="ctr">
                      <a:solidFill>
                        <a:schemeClr val="bg1">
                          <a:lumMod val="50000"/>
                        </a:schemeClr>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2"/>
                        </a:solidFill>
                      </a:endParaRPr>
                    </a:p>
                  </a:txBody>
                  <a:tcPr>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48609858"/>
                  </a:ext>
                </a:extLst>
              </a:tr>
              <a:tr h="59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Most Common AEs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500" dirty="0">
                          <a:solidFill>
                            <a:schemeClr val="accent2"/>
                          </a:solidFill>
                        </a:rPr>
                        <a:t>The most common AEs associated with use of benralizumab (occurring ≥5%, Q8W) were:</a:t>
                      </a:r>
                    </a:p>
                    <a:p>
                      <a:pPr marL="640080" lvl="1" indent="-285750">
                        <a:buFont typeface="Arial" panose="020B0604020202020204" pitchFamily="34" charset="0"/>
                        <a:buChar char="̶"/>
                      </a:pPr>
                      <a:r>
                        <a:rPr lang="en-US" sz="1400" dirty="0">
                          <a:solidFill>
                            <a:schemeClr val="accent2"/>
                          </a:solidFill>
                        </a:rPr>
                        <a:t>Viral URTI, asthma, URTI, bronchitis, headache, acute sinusitis</a:t>
                      </a:r>
                    </a:p>
                  </a:txBody>
                  <a:tcP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3384549"/>
                  </a:ext>
                </a:extLst>
              </a:tr>
              <a:tr h="418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Serious AEs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3464" marR="0" lvl="1"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Worsening asthma was the most commonly reported SAE related to benralizumab</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533950"/>
                  </a:ext>
                </a:extLst>
              </a:tr>
              <a:tr h="534976">
                <a:tc>
                  <a:txBody>
                    <a:bodyPr/>
                    <a:lstStyle/>
                    <a:p>
                      <a:r>
                        <a:rPr lang="en-US" sz="1600" b="1" dirty="0">
                          <a:solidFill>
                            <a:schemeClr val="accent2"/>
                          </a:solidFill>
                        </a:rPr>
                        <a:t>Injection Site AE</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Injection site reactions were observed in 2% of patients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89497583"/>
                  </a:ext>
                </a:extLst>
              </a:tr>
              <a:tr h="624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Hypersensitivity AE</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500" dirty="0">
                          <a:solidFill>
                            <a:schemeClr val="accent2"/>
                          </a:solidFill>
                        </a:rPr>
                        <a:t>Hypersensitivity AEs were observed in 2% of patients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6643942"/>
                  </a:ext>
                </a:extLst>
              </a:tr>
              <a:tr h="844053">
                <a:tc>
                  <a:txBody>
                    <a:bodyPr/>
                    <a:lstStyle/>
                    <a:p>
                      <a:r>
                        <a:rPr lang="en-US" sz="1600" b="1" dirty="0">
                          <a:solidFill>
                            <a:schemeClr val="accent2"/>
                          </a:solidFill>
                        </a:rPr>
                        <a:t>Infections </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600" dirty="0">
                          <a:solidFill>
                            <a:schemeClr val="accent2"/>
                          </a:solidFill>
                        </a:rPr>
                        <a:t>Infections </a:t>
                      </a:r>
                      <a:endParaRPr lang="en-US" sz="1500" dirty="0">
                        <a:solidFill>
                          <a:schemeClr val="accent2"/>
                        </a:solidFill>
                      </a:endParaRPr>
                    </a:p>
                    <a:p>
                      <a:pPr marL="640080" indent="-285750">
                        <a:spcBef>
                          <a:spcPts val="0"/>
                        </a:spcBef>
                        <a:buClrTx/>
                        <a:buFont typeface="Arial" panose="020B0604020202020204" pitchFamily="34" charset="0"/>
                        <a:buChar char="̶"/>
                      </a:pPr>
                      <a:r>
                        <a:rPr lang="en-US" sz="1400" dirty="0">
                          <a:solidFill>
                            <a:schemeClr val="accent2"/>
                          </a:solidFill>
                        </a:rPr>
                        <a:t>No helminthic infections occurred in BORA</a:t>
                      </a:r>
                    </a:p>
                    <a:p>
                      <a:pPr marL="640080" indent="-285750">
                        <a:spcBef>
                          <a:spcPts val="0"/>
                        </a:spcBef>
                        <a:buClrTx/>
                        <a:buFont typeface="Arial" panose="020B0604020202020204" pitchFamily="34" charset="0"/>
                        <a:buChar char="̶"/>
                      </a:pPr>
                      <a:r>
                        <a:rPr lang="en-US" sz="1400" dirty="0">
                          <a:solidFill>
                            <a:schemeClr val="accent2"/>
                          </a:solidFill>
                        </a:rPr>
                        <a:t>Serious infections occurred in ~2% of patients</a:t>
                      </a:r>
                    </a:p>
                  </a:txBody>
                  <a:tcP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1134389"/>
                  </a:ext>
                </a:extLst>
              </a:tr>
              <a:tr h="481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Malignancy</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The overall frequency of malignancy was ~1%</a:t>
                      </a:r>
                      <a:r>
                        <a:rPr lang="en-US" sz="1600" baseline="30000" dirty="0">
                          <a:solidFill>
                            <a:schemeClr val="accent2"/>
                          </a:solidFill>
                        </a:rPr>
                        <a:t>a</a:t>
                      </a:r>
                      <a:endParaRPr lang="en-US" sz="1600" dirty="0">
                        <a:solidFill>
                          <a:schemeClr val="accent2"/>
                        </a:solidFill>
                      </a:endParaRP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37980870"/>
                  </a:ext>
                </a:extLst>
              </a:tr>
              <a:tr h="509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ADA</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kern="1200" dirty="0">
                          <a:solidFill>
                            <a:schemeClr val="accent2"/>
                          </a:solidFill>
                          <a:effectLst/>
                          <a:latin typeface="+mn-lt"/>
                          <a:ea typeface="+mn-ea"/>
                          <a:cs typeface="+mn-cs"/>
                        </a:rPr>
                        <a:t>There was no indication that positive ADA titers were associated with hypersensitivity or affected efficacy outcomes in the primary SIROCCO and CALIMA exacerbation studies or the BORA extension study</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2120485"/>
                  </a:ext>
                </a:extLst>
              </a:tr>
            </a:tbl>
          </a:graphicData>
        </a:graphic>
      </p:graphicFrame>
    </p:spTree>
    <p:extLst>
      <p:ext uri="{BB962C8B-B14F-4D97-AF65-F5344CB8AC3E}">
        <p14:creationId xmlns:p14="http://schemas.microsoft.com/office/powerpoint/2010/main" val="2332901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Dosing and Administration</a:t>
            </a:r>
          </a:p>
        </p:txBody>
      </p:sp>
    </p:spTree>
    <p:extLst>
      <p:ext uri="{BB962C8B-B14F-4D97-AF65-F5344CB8AC3E}">
        <p14:creationId xmlns:p14="http://schemas.microsoft.com/office/powerpoint/2010/main" val="171852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Benralizumab Has Been Added as Step 5 Treatment in GINA 2018 </a:t>
            </a:r>
            <a:endParaRPr lang="en-GB" dirty="0"/>
          </a:p>
        </p:txBody>
      </p:sp>
      <p:sp>
        <p:nvSpPr>
          <p:cNvPr id="28" name="Slide Number Placeholder 3">
            <a:extLst>
              <a:ext uri="{FF2B5EF4-FFF2-40B4-BE49-F238E27FC236}">
                <a16:creationId xmlns:a16="http://schemas.microsoft.com/office/drawing/2014/main" id="{A762AD6C-1E88-4307-A1E1-3D7C23A18BD3}"/>
              </a:ext>
            </a:extLst>
          </p:cNvPr>
          <p:cNvSpPr>
            <a:spLocks noGrp="1"/>
          </p:cNvSpPr>
          <p:nvPr>
            <p:ph type="sldNum" sz="quarter" idx="12"/>
          </p:nvPr>
        </p:nvSpPr>
        <p:spPr/>
        <p:txBody>
          <a:bodyPr/>
          <a:lstStyle/>
          <a:p>
            <a:fld id="{CC7432E5-F8E0-41AE-9A6B-AD730338B005}" type="slidenum">
              <a:rPr lang="en-US" smtClean="0"/>
              <a:pPr/>
              <a:t>3</a:t>
            </a:fld>
            <a:endParaRPr lang="en-US" dirty="0"/>
          </a:p>
        </p:txBody>
      </p:sp>
      <p:sp>
        <p:nvSpPr>
          <p:cNvPr id="24" name="Text Placeholder 23">
            <a:extLst>
              <a:ext uri="{FF2B5EF4-FFF2-40B4-BE49-F238E27FC236}">
                <a16:creationId xmlns:a16="http://schemas.microsoft.com/office/drawing/2014/main" id="{C7E6A9FF-917D-4290-87C2-B9798670C69F}"/>
              </a:ext>
            </a:extLst>
          </p:cNvPr>
          <p:cNvSpPr>
            <a:spLocks noGrp="1"/>
          </p:cNvSpPr>
          <p:nvPr>
            <p:ph type="body" sz="quarter" idx="13"/>
          </p:nvPr>
        </p:nvSpPr>
        <p:spPr/>
        <p:txBody>
          <a:bodyPr>
            <a:normAutofit/>
          </a:bodyPr>
          <a:lstStyle/>
          <a:p>
            <a:r>
              <a:rPr lang="en-GB" baseline="30000" dirty="0" err="1"/>
              <a:t>a</a:t>
            </a:r>
            <a:r>
              <a:rPr lang="en-GB" dirty="0" err="1"/>
              <a:t>Not</a:t>
            </a:r>
            <a:r>
              <a:rPr lang="en-GB" dirty="0"/>
              <a:t> for children &lt;12 years. </a:t>
            </a:r>
            <a:r>
              <a:rPr lang="en-GB" baseline="30000" dirty="0" err="1"/>
              <a:t>b</a:t>
            </a:r>
            <a:r>
              <a:rPr lang="en-GB" dirty="0" err="1"/>
              <a:t>For</a:t>
            </a:r>
            <a:r>
              <a:rPr lang="en-GB" dirty="0"/>
              <a:t> children 6-11 years, the preferred Step 3 treatment is medium-dose ICS. </a:t>
            </a:r>
            <a:r>
              <a:rPr lang="en-GB" baseline="30000" dirty="0" err="1"/>
              <a:t>c</a:t>
            </a:r>
            <a:r>
              <a:rPr lang="en-GB" dirty="0" err="1"/>
              <a:t>Low</a:t>
            </a:r>
            <a:r>
              <a:rPr lang="en-GB" dirty="0"/>
              <a:t>-dose ICS/formoterol is the reliever medication for patients prescribed low-dose budesonide/formoterol or low-dose beclomethasone/formoterol maintenance and reliever therapy. </a:t>
            </a:r>
            <a:r>
              <a:rPr lang="en-GB" baseline="30000" dirty="0" err="1"/>
              <a:t>d</a:t>
            </a:r>
            <a:r>
              <a:rPr lang="en-GB" dirty="0" err="1"/>
              <a:t>Tiotropium</a:t>
            </a:r>
            <a:r>
              <a:rPr lang="en-GB" dirty="0"/>
              <a:t> by mist inhaler is an add-on treatment for patients with a history of exacerbations; it is not indicated in children &lt;12 years. GINA = Global Initiative for Asthma; ICS = inhaled corticosteroids; </a:t>
            </a:r>
            <a:r>
              <a:rPr lang="en-GB" dirty="0" err="1"/>
              <a:t>IgE</a:t>
            </a:r>
            <a:r>
              <a:rPr lang="en-GB" dirty="0"/>
              <a:t> = immunoglobulin E; IL5 = interleukin-5; LABA = long-acting </a:t>
            </a:r>
            <a:r>
              <a:rPr lang="el-GR" dirty="0"/>
              <a:t>β</a:t>
            </a:r>
            <a:r>
              <a:rPr lang="en-US" dirty="0"/>
              <a:t> </a:t>
            </a:r>
            <a:r>
              <a:rPr lang="en-GB" dirty="0"/>
              <a:t>agonists; LTRA = leukotriene receptor agonist; OCS = oral corticosteroids; SABA = short-acting </a:t>
            </a:r>
            <a:r>
              <a:rPr lang="el-GR" dirty="0"/>
              <a:t>β</a:t>
            </a:r>
            <a:r>
              <a:rPr lang="en-GB" dirty="0"/>
              <a:t> agonists.</a:t>
            </a:r>
          </a:p>
          <a:p>
            <a:r>
              <a:rPr lang="en-GB" dirty="0"/>
              <a:t>Global Initiative for Asthma (GINA) 2018. http://www.ginasthma.org. </a:t>
            </a:r>
          </a:p>
        </p:txBody>
      </p:sp>
      <p:grpSp>
        <p:nvGrpSpPr>
          <p:cNvPr id="3" name="Group 2">
            <a:extLst>
              <a:ext uri="{FF2B5EF4-FFF2-40B4-BE49-F238E27FC236}">
                <a16:creationId xmlns:a16="http://schemas.microsoft.com/office/drawing/2014/main" id="{EB1B1495-BC8F-4A40-B061-6B32D7B79998}"/>
              </a:ext>
            </a:extLst>
          </p:cNvPr>
          <p:cNvGrpSpPr/>
          <p:nvPr/>
        </p:nvGrpSpPr>
        <p:grpSpPr>
          <a:xfrm>
            <a:off x="850392" y="1238253"/>
            <a:ext cx="9831617" cy="3432433"/>
            <a:chOff x="618599" y="1610626"/>
            <a:chExt cx="10779846" cy="3763481"/>
          </a:xfrm>
        </p:grpSpPr>
        <p:sp>
          <p:nvSpPr>
            <p:cNvPr id="73" name="Textfeld 9">
              <a:extLst>
                <a:ext uri="{FF2B5EF4-FFF2-40B4-BE49-F238E27FC236}">
                  <a16:creationId xmlns:a16="http://schemas.microsoft.com/office/drawing/2014/main" id="{DD432636-6442-410E-947D-05D3526628B6}"/>
                </a:ext>
              </a:extLst>
            </p:cNvPr>
            <p:cNvSpPr txBox="1">
              <a:spLocks noChangeArrowheads="1"/>
            </p:cNvSpPr>
            <p:nvPr/>
          </p:nvSpPr>
          <p:spPr bwMode="auto">
            <a:xfrm>
              <a:off x="618599" y="2721114"/>
              <a:ext cx="1185367" cy="77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Preferred </a:t>
              </a:r>
            </a:p>
            <a:p>
              <a:pPr algn="r" eaLnBrk="1" hangingPunct="1">
                <a:lnSpc>
                  <a:spcPts val="1600"/>
                </a:lnSpc>
              </a:pPr>
              <a:r>
                <a:rPr lang="en-GB" altLang="en-US" sz="1400" b="1" dirty="0">
                  <a:solidFill>
                    <a:schemeClr val="accent2"/>
                  </a:solidFill>
                  <a:latin typeface="+mn-lt"/>
                </a:rPr>
                <a:t>controller </a:t>
              </a:r>
            </a:p>
            <a:p>
              <a:pPr algn="r" eaLnBrk="1" hangingPunct="1">
                <a:lnSpc>
                  <a:spcPts val="1600"/>
                </a:lnSpc>
              </a:pPr>
              <a:r>
                <a:rPr lang="en-GB" altLang="en-US" sz="1400" b="1" dirty="0">
                  <a:solidFill>
                    <a:schemeClr val="accent2"/>
                  </a:solidFill>
                  <a:latin typeface="+mn-lt"/>
                </a:rPr>
                <a:t>choice</a:t>
              </a:r>
            </a:p>
          </p:txBody>
        </p:sp>
        <p:sp>
          <p:nvSpPr>
            <p:cNvPr id="74" name="Rectangle 73">
              <a:extLst>
                <a:ext uri="{FF2B5EF4-FFF2-40B4-BE49-F238E27FC236}">
                  <a16:creationId xmlns:a16="http://schemas.microsoft.com/office/drawing/2014/main" id="{CC1B7C49-46FF-4F59-A05E-6CA1C53237E4}"/>
                </a:ext>
              </a:extLst>
            </p:cNvPr>
            <p:cNvSpPr/>
            <p:nvPr/>
          </p:nvSpPr>
          <p:spPr bwMode="auto">
            <a:xfrm>
              <a:off x="1872319" y="2600508"/>
              <a:ext cx="1514773" cy="2161941"/>
            </a:xfrm>
            <a:prstGeom prst="rect">
              <a:avLst/>
            </a:prstGeom>
            <a:solidFill>
              <a:schemeClr val="accent1">
                <a:alpha val="2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5" name="TextBox 20">
              <a:extLst>
                <a:ext uri="{FF2B5EF4-FFF2-40B4-BE49-F238E27FC236}">
                  <a16:creationId xmlns:a16="http://schemas.microsoft.com/office/drawing/2014/main" id="{9D807864-58A3-4E48-8C28-55BB0CC45DFA}"/>
                </a:ext>
              </a:extLst>
            </p:cNvPr>
            <p:cNvSpPr txBox="1">
              <a:spLocks noChangeArrowheads="1"/>
            </p:cNvSpPr>
            <p:nvPr/>
          </p:nvSpPr>
          <p:spPr bwMode="auto">
            <a:xfrm>
              <a:off x="2031481" y="4012812"/>
              <a:ext cx="1196449"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nchor="ctr">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Consider</a:t>
              </a:r>
            </a:p>
            <a:p>
              <a:pPr algn="ctr">
                <a:lnSpc>
                  <a:spcPts val="1400"/>
                </a:lnSpc>
              </a:pPr>
              <a:r>
                <a:rPr lang="en-US" altLang="en-US" sz="1200" dirty="0">
                  <a:latin typeface="+mn-lt"/>
                </a:rPr>
                <a:t>low-dose ICS</a:t>
              </a:r>
            </a:p>
          </p:txBody>
        </p:sp>
        <p:sp>
          <p:nvSpPr>
            <p:cNvPr id="76" name="Rectangle 75">
              <a:extLst>
                <a:ext uri="{FF2B5EF4-FFF2-40B4-BE49-F238E27FC236}">
                  <a16:creationId xmlns:a16="http://schemas.microsoft.com/office/drawing/2014/main" id="{19F52FFB-1820-4586-88A7-B1BCE614B0AE}"/>
                </a:ext>
              </a:extLst>
            </p:cNvPr>
            <p:cNvSpPr/>
            <p:nvPr/>
          </p:nvSpPr>
          <p:spPr bwMode="auto">
            <a:xfrm>
              <a:off x="3383842" y="2600508"/>
              <a:ext cx="3419856" cy="2161940"/>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8" name="Rectangle 54">
              <a:extLst>
                <a:ext uri="{FF2B5EF4-FFF2-40B4-BE49-F238E27FC236}">
                  <a16:creationId xmlns:a16="http://schemas.microsoft.com/office/drawing/2014/main" id="{26FAABB3-524D-4EE2-89F8-26FE57590338}"/>
                </a:ext>
              </a:extLst>
            </p:cNvPr>
            <p:cNvSpPr/>
            <p:nvPr/>
          </p:nvSpPr>
          <p:spPr bwMode="auto">
            <a:xfrm>
              <a:off x="6800448" y="2276955"/>
              <a:ext cx="1536192" cy="2486854"/>
            </a:xfrm>
            <a:custGeom>
              <a:avLst/>
              <a:gdLst>
                <a:gd name="connsiteX0" fmla="*/ 0 w 1076756"/>
                <a:gd name="connsiteY0" fmla="*/ 0 h 2042817"/>
                <a:gd name="connsiteX1" fmla="*/ 1076756 w 1076756"/>
                <a:gd name="connsiteY1" fmla="*/ 0 h 2042817"/>
                <a:gd name="connsiteX2" fmla="*/ 1076756 w 1076756"/>
                <a:gd name="connsiteY2" fmla="*/ 2042817 h 2042817"/>
                <a:gd name="connsiteX3" fmla="*/ 0 w 1076756"/>
                <a:gd name="connsiteY3" fmla="*/ 2042817 h 2042817"/>
                <a:gd name="connsiteX4" fmla="*/ 0 w 1076756"/>
                <a:gd name="connsiteY4" fmla="*/ 0 h 2042817"/>
                <a:gd name="connsiteX0" fmla="*/ 0 w 1076756"/>
                <a:gd name="connsiteY0" fmla="*/ 0 h 2042817"/>
                <a:gd name="connsiteX1" fmla="*/ 1076756 w 1076756"/>
                <a:gd name="connsiteY1" fmla="*/ 86110 h 2042817"/>
                <a:gd name="connsiteX2" fmla="*/ 1076756 w 1076756"/>
                <a:gd name="connsiteY2" fmla="*/ 2042817 h 2042817"/>
                <a:gd name="connsiteX3" fmla="*/ 0 w 1076756"/>
                <a:gd name="connsiteY3" fmla="*/ 2042817 h 2042817"/>
                <a:gd name="connsiteX4" fmla="*/ 0 w 1076756"/>
                <a:gd name="connsiteY4" fmla="*/ 0 h 2042817"/>
                <a:gd name="connsiteX0" fmla="*/ 4101 w 1076756"/>
                <a:gd name="connsiteY0" fmla="*/ 246027 h 1956707"/>
                <a:gd name="connsiteX1" fmla="*/ 1076756 w 1076756"/>
                <a:gd name="connsiteY1" fmla="*/ 0 h 1956707"/>
                <a:gd name="connsiteX2" fmla="*/ 1076756 w 1076756"/>
                <a:gd name="connsiteY2" fmla="*/ 1956707 h 1956707"/>
                <a:gd name="connsiteX3" fmla="*/ 0 w 1076756"/>
                <a:gd name="connsiteY3" fmla="*/ 1956707 h 1956707"/>
                <a:gd name="connsiteX4" fmla="*/ 4101 w 1076756"/>
                <a:gd name="connsiteY4" fmla="*/ 246027 h 1956707"/>
                <a:gd name="connsiteX0" fmla="*/ 4101 w 1076756"/>
                <a:gd name="connsiteY0" fmla="*/ 258328 h 1969008"/>
                <a:gd name="connsiteX1" fmla="*/ 1076756 w 1076756"/>
                <a:gd name="connsiteY1" fmla="*/ 0 h 1969008"/>
                <a:gd name="connsiteX2" fmla="*/ 1076756 w 1076756"/>
                <a:gd name="connsiteY2" fmla="*/ 1969008 h 1969008"/>
                <a:gd name="connsiteX3" fmla="*/ 0 w 1076756"/>
                <a:gd name="connsiteY3" fmla="*/ 1969008 h 1969008"/>
                <a:gd name="connsiteX4" fmla="*/ 4101 w 1076756"/>
                <a:gd name="connsiteY4" fmla="*/ 258328 h 196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756" h="1969008">
                  <a:moveTo>
                    <a:pt x="4101" y="258328"/>
                  </a:moveTo>
                  <a:lnTo>
                    <a:pt x="1076756" y="0"/>
                  </a:lnTo>
                  <a:lnTo>
                    <a:pt x="1076756" y="1969008"/>
                  </a:lnTo>
                  <a:lnTo>
                    <a:pt x="0" y="1969008"/>
                  </a:lnTo>
                  <a:lnTo>
                    <a:pt x="4101" y="258328"/>
                  </a:lnTo>
                  <a:close/>
                </a:path>
              </a:pathLst>
            </a:custGeom>
            <a:solidFill>
              <a:schemeClr val="accent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9" name="Rectangle 56">
              <a:extLst>
                <a:ext uri="{FF2B5EF4-FFF2-40B4-BE49-F238E27FC236}">
                  <a16:creationId xmlns:a16="http://schemas.microsoft.com/office/drawing/2014/main" id="{0E59E9AD-8961-406A-B6DC-6382EF105E9B}"/>
                </a:ext>
              </a:extLst>
            </p:cNvPr>
            <p:cNvSpPr/>
            <p:nvPr/>
          </p:nvSpPr>
          <p:spPr bwMode="auto">
            <a:xfrm>
              <a:off x="8333390" y="1947199"/>
              <a:ext cx="1536192" cy="2818324"/>
            </a:xfrm>
            <a:custGeom>
              <a:avLst/>
              <a:gdLst>
                <a:gd name="connsiteX0" fmla="*/ 0 w 1076756"/>
                <a:gd name="connsiteY0" fmla="*/ 0 h 2213253"/>
                <a:gd name="connsiteX1" fmla="*/ 1076756 w 1076756"/>
                <a:gd name="connsiteY1" fmla="*/ 0 h 2213253"/>
                <a:gd name="connsiteX2" fmla="*/ 1076756 w 1076756"/>
                <a:gd name="connsiteY2" fmla="*/ 2213253 h 2213253"/>
                <a:gd name="connsiteX3" fmla="*/ 0 w 1076756"/>
                <a:gd name="connsiteY3" fmla="*/ 2213253 h 2213253"/>
                <a:gd name="connsiteX4" fmla="*/ 0 w 1076756"/>
                <a:gd name="connsiteY4" fmla="*/ 0 h 2213253"/>
                <a:gd name="connsiteX0" fmla="*/ 5576 w 1076756"/>
                <a:gd name="connsiteY0" fmla="*/ 239751 h 2213253"/>
                <a:gd name="connsiteX1" fmla="*/ 1076756 w 1076756"/>
                <a:gd name="connsiteY1" fmla="*/ 0 h 2213253"/>
                <a:gd name="connsiteX2" fmla="*/ 1076756 w 1076756"/>
                <a:gd name="connsiteY2" fmla="*/ 2213253 h 2213253"/>
                <a:gd name="connsiteX3" fmla="*/ 0 w 1076756"/>
                <a:gd name="connsiteY3" fmla="*/ 2213253 h 2213253"/>
                <a:gd name="connsiteX4" fmla="*/ 5576 w 1076756"/>
                <a:gd name="connsiteY4" fmla="*/ 239751 h 2213253"/>
                <a:gd name="connsiteX0" fmla="*/ 5576 w 1076756"/>
                <a:gd name="connsiteY0" fmla="*/ 262054 h 2235556"/>
                <a:gd name="connsiteX1" fmla="*/ 1076756 w 1076756"/>
                <a:gd name="connsiteY1" fmla="*/ 0 h 2235556"/>
                <a:gd name="connsiteX2" fmla="*/ 1076756 w 1076756"/>
                <a:gd name="connsiteY2" fmla="*/ 2235556 h 2235556"/>
                <a:gd name="connsiteX3" fmla="*/ 0 w 1076756"/>
                <a:gd name="connsiteY3" fmla="*/ 2235556 h 2235556"/>
                <a:gd name="connsiteX4" fmla="*/ 5576 w 1076756"/>
                <a:gd name="connsiteY4" fmla="*/ 262054 h 2235556"/>
                <a:gd name="connsiteX0" fmla="*/ 1476 w 1076756"/>
                <a:gd name="connsiteY0" fmla="*/ 266154 h 2235556"/>
                <a:gd name="connsiteX1" fmla="*/ 1076756 w 1076756"/>
                <a:gd name="connsiteY1" fmla="*/ 0 h 2235556"/>
                <a:gd name="connsiteX2" fmla="*/ 1076756 w 1076756"/>
                <a:gd name="connsiteY2" fmla="*/ 2235556 h 2235556"/>
                <a:gd name="connsiteX3" fmla="*/ 0 w 1076756"/>
                <a:gd name="connsiteY3" fmla="*/ 2235556 h 2235556"/>
                <a:gd name="connsiteX4" fmla="*/ 1476 w 1076756"/>
                <a:gd name="connsiteY4" fmla="*/ 266154 h 2235556"/>
                <a:gd name="connsiteX0" fmla="*/ 1476 w 1076756"/>
                <a:gd name="connsiteY0" fmla="*/ 257953 h 2227355"/>
                <a:gd name="connsiteX1" fmla="*/ 1076756 w 1076756"/>
                <a:gd name="connsiteY1" fmla="*/ 0 h 2227355"/>
                <a:gd name="connsiteX2" fmla="*/ 1076756 w 1076756"/>
                <a:gd name="connsiteY2" fmla="*/ 2227355 h 2227355"/>
                <a:gd name="connsiteX3" fmla="*/ 0 w 1076756"/>
                <a:gd name="connsiteY3" fmla="*/ 2227355 h 2227355"/>
                <a:gd name="connsiteX4" fmla="*/ 1476 w 1076756"/>
                <a:gd name="connsiteY4" fmla="*/ 257953 h 2227355"/>
                <a:gd name="connsiteX0" fmla="*/ 1476 w 1076756"/>
                <a:gd name="connsiteY0" fmla="*/ 262054 h 2231456"/>
                <a:gd name="connsiteX1" fmla="*/ 1072655 w 1076756"/>
                <a:gd name="connsiteY1" fmla="*/ 0 h 2231456"/>
                <a:gd name="connsiteX2" fmla="*/ 1076756 w 1076756"/>
                <a:gd name="connsiteY2" fmla="*/ 2231456 h 2231456"/>
                <a:gd name="connsiteX3" fmla="*/ 0 w 1076756"/>
                <a:gd name="connsiteY3" fmla="*/ 2231456 h 2231456"/>
                <a:gd name="connsiteX4" fmla="*/ 1476 w 1076756"/>
                <a:gd name="connsiteY4" fmla="*/ 262054 h 2231456"/>
                <a:gd name="connsiteX0" fmla="*/ 1476 w 1076756"/>
                <a:gd name="connsiteY0" fmla="*/ 253853 h 2223255"/>
                <a:gd name="connsiteX1" fmla="*/ 1076756 w 1076756"/>
                <a:gd name="connsiteY1" fmla="*/ 0 h 2223255"/>
                <a:gd name="connsiteX2" fmla="*/ 1076756 w 1076756"/>
                <a:gd name="connsiteY2" fmla="*/ 2223255 h 2223255"/>
                <a:gd name="connsiteX3" fmla="*/ 0 w 1076756"/>
                <a:gd name="connsiteY3" fmla="*/ 2223255 h 2223255"/>
                <a:gd name="connsiteX4" fmla="*/ 1476 w 1076756"/>
                <a:gd name="connsiteY4" fmla="*/ 253853 h 2223255"/>
                <a:gd name="connsiteX0" fmla="*/ 1476 w 1080856"/>
                <a:gd name="connsiteY0" fmla="*/ 262054 h 2231456"/>
                <a:gd name="connsiteX1" fmla="*/ 1080856 w 1080856"/>
                <a:gd name="connsiteY1" fmla="*/ 0 h 2231456"/>
                <a:gd name="connsiteX2" fmla="*/ 1076756 w 1080856"/>
                <a:gd name="connsiteY2" fmla="*/ 2231456 h 2231456"/>
                <a:gd name="connsiteX3" fmla="*/ 0 w 1080856"/>
                <a:gd name="connsiteY3" fmla="*/ 2231456 h 2231456"/>
                <a:gd name="connsiteX4" fmla="*/ 1476 w 1080856"/>
                <a:gd name="connsiteY4" fmla="*/ 262054 h 223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56" h="2231456">
                  <a:moveTo>
                    <a:pt x="1476" y="262054"/>
                  </a:moveTo>
                  <a:lnTo>
                    <a:pt x="1080856" y="0"/>
                  </a:lnTo>
                  <a:cubicBezTo>
                    <a:pt x="1079489" y="743819"/>
                    <a:pt x="1078123" y="1487637"/>
                    <a:pt x="1076756" y="2231456"/>
                  </a:cubicBezTo>
                  <a:lnTo>
                    <a:pt x="0" y="2231456"/>
                  </a:lnTo>
                  <a:cubicBezTo>
                    <a:pt x="1859" y="1573622"/>
                    <a:pt x="-383" y="919888"/>
                    <a:pt x="1476" y="262054"/>
                  </a:cubicBezTo>
                  <a:close/>
                </a:path>
              </a:pathLst>
            </a:custGeom>
            <a:solidFill>
              <a:schemeClr val="accent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0" name="Rectangle 58">
              <a:extLst>
                <a:ext uri="{FF2B5EF4-FFF2-40B4-BE49-F238E27FC236}">
                  <a16:creationId xmlns:a16="http://schemas.microsoft.com/office/drawing/2014/main" id="{F9B7ABE1-BE69-4A24-B8F3-1BEC77FE8EFC}"/>
                </a:ext>
              </a:extLst>
            </p:cNvPr>
            <p:cNvSpPr/>
            <p:nvPr/>
          </p:nvSpPr>
          <p:spPr>
            <a:xfrm>
              <a:off x="9866331" y="1610626"/>
              <a:ext cx="1532113" cy="3157000"/>
            </a:xfrm>
            <a:custGeom>
              <a:avLst/>
              <a:gdLst>
                <a:gd name="connsiteX0" fmla="*/ 0 w 1089082"/>
                <a:gd name="connsiteY0" fmla="*/ 0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0 h 2499607"/>
                <a:gd name="connsiteX0" fmla="*/ 0 w 1089082"/>
                <a:gd name="connsiteY0" fmla="*/ 267629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267629 h 249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082" h="2499607">
                  <a:moveTo>
                    <a:pt x="0" y="267629"/>
                  </a:moveTo>
                  <a:lnTo>
                    <a:pt x="1089082" y="0"/>
                  </a:lnTo>
                  <a:lnTo>
                    <a:pt x="1089082" y="2499607"/>
                  </a:lnTo>
                  <a:lnTo>
                    <a:pt x="0" y="2499607"/>
                  </a:lnTo>
                  <a:lnTo>
                    <a:pt x="0" y="267629"/>
                  </a:lnTo>
                  <a:close/>
                </a:path>
              </a:pathLst>
            </a:custGeom>
            <a:solidFill>
              <a:schemeClr val="accent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1" name="TextBox 80">
              <a:extLst>
                <a:ext uri="{FF2B5EF4-FFF2-40B4-BE49-F238E27FC236}">
                  <a16:creationId xmlns:a16="http://schemas.microsoft.com/office/drawing/2014/main" id="{23C322A9-3666-4C5C-BB1E-0D16D470EBF7}"/>
                </a:ext>
              </a:extLst>
            </p:cNvPr>
            <p:cNvSpPr txBox="1"/>
            <p:nvPr/>
          </p:nvSpPr>
          <p:spPr>
            <a:xfrm>
              <a:off x="1985585" y="2716825"/>
              <a:ext cx="1288240" cy="338554"/>
            </a:xfrm>
            <a:prstGeom prst="rect">
              <a:avLst/>
            </a:prstGeom>
            <a:noFill/>
          </p:spPr>
          <p:txBody>
            <a:bodyPr wrap="square">
              <a:spAutoFit/>
            </a:bodyPr>
            <a:lstStyle/>
            <a:p>
              <a:pPr algn="ctr">
                <a:defRPr/>
              </a:pPr>
              <a:r>
                <a:rPr lang="en-US" sz="1600" b="1" dirty="0">
                  <a:ea typeface="ＭＳ Ｐゴシック" pitchFamily="-101" charset="-128"/>
                  <a:cs typeface="ＭＳ Ｐゴシック" pitchFamily="-101" charset="-128"/>
                </a:rPr>
                <a:t>Step 1</a:t>
              </a:r>
            </a:p>
          </p:txBody>
        </p:sp>
        <p:sp>
          <p:nvSpPr>
            <p:cNvPr id="82" name="TextBox 81">
              <a:extLst>
                <a:ext uri="{FF2B5EF4-FFF2-40B4-BE49-F238E27FC236}">
                  <a16:creationId xmlns:a16="http://schemas.microsoft.com/office/drawing/2014/main" id="{600A86AB-6EFF-4409-846F-6F44D0442B17}"/>
                </a:ext>
              </a:extLst>
            </p:cNvPr>
            <p:cNvSpPr txBox="1"/>
            <p:nvPr/>
          </p:nvSpPr>
          <p:spPr>
            <a:xfrm>
              <a:off x="3799952" y="2716825"/>
              <a:ext cx="2587636" cy="625812"/>
            </a:xfrm>
            <a:prstGeom prst="rect">
              <a:avLst/>
            </a:prstGeom>
            <a:noFill/>
          </p:spPr>
          <p:txBody>
            <a:bodyPr wrap="square">
              <a:spAutoFit/>
            </a:bodyPr>
            <a:lstStyle/>
            <a:p>
              <a:pPr algn="ctr">
                <a:spcAft>
                  <a:spcPts val="800"/>
                </a:spcAft>
                <a:defRPr/>
              </a:pPr>
              <a:r>
                <a:rPr lang="en-US" sz="1600" b="1" dirty="0">
                  <a:latin typeface="Arial" pitchFamily="-101" charset="0"/>
                  <a:ea typeface="ＭＳ Ｐゴシック" pitchFamily="-101" charset="-128"/>
                  <a:cs typeface="ＭＳ Ｐゴシック" pitchFamily="-101" charset="-128"/>
                </a:rPr>
                <a:t>Step 2</a:t>
              </a:r>
            </a:p>
            <a:p>
              <a:pPr algn="ctr">
                <a:defRPr/>
              </a:pPr>
              <a:r>
                <a:rPr lang="en-US" altLang="en-US" sz="1200" dirty="0"/>
                <a:t>Low-dose ICS</a:t>
              </a:r>
            </a:p>
          </p:txBody>
        </p:sp>
        <p:sp>
          <p:nvSpPr>
            <p:cNvPr id="83" name="TextBox 82">
              <a:extLst>
                <a:ext uri="{FF2B5EF4-FFF2-40B4-BE49-F238E27FC236}">
                  <a16:creationId xmlns:a16="http://schemas.microsoft.com/office/drawing/2014/main" id="{B6574588-373D-43E2-843E-1A5389FD0692}"/>
                </a:ext>
              </a:extLst>
            </p:cNvPr>
            <p:cNvSpPr txBox="1"/>
            <p:nvPr/>
          </p:nvSpPr>
          <p:spPr>
            <a:xfrm>
              <a:off x="6960970" y="2648769"/>
              <a:ext cx="1215148" cy="1147366"/>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3</a:t>
              </a:r>
            </a:p>
            <a:p>
              <a:pPr algn="ctr">
                <a:lnSpc>
                  <a:spcPts val="1400"/>
                </a:lnSpc>
                <a:defRPr/>
              </a:pPr>
              <a:r>
                <a:rPr lang="en-US" altLang="en-US" sz="1200" dirty="0"/>
                <a:t>Low-dose </a:t>
              </a:r>
              <a:br>
                <a:rPr lang="en-US" altLang="en-US" sz="1200" dirty="0"/>
              </a:br>
              <a:r>
                <a:rPr lang="en-US" altLang="en-US" sz="1200" dirty="0"/>
                <a:t>ICS/LABA</a:t>
              </a:r>
              <a:r>
                <a:rPr lang="en-US" altLang="en-US" sz="1200" baseline="30000" dirty="0"/>
                <a:t>b</a:t>
              </a:r>
              <a:endParaRPr lang="en-US" altLang="en-US" sz="1200" dirty="0"/>
            </a:p>
            <a:p>
              <a:pPr algn="ctr">
                <a:defRPr/>
              </a:pPr>
              <a:endParaRPr lang="en-US" sz="1600" b="1" dirty="0">
                <a:ea typeface="ＭＳ Ｐゴシック" pitchFamily="-101" charset="-128"/>
                <a:cs typeface="ＭＳ Ｐゴシック" pitchFamily="-101" charset="-128"/>
              </a:endParaRPr>
            </a:p>
          </p:txBody>
        </p:sp>
        <p:sp>
          <p:nvSpPr>
            <p:cNvPr id="84" name="TextBox 83">
              <a:extLst>
                <a:ext uri="{FF2B5EF4-FFF2-40B4-BE49-F238E27FC236}">
                  <a16:creationId xmlns:a16="http://schemas.microsoft.com/office/drawing/2014/main" id="{96DC9CD8-E49C-4D5D-8364-FA512C527788}"/>
                </a:ext>
              </a:extLst>
            </p:cNvPr>
            <p:cNvSpPr txBox="1"/>
            <p:nvPr/>
          </p:nvSpPr>
          <p:spPr>
            <a:xfrm>
              <a:off x="8507932" y="2316897"/>
              <a:ext cx="1187108" cy="810478"/>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4</a:t>
              </a:r>
            </a:p>
            <a:p>
              <a:pPr algn="ctr">
                <a:defRPr/>
              </a:pPr>
              <a:r>
                <a:rPr lang="en-US" altLang="en-US" sz="1200" dirty="0"/>
                <a:t>Med/High</a:t>
              </a:r>
              <a:br>
                <a:rPr lang="en-US" altLang="en-US" sz="1200" dirty="0"/>
              </a:br>
              <a:r>
                <a:rPr lang="en-US" altLang="en-US" sz="1200" dirty="0"/>
                <a:t>ICS/LABA</a:t>
              </a:r>
            </a:p>
          </p:txBody>
        </p:sp>
        <p:sp>
          <p:nvSpPr>
            <p:cNvPr id="85" name="TextBox 84">
              <a:extLst>
                <a:ext uri="{FF2B5EF4-FFF2-40B4-BE49-F238E27FC236}">
                  <a16:creationId xmlns:a16="http://schemas.microsoft.com/office/drawing/2014/main" id="{666817C2-7A7C-4252-B202-2A7C34F5C887}"/>
                </a:ext>
              </a:extLst>
            </p:cNvPr>
            <p:cNvSpPr txBox="1"/>
            <p:nvPr/>
          </p:nvSpPr>
          <p:spPr>
            <a:xfrm>
              <a:off x="9952983" y="1939738"/>
              <a:ext cx="1358814" cy="1698552"/>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5</a:t>
              </a:r>
            </a:p>
            <a:p>
              <a:pPr algn="ctr">
                <a:defRPr/>
              </a:pPr>
              <a:r>
                <a:rPr lang="en-US" altLang="en-US" sz="1200" dirty="0"/>
                <a:t>Refer for add-on treatment </a:t>
              </a:r>
              <a:br>
                <a:rPr lang="en-US" altLang="en-US" sz="1200" dirty="0"/>
              </a:br>
              <a:r>
                <a:rPr lang="en-US" altLang="en-US" sz="1200" dirty="0"/>
                <a:t>(eg, </a:t>
              </a:r>
              <a:r>
                <a:rPr lang="en-US" altLang="en-US" sz="1200" dirty="0" err="1"/>
                <a:t>tiotropium,</a:t>
              </a:r>
              <a:r>
                <a:rPr lang="en-US" altLang="en-US" sz="1200" baseline="30000" dirty="0" err="1"/>
                <a:t>a,d</a:t>
              </a:r>
              <a:r>
                <a:rPr lang="en-US" altLang="en-US" sz="1200" dirty="0"/>
                <a:t> anti-</a:t>
              </a:r>
              <a:r>
                <a:rPr lang="en-US" altLang="en-US" sz="1200" dirty="0" err="1"/>
                <a:t>IgE</a:t>
              </a:r>
              <a:r>
                <a:rPr lang="en-US" altLang="en-US" sz="1200" dirty="0"/>
                <a:t>,</a:t>
              </a:r>
            </a:p>
            <a:p>
              <a:pPr algn="ctr">
                <a:defRPr/>
              </a:pPr>
              <a:r>
                <a:rPr lang="en-US" altLang="en-US" sz="1200" dirty="0"/>
                <a:t>anti-IL5)</a:t>
              </a:r>
              <a:r>
                <a:rPr lang="en-US" altLang="en-US" sz="1200" baseline="30000" dirty="0"/>
                <a:t>a</a:t>
              </a:r>
              <a:endParaRPr lang="en-US" sz="1200" b="1" dirty="0">
                <a:ea typeface="ＭＳ Ｐゴシック" pitchFamily="-101" charset="-128"/>
                <a:cs typeface="ＭＳ Ｐゴシック" pitchFamily="-101" charset="-128"/>
              </a:endParaRPr>
            </a:p>
          </p:txBody>
        </p:sp>
        <p:sp>
          <p:nvSpPr>
            <p:cNvPr id="87" name="Textfeld 9">
              <a:extLst>
                <a:ext uri="{FF2B5EF4-FFF2-40B4-BE49-F238E27FC236}">
                  <a16:creationId xmlns:a16="http://schemas.microsoft.com/office/drawing/2014/main" id="{48873D6F-A006-45B0-B013-3CC3055CC482}"/>
                </a:ext>
              </a:extLst>
            </p:cNvPr>
            <p:cNvSpPr txBox="1">
              <a:spLocks noChangeArrowheads="1"/>
            </p:cNvSpPr>
            <p:nvPr/>
          </p:nvSpPr>
          <p:spPr bwMode="auto">
            <a:xfrm>
              <a:off x="809092" y="4914597"/>
              <a:ext cx="1017880" cy="32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Reliever</a:t>
              </a:r>
            </a:p>
          </p:txBody>
        </p:sp>
        <p:sp>
          <p:nvSpPr>
            <p:cNvPr id="88" name="Textfeld 9">
              <a:extLst>
                <a:ext uri="{FF2B5EF4-FFF2-40B4-BE49-F238E27FC236}">
                  <a16:creationId xmlns:a16="http://schemas.microsoft.com/office/drawing/2014/main" id="{7863FDC8-1DB7-4BDA-8FC3-CD4C33BDF753}"/>
                </a:ext>
              </a:extLst>
            </p:cNvPr>
            <p:cNvSpPr txBox="1">
              <a:spLocks noChangeArrowheads="1"/>
            </p:cNvSpPr>
            <p:nvPr/>
          </p:nvSpPr>
          <p:spPr bwMode="auto">
            <a:xfrm>
              <a:off x="809092" y="4001808"/>
              <a:ext cx="994874" cy="55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Other</a:t>
              </a:r>
              <a:r>
                <a:rPr lang="en-GB" altLang="en-US" sz="1400" b="1" dirty="0">
                  <a:solidFill>
                    <a:schemeClr val="accent1"/>
                  </a:solidFill>
                  <a:latin typeface="+mn-lt"/>
                </a:rPr>
                <a:t> </a:t>
              </a:r>
            </a:p>
            <a:p>
              <a:pPr algn="r" eaLnBrk="1" hangingPunct="1">
                <a:lnSpc>
                  <a:spcPts val="1600"/>
                </a:lnSpc>
              </a:pPr>
              <a:r>
                <a:rPr lang="en-GB" altLang="en-US" sz="1400" b="1" dirty="0">
                  <a:solidFill>
                    <a:schemeClr val="accent2"/>
                  </a:solidFill>
                  <a:latin typeface="+mn-lt"/>
                </a:rPr>
                <a:t>options</a:t>
              </a:r>
            </a:p>
          </p:txBody>
        </p:sp>
        <p:sp>
          <p:nvSpPr>
            <p:cNvPr id="89" name="TextBox 20">
              <a:extLst>
                <a:ext uri="{FF2B5EF4-FFF2-40B4-BE49-F238E27FC236}">
                  <a16:creationId xmlns:a16="http://schemas.microsoft.com/office/drawing/2014/main" id="{5835C165-74B5-4FEC-AA32-63D3B9DBE2CA}"/>
                </a:ext>
              </a:extLst>
            </p:cNvPr>
            <p:cNvSpPr txBox="1">
              <a:spLocks noChangeArrowheads="1"/>
            </p:cNvSpPr>
            <p:nvPr/>
          </p:nvSpPr>
          <p:spPr bwMode="auto">
            <a:xfrm>
              <a:off x="3857954" y="4012812"/>
              <a:ext cx="2471632"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LTRA</a:t>
              </a:r>
            </a:p>
            <a:p>
              <a:pPr algn="ctr">
                <a:lnSpc>
                  <a:spcPts val="1400"/>
                </a:lnSpc>
              </a:pPr>
              <a:r>
                <a:rPr lang="en-US" altLang="en-US" sz="1200" dirty="0">
                  <a:latin typeface="+mn-lt"/>
                </a:rPr>
                <a:t>Low-dose theophylline</a:t>
              </a:r>
              <a:r>
                <a:rPr lang="en-US" altLang="en-US" sz="1200" baseline="30000" dirty="0">
                  <a:latin typeface="+mn-lt"/>
                </a:rPr>
                <a:t>a</a:t>
              </a:r>
              <a:endParaRPr lang="en-US" altLang="en-US" sz="1200" dirty="0">
                <a:latin typeface="+mn-lt"/>
              </a:endParaRPr>
            </a:p>
          </p:txBody>
        </p:sp>
        <p:sp>
          <p:nvSpPr>
            <p:cNvPr id="93" name="TextBox 20">
              <a:extLst>
                <a:ext uri="{FF2B5EF4-FFF2-40B4-BE49-F238E27FC236}">
                  <a16:creationId xmlns:a16="http://schemas.microsoft.com/office/drawing/2014/main" id="{932AD15F-51DD-429F-B4DD-6BFFD41245D5}"/>
                </a:ext>
              </a:extLst>
            </p:cNvPr>
            <p:cNvSpPr txBox="1">
              <a:spLocks noChangeArrowheads="1"/>
            </p:cNvSpPr>
            <p:nvPr/>
          </p:nvSpPr>
          <p:spPr bwMode="auto">
            <a:xfrm>
              <a:off x="6940481" y="3839559"/>
              <a:ext cx="1256127" cy="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Med/High ICS</a:t>
              </a:r>
            </a:p>
            <a:p>
              <a:pPr algn="ctr">
                <a:lnSpc>
                  <a:spcPts val="1400"/>
                </a:lnSpc>
              </a:pPr>
              <a:r>
                <a:rPr lang="en-US" altLang="en-US" sz="1200" dirty="0">
                  <a:latin typeface="+mn-lt"/>
                </a:rPr>
                <a:t>Low-dose ICS + LTRA (or + theophylline)</a:t>
              </a:r>
              <a:r>
                <a:rPr lang="en-US" altLang="en-US" sz="1200" baseline="30000" dirty="0"/>
                <a:t>a</a:t>
              </a:r>
              <a:endParaRPr lang="en-US" altLang="en-US" sz="1200" dirty="0">
                <a:latin typeface="+mn-lt"/>
              </a:endParaRPr>
            </a:p>
          </p:txBody>
        </p:sp>
        <p:sp>
          <p:nvSpPr>
            <p:cNvPr id="94" name="TextBox 20">
              <a:extLst>
                <a:ext uri="{FF2B5EF4-FFF2-40B4-BE49-F238E27FC236}">
                  <a16:creationId xmlns:a16="http://schemas.microsoft.com/office/drawing/2014/main" id="{603B0601-2C17-4BE3-B5D1-4F3973494565}"/>
                </a:ext>
              </a:extLst>
            </p:cNvPr>
            <p:cNvSpPr txBox="1">
              <a:spLocks noChangeArrowheads="1"/>
            </p:cNvSpPr>
            <p:nvPr/>
          </p:nvSpPr>
          <p:spPr bwMode="auto">
            <a:xfrm>
              <a:off x="8457782" y="3602505"/>
              <a:ext cx="1285159" cy="110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r>
                <a:rPr lang="en-US" altLang="en-US" sz="1200" dirty="0" err="1">
                  <a:latin typeface="+mn-lt"/>
                </a:rPr>
                <a:t>tiotropium</a:t>
              </a:r>
              <a:r>
                <a:rPr lang="en-US" altLang="en-US" sz="1200" b="1" baseline="30000" dirty="0" err="1">
                  <a:latin typeface="+mn-lt"/>
                </a:rPr>
                <a:t>a,d</a:t>
              </a:r>
              <a:endParaRPr lang="en-US" altLang="en-US" sz="1200" dirty="0">
                <a:latin typeface="+mn-lt"/>
              </a:endParaRPr>
            </a:p>
            <a:p>
              <a:pPr algn="ctr">
                <a:lnSpc>
                  <a:spcPts val="1400"/>
                </a:lnSpc>
              </a:pPr>
              <a:r>
                <a:rPr lang="en-US" altLang="en-US" sz="1200" dirty="0">
                  <a:latin typeface="+mn-lt"/>
                </a:rPr>
                <a:t>Med/High ICS + LTRA (or +theophylline)</a:t>
              </a:r>
              <a:r>
                <a:rPr lang="en-US" altLang="en-US" sz="1200" baseline="30000" dirty="0">
                  <a:latin typeface="+mn-lt"/>
                </a:rPr>
                <a:t>a</a:t>
              </a:r>
              <a:endParaRPr lang="en-US" altLang="en-US" sz="1200" dirty="0">
                <a:latin typeface="+mn-lt"/>
              </a:endParaRPr>
            </a:p>
          </p:txBody>
        </p:sp>
        <p:sp>
          <p:nvSpPr>
            <p:cNvPr id="95" name="TextBox 20">
              <a:extLst>
                <a:ext uri="{FF2B5EF4-FFF2-40B4-BE49-F238E27FC236}">
                  <a16:creationId xmlns:a16="http://schemas.microsoft.com/office/drawing/2014/main" id="{058D57D7-EC29-47D1-A46F-48D62B8C95B8}"/>
                </a:ext>
              </a:extLst>
            </p:cNvPr>
            <p:cNvSpPr txBox="1">
              <a:spLocks noChangeArrowheads="1"/>
            </p:cNvSpPr>
            <p:nvPr/>
          </p:nvSpPr>
          <p:spPr bwMode="auto">
            <a:xfrm>
              <a:off x="10104722" y="4019096"/>
              <a:ext cx="1055330" cy="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p>
            <a:p>
              <a:pPr algn="ctr">
                <a:lnSpc>
                  <a:spcPts val="1400"/>
                </a:lnSpc>
              </a:pPr>
              <a:r>
                <a:rPr lang="en-US" altLang="en-US" sz="1200" dirty="0">
                  <a:latin typeface="+mn-lt"/>
                </a:rPr>
                <a:t>low-dose</a:t>
              </a:r>
              <a:br>
                <a:rPr lang="en-US" altLang="en-US" sz="1200" dirty="0">
                  <a:latin typeface="+mn-lt"/>
                </a:rPr>
              </a:br>
              <a:r>
                <a:rPr lang="en-US" altLang="en-US" sz="1200" dirty="0">
                  <a:latin typeface="+mn-lt"/>
                </a:rPr>
                <a:t>OCS</a:t>
              </a:r>
            </a:p>
          </p:txBody>
        </p:sp>
        <p:sp>
          <p:nvSpPr>
            <p:cNvPr id="97" name="Rectangle 96">
              <a:extLst>
                <a:ext uri="{FF2B5EF4-FFF2-40B4-BE49-F238E27FC236}">
                  <a16:creationId xmlns:a16="http://schemas.microsoft.com/office/drawing/2014/main" id="{23C27047-6343-4BB6-89E6-B390E55F815E}"/>
                </a:ext>
              </a:extLst>
            </p:cNvPr>
            <p:cNvSpPr/>
            <p:nvPr/>
          </p:nvSpPr>
          <p:spPr bwMode="auto">
            <a:xfrm>
              <a:off x="6800449" y="4763006"/>
              <a:ext cx="4597996" cy="611101"/>
            </a:xfrm>
            <a:prstGeom prst="rect">
              <a:avLst/>
            </a:prstGeom>
            <a:solidFill>
              <a:schemeClr val="accent6">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500"/>
                </a:lnSpc>
              </a:pPr>
              <a:r>
                <a:rPr lang="en-US" altLang="en-US" sz="1200" b="1" dirty="0">
                  <a:solidFill>
                    <a:schemeClr val="tx1"/>
                  </a:solidFill>
                </a:rPr>
                <a:t>As needed: SABA or low-dose ICS/formoterol</a:t>
              </a:r>
              <a:r>
                <a:rPr lang="en-US" altLang="en-US" sz="1200" b="1" baseline="30000" dirty="0">
                  <a:solidFill>
                    <a:schemeClr val="tx1"/>
                  </a:solidFill>
                </a:rPr>
                <a:t>c</a:t>
              </a:r>
            </a:p>
          </p:txBody>
        </p:sp>
        <p:sp>
          <p:nvSpPr>
            <p:cNvPr id="35" name="Rectangle 34">
              <a:extLst>
                <a:ext uri="{FF2B5EF4-FFF2-40B4-BE49-F238E27FC236}">
                  <a16:creationId xmlns:a16="http://schemas.microsoft.com/office/drawing/2014/main" id="{E12B4335-DB99-E848-B3F4-F71375F5EB3F}"/>
                </a:ext>
              </a:extLst>
            </p:cNvPr>
            <p:cNvSpPr/>
            <p:nvPr/>
          </p:nvSpPr>
          <p:spPr bwMode="auto">
            <a:xfrm>
              <a:off x="1875275" y="4763006"/>
              <a:ext cx="4925173" cy="611101"/>
            </a:xfrm>
            <a:prstGeom prst="rect">
              <a:avLst/>
            </a:prstGeom>
            <a:solidFill>
              <a:schemeClr val="accent6">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1200" b="1" dirty="0">
                  <a:solidFill>
                    <a:schemeClr val="tx1"/>
                  </a:solidFill>
                </a:rPr>
                <a:t>As needed: SABA</a:t>
              </a:r>
            </a:p>
          </p:txBody>
        </p:sp>
      </p:grpSp>
      <p:sp>
        <p:nvSpPr>
          <p:cNvPr id="2" name="Rectangle: Rounded Corners 1">
            <a:extLst>
              <a:ext uri="{FF2B5EF4-FFF2-40B4-BE49-F238E27FC236}">
                <a16:creationId xmlns:a16="http://schemas.microsoft.com/office/drawing/2014/main" id="{0C05336B-E249-4566-8313-39FD4E442355}"/>
              </a:ext>
            </a:extLst>
          </p:cNvPr>
          <p:cNvSpPr/>
          <p:nvPr/>
        </p:nvSpPr>
        <p:spPr>
          <a:xfrm>
            <a:off x="9344007" y="2845872"/>
            <a:ext cx="1280160" cy="202887"/>
          </a:xfrm>
          <a:prstGeom prst="roundRect">
            <a:avLst>
              <a:gd name="adj" fmla="val 4167"/>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978C1426-8066-4A12-91B5-9412F4CA60C0}"/>
              </a:ext>
            </a:extLst>
          </p:cNvPr>
          <p:cNvSpPr/>
          <p:nvPr/>
        </p:nvSpPr>
        <p:spPr>
          <a:xfrm>
            <a:off x="1993831" y="4794279"/>
            <a:ext cx="8688178" cy="1129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5 add-on treatment options include:</a:t>
            </a:r>
          </a:p>
          <a:p>
            <a:pPr algn="ctr"/>
            <a:r>
              <a:rPr lang="en-US" dirty="0"/>
              <a:t>anti-interleukin-5 receptor treatment (subcutaneous benralizumab for patients aged ≥12 years) with severe eosinophilic asthma that is uncontrolled on Step 4 treatment</a:t>
            </a:r>
          </a:p>
        </p:txBody>
      </p:sp>
      <p:sp>
        <p:nvSpPr>
          <p:cNvPr id="5" name="Arrow: Curved Right 4">
            <a:extLst>
              <a:ext uri="{FF2B5EF4-FFF2-40B4-BE49-F238E27FC236}">
                <a16:creationId xmlns:a16="http://schemas.microsoft.com/office/drawing/2014/main" id="{8F4EFC14-E80D-4039-B815-2BCB4834608A}"/>
              </a:ext>
            </a:extLst>
          </p:cNvPr>
          <p:cNvSpPr/>
          <p:nvPr/>
        </p:nvSpPr>
        <p:spPr>
          <a:xfrm rot="10800000" flipV="1">
            <a:off x="10816508" y="2860876"/>
            <a:ext cx="725114" cy="26406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 Same Side Corner Rectangle 11">
            <a:extLst>
              <a:ext uri="{FF2B5EF4-FFF2-40B4-BE49-F238E27FC236}">
                <a16:creationId xmlns:a16="http://schemas.microsoft.com/office/drawing/2014/main" id="{98DD40FC-D7CA-453C-B936-81071D718948}"/>
              </a:ext>
            </a:extLst>
          </p:cNvPr>
          <p:cNvSpPr/>
          <p:nvPr/>
        </p:nvSpPr>
        <p:spPr>
          <a:xfrm rot="10800000">
            <a:off x="10798133"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3" name="Rectangle 32">
            <a:extLst>
              <a:ext uri="{FF2B5EF4-FFF2-40B4-BE49-F238E27FC236}">
                <a16:creationId xmlns:a16="http://schemas.microsoft.com/office/drawing/2014/main" id="{CC216C73-F0CD-409A-8B97-19C129AF732E}"/>
              </a:ext>
            </a:extLst>
          </p:cNvPr>
          <p:cNvSpPr/>
          <p:nvPr/>
        </p:nvSpPr>
        <p:spPr>
          <a:xfrm>
            <a:off x="10798137" y="1"/>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GINA</a:t>
            </a:r>
          </a:p>
        </p:txBody>
      </p:sp>
    </p:spTree>
    <p:extLst>
      <p:ext uri="{BB962C8B-B14F-4D97-AF65-F5344CB8AC3E}">
        <p14:creationId xmlns:p14="http://schemas.microsoft.com/office/powerpoint/2010/main" val="2886437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51B0A3-94D5-4D82-9AFA-B08E71A98676}"/>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267003"/>
            <a:ext cx="5940500" cy="5012715"/>
          </a:xfrm>
          <a:prstGeom prst="rect">
            <a:avLst/>
          </a:prstGeom>
        </p:spPr>
      </p:pic>
      <p:sp>
        <p:nvSpPr>
          <p:cNvPr id="7" name="Title 2"/>
          <p:cNvSpPr>
            <a:spLocks noGrp="1"/>
          </p:cNvSpPr>
          <p:nvPr>
            <p:ph type="title"/>
          </p:nvPr>
        </p:nvSpPr>
        <p:spPr/>
        <p:txBody>
          <a:bodyPr/>
          <a:lstStyle/>
          <a:p>
            <a:r>
              <a:rPr lang="en-US" dirty="0"/>
              <a:t>FASENRA Posology and Method of Administration</a:t>
            </a:r>
          </a:p>
        </p:txBody>
      </p:sp>
      <p:sp>
        <p:nvSpPr>
          <p:cNvPr id="31752" name="Slide Number Placeholder 2"/>
          <p:cNvSpPr>
            <a:spLocks noGrp="1"/>
          </p:cNvSpPr>
          <p:nvPr>
            <p:ph type="sldNum" sz="quarter" idx="12"/>
          </p:nvPr>
        </p:nvSpPr>
        <p:spPr/>
        <p:txBody>
          <a:bodyPr/>
          <a:lstStyle/>
          <a:p>
            <a:fld id="{2C288081-E5C0-4280-8BCB-E4CC76672A7C}" type="slidenum">
              <a:rPr lang="en-US" smtClean="0"/>
              <a:pPr/>
              <a:t>39</a:t>
            </a:fld>
            <a:endParaRPr lang="en-US" dirty="0"/>
          </a:p>
        </p:txBody>
      </p:sp>
      <p:sp>
        <p:nvSpPr>
          <p:cNvPr id="3" name="Text Placeholder 2">
            <a:extLst>
              <a:ext uri="{FF2B5EF4-FFF2-40B4-BE49-F238E27FC236}">
                <a16:creationId xmlns:a16="http://schemas.microsoft.com/office/drawing/2014/main" id="{EC52E00D-A8E9-4C53-8ABA-4FBC43D8AC87}"/>
              </a:ext>
            </a:extLst>
          </p:cNvPr>
          <p:cNvSpPr>
            <a:spLocks noGrp="1"/>
          </p:cNvSpPr>
          <p:nvPr>
            <p:ph type="body" sz="quarter" idx="13"/>
          </p:nvPr>
        </p:nvSpPr>
        <p:spPr/>
        <p:txBody>
          <a:bodyPr/>
          <a:lstStyle/>
          <a:p>
            <a:pPr>
              <a:spcBef>
                <a:spcPts val="200"/>
              </a:spcBef>
            </a:pPr>
            <a:r>
              <a:rPr lang="en-US" dirty="0"/>
              <a:t>Note: FASENRA syringe not shown at actual size.</a:t>
            </a:r>
          </a:p>
          <a:p>
            <a:r>
              <a:rPr lang="en-US" dirty="0"/>
              <a:t>FASENRA Summary of Product Characteristics.</a:t>
            </a:r>
          </a:p>
        </p:txBody>
      </p:sp>
      <p:sp>
        <p:nvSpPr>
          <p:cNvPr id="21" name="TextBox 20"/>
          <p:cNvSpPr txBox="1"/>
          <p:nvPr/>
        </p:nvSpPr>
        <p:spPr>
          <a:xfrm>
            <a:off x="5972497" y="1410241"/>
            <a:ext cx="5762303" cy="4521751"/>
          </a:xfrm>
          <a:prstGeom prst="rect">
            <a:avLst/>
          </a:prstGeom>
          <a:noFill/>
        </p:spPr>
        <p:txBody>
          <a:bodyPr wrap="square">
            <a:spAutoFit/>
          </a:bodyPr>
          <a:lstStyle/>
          <a:p>
            <a:r>
              <a:rPr lang="en-US" sz="1600" b="1" dirty="0">
                <a:solidFill>
                  <a:schemeClr val="accent2"/>
                </a:solidFill>
              </a:rPr>
              <a:t>Posology</a:t>
            </a:r>
          </a:p>
          <a:p>
            <a:pPr marL="285750" indent="-285750">
              <a:spcBef>
                <a:spcPts val="200"/>
              </a:spcBef>
              <a:buClr>
                <a:schemeClr val="accent1"/>
              </a:buClr>
              <a:buFont typeface="Arial" panose="020B0604020202020204" pitchFamily="34" charset="0"/>
              <a:buChar char="•"/>
            </a:pPr>
            <a:r>
              <a:rPr lang="en-US" sz="1600" dirty="0">
                <a:solidFill>
                  <a:schemeClr val="tx2">
                    <a:lumMod val="75000"/>
                  </a:schemeClr>
                </a:solidFill>
              </a:rPr>
              <a:t>The recommended dose of benralizumab is 30 mg by subcutaneous injection every 4 weeks for the first 3 doses, and then every 8 weeks thereafter. If an injection is missed on the planned date, dosing should resume as soon as possible on the indicated regimen; a double dose must not be administered.</a:t>
            </a:r>
          </a:p>
          <a:p>
            <a:pPr marL="285750" indent="-285750">
              <a:spcBef>
                <a:spcPts val="200"/>
              </a:spcBef>
              <a:buClr>
                <a:schemeClr val="accent1"/>
              </a:buClr>
              <a:buFont typeface="Arial" panose="020B0604020202020204" pitchFamily="34" charset="0"/>
              <a:buChar char="•"/>
            </a:pPr>
            <a:r>
              <a:rPr lang="en-US" sz="1600" dirty="0">
                <a:solidFill>
                  <a:schemeClr val="tx2">
                    <a:lumMod val="75000"/>
                  </a:schemeClr>
                </a:solidFill>
              </a:rPr>
              <a:t>Fasenra is intended for long-term treatment. A decision to continue the therapy should be made at least annually based on disease severity, level of exacerbation control, and blood eosinophil counts.</a:t>
            </a:r>
          </a:p>
          <a:p>
            <a:pPr>
              <a:spcBef>
                <a:spcPts val="1200"/>
              </a:spcBef>
            </a:pPr>
            <a:r>
              <a:rPr lang="en-US" sz="1600" b="1" dirty="0">
                <a:solidFill>
                  <a:schemeClr val="accent2"/>
                </a:solidFill>
              </a:rPr>
              <a:t>Method of administration</a:t>
            </a:r>
          </a:p>
          <a:p>
            <a:pPr marL="171450" indent="-171450">
              <a:spcBef>
                <a:spcPts val="300"/>
              </a:spcBef>
              <a:buClr>
                <a:schemeClr val="accent1"/>
              </a:buClr>
              <a:buFont typeface="Arial" panose="020B0604020202020204" pitchFamily="34" charset="0"/>
              <a:buChar char="•"/>
            </a:pPr>
            <a:r>
              <a:rPr lang="en-US" sz="1600" dirty="0">
                <a:solidFill>
                  <a:schemeClr val="tx2">
                    <a:lumMod val="75000"/>
                  </a:schemeClr>
                </a:solidFill>
              </a:rPr>
              <a:t>Fasenra is administered as a subcutaneous injection by a healthcare professional.</a:t>
            </a:r>
          </a:p>
          <a:p>
            <a:pPr marL="171450" indent="-171450">
              <a:buClr>
                <a:schemeClr val="accent1"/>
              </a:buClr>
              <a:buFont typeface="Arial" panose="020B0604020202020204" pitchFamily="34" charset="0"/>
              <a:buChar char="•"/>
            </a:pPr>
            <a:r>
              <a:rPr lang="en-US" sz="1600" dirty="0">
                <a:solidFill>
                  <a:schemeClr val="tx2">
                    <a:lumMod val="75000"/>
                  </a:schemeClr>
                </a:solidFill>
              </a:rPr>
              <a:t>It should be injected into the upper arm, thighs, or the abdomen. It should not be injected into areas where the skin is tender, bruised, erythematous, or hardened.</a:t>
            </a:r>
          </a:p>
        </p:txBody>
      </p:sp>
      <p:sp>
        <p:nvSpPr>
          <p:cNvPr id="5" name="Plus 4"/>
          <p:cNvSpPr/>
          <p:nvPr/>
        </p:nvSpPr>
        <p:spPr>
          <a:xfrm>
            <a:off x="3779520" y="1388684"/>
            <a:ext cx="182880" cy="182880"/>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bg1"/>
              </a:solidFill>
            </a:endParaRPr>
          </a:p>
        </p:txBody>
      </p:sp>
      <p:pic>
        <p:nvPicPr>
          <p:cNvPr id="9" name="Picture 8">
            <a:extLst>
              <a:ext uri="{FF2B5EF4-FFF2-40B4-BE49-F238E27FC236}">
                <a16:creationId xmlns:a16="http://schemas.microsoft.com/office/drawing/2014/main" id="{C8F630FD-F4AD-4139-9EB9-966C925FF67D}"/>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3557" y="860811"/>
            <a:ext cx="5762303" cy="2812385"/>
          </a:xfrm>
          <a:prstGeom prst="rect">
            <a:avLst/>
          </a:prstGeom>
        </p:spPr>
      </p:pic>
    </p:spTree>
    <p:extLst>
      <p:ext uri="{BB962C8B-B14F-4D97-AF65-F5344CB8AC3E}">
        <p14:creationId xmlns:p14="http://schemas.microsoft.com/office/powerpoint/2010/main" val="4210328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Summary </a:t>
            </a:r>
          </a:p>
        </p:txBody>
      </p:sp>
    </p:spTree>
    <p:extLst>
      <p:ext uri="{BB962C8B-B14F-4D97-AF65-F5344CB8AC3E}">
        <p14:creationId xmlns:p14="http://schemas.microsoft.com/office/powerpoint/2010/main" val="184653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39434F-258F-4CC2-B7CC-80996F4DAFB6}"/>
              </a:ext>
            </a:extLst>
          </p:cNvPr>
          <p:cNvSpPr/>
          <p:nvPr/>
        </p:nvSpPr>
        <p:spPr>
          <a:xfrm>
            <a:off x="6127753" y="2957115"/>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7CE3E-DCAE-4B8B-9152-07AF803BD526}"/>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ACAEE692-9842-4D4E-ADBD-F1642D290326}"/>
              </a:ext>
            </a:extLst>
          </p:cNvPr>
          <p:cNvSpPr>
            <a:spLocks noGrp="1"/>
          </p:cNvSpPr>
          <p:nvPr>
            <p:ph type="sldNum" sz="quarter" idx="12"/>
          </p:nvPr>
        </p:nvSpPr>
        <p:spPr/>
        <p:txBody>
          <a:bodyPr/>
          <a:lstStyle/>
          <a:p>
            <a:pPr algn="ctr"/>
            <a:fld id="{CC7432E5-F8E0-41AE-9A6B-AD730338B005}" type="slidenum">
              <a:rPr lang="en-US" smtClean="0"/>
              <a:pPr algn="ctr"/>
              <a:t>41</a:t>
            </a:fld>
            <a:endParaRPr lang="en-US" dirty="0"/>
          </a:p>
        </p:txBody>
      </p:sp>
      <p:sp>
        <p:nvSpPr>
          <p:cNvPr id="4" name="Text Placeholder 3">
            <a:extLst>
              <a:ext uri="{FF2B5EF4-FFF2-40B4-BE49-F238E27FC236}">
                <a16:creationId xmlns:a16="http://schemas.microsoft.com/office/drawing/2014/main" id="{FFC1F563-6BCB-45F6-9B59-69C0E9EAE8ED}"/>
              </a:ext>
            </a:extLst>
          </p:cNvPr>
          <p:cNvSpPr>
            <a:spLocks noGrp="1"/>
          </p:cNvSpPr>
          <p:nvPr>
            <p:ph type="body" sz="quarter" idx="13"/>
          </p:nvPr>
        </p:nvSpPr>
        <p:spPr/>
        <p:txBody>
          <a:bodyPr>
            <a:normAutofit/>
          </a:bodyPr>
          <a:lstStyle/>
          <a:p>
            <a:r>
              <a:rPr lang="en-US" dirty="0"/>
              <a:t>IL-5R = interleukin-5 receptor; NK = natural killer. </a:t>
            </a:r>
          </a:p>
          <a:p>
            <a:r>
              <a:rPr lang="en-US" dirty="0"/>
              <a:t>1. Molfino NA et al. </a:t>
            </a:r>
            <a:r>
              <a:rPr lang="fr-FR" i="1" dirty="0"/>
              <a:t>Clin </a:t>
            </a:r>
            <a:r>
              <a:rPr lang="fr-FR" i="1" dirty="0" err="1"/>
              <a:t>Exp</a:t>
            </a:r>
            <a:r>
              <a:rPr lang="fr-FR" i="1" dirty="0"/>
              <a:t> </a:t>
            </a:r>
            <a:r>
              <a:rPr lang="fr-FR" i="1" dirty="0" err="1"/>
              <a:t>Allergy</a:t>
            </a:r>
            <a:r>
              <a:rPr lang="fr-FR" dirty="0"/>
              <a:t>. 2011;42:712-737; 2. Tan LD et al</a:t>
            </a:r>
            <a:r>
              <a:rPr lang="en-US" dirty="0"/>
              <a:t>. </a:t>
            </a:r>
            <a:r>
              <a:rPr lang="en-US" i="1" dirty="0"/>
              <a:t>J Asthma Allergy</a:t>
            </a:r>
            <a:r>
              <a:rPr lang="en-US" dirty="0"/>
              <a:t>. 2016;9:71-81; 3. Busse WW et al. Eosinophils in Health and Disease. London, UK: Academic Press; 2013: 587-591; 4.Busse WW et al. Article online ahead of print. </a:t>
            </a:r>
            <a:r>
              <a:rPr lang="en-US" i="1" dirty="0"/>
              <a:t>Lancet </a:t>
            </a:r>
            <a:r>
              <a:rPr lang="en-US" i="1" dirty="0" err="1"/>
              <a:t>Respir</a:t>
            </a:r>
            <a:r>
              <a:rPr lang="en-US" i="1" dirty="0"/>
              <a:t> Med. </a:t>
            </a:r>
            <a:r>
              <a:rPr lang="en-US" dirty="0"/>
              <a:t>2018; 5. Pham TH et al. </a:t>
            </a:r>
            <a:r>
              <a:rPr lang="en-US" i="1" dirty="0" err="1"/>
              <a:t>Respir</a:t>
            </a:r>
            <a:r>
              <a:rPr lang="en-US" i="1" dirty="0"/>
              <a:t> Med</a:t>
            </a:r>
            <a:r>
              <a:rPr lang="en-US" dirty="0"/>
              <a:t>. 2016;111:21-29</a:t>
            </a:r>
            <a:r>
              <a:rPr lang="de-DE" dirty="0"/>
              <a:t>; </a:t>
            </a:r>
            <a:r>
              <a:rPr lang="en-US" dirty="0"/>
              <a:t>6. Bleecker ER et al.</a:t>
            </a:r>
            <a:r>
              <a:rPr lang="en-US" i="1" dirty="0"/>
              <a:t> Lance</a:t>
            </a:r>
            <a:r>
              <a:rPr lang="en-US" dirty="0"/>
              <a:t>t. 2016;388:2115-2127; 7. FitzGerald JM et al. </a:t>
            </a:r>
            <a:r>
              <a:rPr lang="en-US" i="1" dirty="0"/>
              <a:t>Lancet</a:t>
            </a:r>
            <a:r>
              <a:rPr lang="en-US" dirty="0"/>
              <a:t>. 2016;388:2128-2141; 8. Nair P et al. </a:t>
            </a:r>
            <a:r>
              <a:rPr lang="en-US" i="1" dirty="0"/>
              <a:t>N </a:t>
            </a:r>
            <a:r>
              <a:rPr lang="en-US" i="1" dirty="0" err="1"/>
              <a:t>Engl</a:t>
            </a:r>
            <a:r>
              <a:rPr lang="en-US" i="1" dirty="0"/>
              <a:t> J Med. </a:t>
            </a:r>
            <a:r>
              <a:rPr lang="en-US" dirty="0"/>
              <a:t>2017;376:2448-2458. </a:t>
            </a:r>
          </a:p>
        </p:txBody>
      </p:sp>
      <p:grpSp>
        <p:nvGrpSpPr>
          <p:cNvPr id="9" name="Group 8">
            <a:extLst>
              <a:ext uri="{FF2B5EF4-FFF2-40B4-BE49-F238E27FC236}">
                <a16:creationId xmlns:a16="http://schemas.microsoft.com/office/drawing/2014/main" id="{BE91CB75-97A7-46D1-ADC0-1D4B6DBDD29D}"/>
              </a:ext>
            </a:extLst>
          </p:cNvPr>
          <p:cNvGrpSpPr/>
          <p:nvPr/>
        </p:nvGrpSpPr>
        <p:grpSpPr>
          <a:xfrm>
            <a:off x="487680" y="1141889"/>
            <a:ext cx="11430000" cy="4697327"/>
            <a:chOff x="487680" y="1823099"/>
            <a:chExt cx="11430000" cy="3537501"/>
          </a:xfrm>
        </p:grpSpPr>
        <p:sp>
          <p:nvSpPr>
            <p:cNvPr id="6" name="Rectangle 5">
              <a:extLst>
                <a:ext uri="{FF2B5EF4-FFF2-40B4-BE49-F238E27FC236}">
                  <a16:creationId xmlns:a16="http://schemas.microsoft.com/office/drawing/2014/main" id="{6B5000A4-8AB7-4895-9716-DF4600558BAD}"/>
                </a:ext>
              </a:extLst>
            </p:cNvPr>
            <p:cNvSpPr/>
            <p:nvPr/>
          </p:nvSpPr>
          <p:spPr>
            <a:xfrm>
              <a:off x="487680" y="2594343"/>
              <a:ext cx="3657600" cy="2766257"/>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endParaRPr lang="en-US" sz="1500" dirty="0">
                <a:solidFill>
                  <a:schemeClr val="tx1"/>
                </a:solidFill>
              </a:endParaRPr>
            </a:p>
            <a:p>
              <a:pPr marL="228600" indent="-228600">
                <a:lnSpc>
                  <a:spcPct val="90000"/>
                </a:lnSpc>
                <a:buClr>
                  <a:schemeClr val="accent1"/>
                </a:buClr>
                <a:buFont typeface="Arial" panose="020B0604020202020204" pitchFamily="34" charset="0"/>
                <a:buChar char="•"/>
              </a:pPr>
              <a:r>
                <a:rPr lang="en-US" sz="1500" dirty="0">
                  <a:solidFill>
                    <a:schemeClr val="tx1"/>
                  </a:solidFill>
                </a:rPr>
                <a:t>Benralizumab is the only humanized, </a:t>
              </a:r>
              <a:r>
                <a:rPr lang="en-US" altLang="en-US" sz="1500" dirty="0">
                  <a:solidFill>
                    <a:schemeClr val="tx1"/>
                  </a:solidFill>
                </a:rPr>
                <a:t>anti-eosinophil, </a:t>
              </a:r>
              <a:r>
                <a:rPr lang="en-US" sz="1500" dirty="0">
                  <a:solidFill>
                    <a:schemeClr val="tx1"/>
                  </a:solidFill>
                </a:rPr>
                <a:t>anti-IL-5 receptor alpha monoclonal antibody that induces active EOS apoptosis via antibody-dependent cell-mediated cytoxicity</a:t>
              </a:r>
              <a:r>
                <a:rPr lang="en-US" sz="1500" baseline="30000" dirty="0">
                  <a:solidFill>
                    <a:schemeClr val="tx1"/>
                  </a:solidFill>
                </a:rPr>
                <a:t>1-3,4</a:t>
              </a:r>
              <a:r>
                <a:rPr lang="en-US" sz="1500" dirty="0">
                  <a:solidFill>
                    <a:schemeClr val="tx1"/>
                  </a:solidFill>
                </a:rPr>
                <a:t> </a:t>
              </a:r>
            </a:p>
            <a:p>
              <a:pPr marL="228600" indent="-228600">
                <a:lnSpc>
                  <a:spcPct val="90000"/>
                </a:lnSpc>
                <a:spcBef>
                  <a:spcPts val="1200"/>
                </a:spcBef>
                <a:buClr>
                  <a:schemeClr val="accent1"/>
                </a:buClr>
                <a:buFont typeface="Arial" panose="020B0604020202020204" pitchFamily="34" charset="0"/>
                <a:buChar char="•"/>
              </a:pPr>
              <a:r>
                <a:rPr lang="en-GB" sz="1500" dirty="0">
                  <a:solidFill>
                    <a:schemeClr val="tx1"/>
                  </a:solidFill>
                </a:rPr>
                <a:t>Rapid and near complete depletion of blood EOS counts was observed in patients, with gradual recovery of blood EOS counts </a:t>
              </a:r>
              <a:r>
                <a:rPr lang="en-US" sz="1500">
                  <a:solidFill>
                    <a:schemeClr val="tx1"/>
                  </a:solidFill>
                </a:rPr>
                <a:t>after benralizumab </a:t>
              </a:r>
              <a:r>
                <a:rPr lang="en-US" sz="1500" dirty="0">
                  <a:solidFill>
                    <a:schemeClr val="tx1"/>
                  </a:solidFill>
                </a:rPr>
                <a:t>discontinuation, irrespective of previous exposure</a:t>
              </a:r>
              <a:r>
                <a:rPr lang="en-GB" sz="1500" baseline="30000" dirty="0">
                  <a:solidFill>
                    <a:schemeClr val="tx1"/>
                  </a:solidFill>
                </a:rPr>
                <a:t>4,5</a:t>
              </a:r>
            </a:p>
          </p:txBody>
        </p:sp>
        <p:sp>
          <p:nvSpPr>
            <p:cNvPr id="7" name="Rectangle 6">
              <a:extLst>
                <a:ext uri="{FF2B5EF4-FFF2-40B4-BE49-F238E27FC236}">
                  <a16:creationId xmlns:a16="http://schemas.microsoft.com/office/drawing/2014/main" id="{602FC643-BE44-40F9-8BF9-E9F068CC0760}"/>
                </a:ext>
              </a:extLst>
            </p:cNvPr>
            <p:cNvSpPr/>
            <p:nvPr/>
          </p:nvSpPr>
          <p:spPr>
            <a:xfrm>
              <a:off x="4373879" y="2594341"/>
              <a:ext cx="3678511" cy="2766259"/>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1800"/>
                </a:spcBef>
                <a:buClr>
                  <a:schemeClr val="accent1"/>
                </a:buClr>
              </a:pPr>
              <a:endParaRPr lang="en-US" sz="1600" dirty="0">
                <a:solidFill>
                  <a:schemeClr val="tx1"/>
                </a:solidFill>
              </a:endParaRPr>
            </a:p>
            <a:p>
              <a:pPr marL="285750" lvl="1" indent="-285750">
                <a:lnSpc>
                  <a:spcPct val="90000"/>
                </a:lnSpc>
                <a:spcBef>
                  <a:spcPts val="1800"/>
                </a:spcBef>
                <a:buClr>
                  <a:schemeClr val="accent1"/>
                </a:buClr>
                <a:buFont typeface="Arial" panose="020B0604020202020204" pitchFamily="34" charset="0"/>
                <a:buChar char="•"/>
              </a:pPr>
              <a:r>
                <a:rPr lang="en-US" sz="1500" dirty="0">
                  <a:solidFill>
                    <a:schemeClr val="tx1"/>
                  </a:solidFill>
                </a:rPr>
                <a:t>Benralizumab significantly reduced exacerbations, improved lung function, and reduced OCS dose in patients with severe uncontrolled asthma vs. placebo</a:t>
              </a:r>
              <a:r>
                <a:rPr lang="en-US" sz="1500" baseline="30000" dirty="0">
                  <a:solidFill>
                    <a:schemeClr val="tx1"/>
                  </a:solidFill>
                </a:rPr>
                <a:t>4, 6-8</a:t>
              </a:r>
            </a:p>
            <a:p>
              <a:pPr marL="285750" lvl="1" indent="-285750">
                <a:lnSpc>
                  <a:spcPct val="90000"/>
                </a:lnSpc>
                <a:spcBef>
                  <a:spcPts val="1200"/>
                </a:spcBef>
                <a:buClr>
                  <a:schemeClr val="accent1"/>
                </a:buClr>
                <a:buFont typeface="Arial" panose="020B0604020202020204" pitchFamily="34" charset="0"/>
                <a:buChar char="•"/>
              </a:pPr>
              <a:r>
                <a:rPr lang="en-GB" sz="1400" dirty="0">
                  <a:solidFill>
                    <a:schemeClr val="tx1"/>
                  </a:solidFill>
                  <a:ea typeface="Calibri" panose="020F0502020204030204" pitchFamily="34" charset="0"/>
                </a:rPr>
                <a:t>74% of patients with blood EOS       </a:t>
              </a:r>
              <a:r>
                <a:rPr lang="en-GB" sz="1400" dirty="0">
                  <a:solidFill>
                    <a:schemeClr val="tx1"/>
                  </a:solidFill>
                  <a:latin typeface="Arial" panose="020B0604020202020204" pitchFamily="34" charset="0"/>
                  <a:ea typeface="Calibri" panose="020F0502020204030204" pitchFamily="34" charset="0"/>
                  <a:cs typeface="Arial" panose="020B0604020202020204" pitchFamily="34" charset="0"/>
                </a:rPr>
                <a:t>≥300 cells/µL at baseline </a:t>
              </a:r>
              <a:r>
                <a:rPr lang="en-GB" sz="1400" dirty="0">
                  <a:solidFill>
                    <a:schemeClr val="tx1"/>
                  </a:solidFill>
                  <a:ea typeface="Calibri" panose="020F0502020204030204" pitchFamily="34" charset="0"/>
                </a:rPr>
                <a:t>continuing benra Q8W were exacerbation free during the second year of treatment</a:t>
              </a:r>
              <a:r>
                <a:rPr lang="en-GB" sz="1400" baseline="30000" dirty="0">
                  <a:solidFill>
                    <a:schemeClr val="tx1"/>
                  </a:solidFill>
                  <a:ea typeface="Calibri" panose="020F0502020204030204" pitchFamily="34" charset="0"/>
                </a:rPr>
                <a:t>4</a:t>
              </a:r>
              <a:endParaRPr lang="en-GB" sz="1400" dirty="0">
                <a:solidFill>
                  <a:schemeClr val="tx1"/>
                </a:solidFill>
                <a:ea typeface="Calibri" panose="020F0502020204030204" pitchFamily="34" charset="0"/>
              </a:endParaRPr>
            </a:p>
            <a:p>
              <a:pPr marL="0" lvl="1">
                <a:spcBef>
                  <a:spcPts val="1800"/>
                </a:spcBef>
                <a:buClr>
                  <a:schemeClr val="accent1"/>
                </a:buClr>
              </a:pPr>
              <a:endParaRPr lang="en-US" sz="1500" baseline="30000" dirty="0">
                <a:solidFill>
                  <a:schemeClr val="tx1"/>
                </a:solidFill>
              </a:endParaRPr>
            </a:p>
          </p:txBody>
        </p:sp>
        <p:sp>
          <p:nvSpPr>
            <p:cNvPr id="8" name="Rectangle 7">
              <a:extLst>
                <a:ext uri="{FF2B5EF4-FFF2-40B4-BE49-F238E27FC236}">
                  <a16:creationId xmlns:a16="http://schemas.microsoft.com/office/drawing/2014/main" id="{9A0C6BE4-2324-49AE-9B2F-4D93A4EF83AA}"/>
                </a:ext>
              </a:extLst>
            </p:cNvPr>
            <p:cNvSpPr/>
            <p:nvPr/>
          </p:nvSpPr>
          <p:spPr>
            <a:xfrm>
              <a:off x="8260080" y="2594342"/>
              <a:ext cx="3657600" cy="2766258"/>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800"/>
                </a:spcBef>
              </a:pPr>
              <a:r>
                <a:rPr lang="en-US" sz="1500" dirty="0">
                  <a:solidFill>
                    <a:schemeClr val="tx1"/>
                  </a:solidFill>
                </a:rPr>
                <a:t>Patients receiving benralizumab for a second year had safety and tolerability outcomes similar to those receiving benralizumab during the 1</a:t>
              </a:r>
              <a:r>
                <a:rPr lang="en-US" sz="1500" baseline="30000" dirty="0">
                  <a:solidFill>
                    <a:schemeClr val="tx1"/>
                  </a:solidFill>
                </a:rPr>
                <a:t>st</a:t>
              </a:r>
              <a:r>
                <a:rPr lang="en-US" sz="1500" dirty="0">
                  <a:solidFill>
                    <a:schemeClr val="tx1"/>
                  </a:solidFill>
                </a:rPr>
                <a:t> year of treatment, with no new safety signals that might be associated with long-term depletion of EOS</a:t>
              </a:r>
              <a:r>
                <a:rPr lang="en-US" sz="1500" baseline="30000" dirty="0">
                  <a:solidFill>
                    <a:schemeClr val="tx1"/>
                  </a:solidFill>
                </a:rPr>
                <a:t>4</a:t>
              </a:r>
              <a:r>
                <a:rPr lang="en-US" sz="1500" dirty="0">
                  <a:solidFill>
                    <a:schemeClr val="tx1"/>
                  </a:solidFill>
                </a:rPr>
                <a:t> </a:t>
              </a:r>
            </a:p>
            <a:p>
              <a:pPr>
                <a:lnSpc>
                  <a:spcPct val="110000"/>
                </a:lnSpc>
                <a:spcBef>
                  <a:spcPts val="1800"/>
                </a:spcBef>
              </a:pPr>
              <a:endParaRPr lang="en-US" sz="1200" strike="sngStrike" dirty="0">
                <a:solidFill>
                  <a:schemeClr val="tx1"/>
                </a:solidFill>
              </a:endParaRPr>
            </a:p>
          </p:txBody>
        </p:sp>
        <p:sp>
          <p:nvSpPr>
            <p:cNvPr id="15" name="Rectangle 14">
              <a:extLst>
                <a:ext uri="{FF2B5EF4-FFF2-40B4-BE49-F238E27FC236}">
                  <a16:creationId xmlns:a16="http://schemas.microsoft.com/office/drawing/2014/main" id="{A00766A2-FE9E-4853-A840-615AE39F87DA}"/>
                </a:ext>
              </a:extLst>
            </p:cNvPr>
            <p:cNvSpPr/>
            <p:nvPr/>
          </p:nvSpPr>
          <p:spPr>
            <a:xfrm>
              <a:off x="1655237" y="1823099"/>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8A5E9D-1C02-409C-B42E-7DC012E60D4D}"/>
                </a:ext>
              </a:extLst>
            </p:cNvPr>
            <p:cNvGrpSpPr/>
            <p:nvPr/>
          </p:nvGrpSpPr>
          <p:grpSpPr>
            <a:xfrm>
              <a:off x="1835663" y="2169711"/>
              <a:ext cx="855951" cy="700492"/>
              <a:chOff x="-3880550" y="2052717"/>
              <a:chExt cx="752476" cy="684625"/>
            </a:xfrm>
            <a:solidFill>
              <a:schemeClr val="accent2"/>
            </a:solidFill>
          </p:grpSpPr>
          <p:sp>
            <p:nvSpPr>
              <p:cNvPr id="19" name="Freeform 5">
                <a:extLst>
                  <a:ext uri="{FF2B5EF4-FFF2-40B4-BE49-F238E27FC236}">
                    <a16:creationId xmlns:a16="http://schemas.microsoft.com/office/drawing/2014/main" id="{EB745885-099E-43D0-B85D-7A4A88A1C1E7}"/>
                  </a:ext>
                </a:extLst>
              </p:cNvPr>
              <p:cNvSpPr>
                <a:spLocks noEditPoints="1"/>
              </p:cNvSpPr>
              <p:nvPr/>
            </p:nvSpPr>
            <p:spPr bwMode="auto">
              <a:xfrm>
                <a:off x="-3880550" y="2052717"/>
                <a:ext cx="752476" cy="684625"/>
              </a:xfrm>
              <a:custGeom>
                <a:avLst/>
                <a:gdLst>
                  <a:gd name="T0" fmla="*/ 351 w 868"/>
                  <a:gd name="T1" fmla="*/ 885 h 896"/>
                  <a:gd name="T2" fmla="*/ 269 w 868"/>
                  <a:gd name="T3" fmla="*/ 861 h 896"/>
                  <a:gd name="T4" fmla="*/ 152 w 868"/>
                  <a:gd name="T5" fmla="*/ 798 h 896"/>
                  <a:gd name="T6" fmla="*/ 89 w 868"/>
                  <a:gd name="T7" fmla="*/ 732 h 896"/>
                  <a:gd name="T8" fmla="*/ 25 w 868"/>
                  <a:gd name="T9" fmla="*/ 603 h 896"/>
                  <a:gd name="T10" fmla="*/ 4 w 868"/>
                  <a:gd name="T11" fmla="*/ 504 h 896"/>
                  <a:gd name="T12" fmla="*/ 14 w 868"/>
                  <a:gd name="T13" fmla="*/ 359 h 896"/>
                  <a:gd name="T14" fmla="*/ 84 w 868"/>
                  <a:gd name="T15" fmla="*/ 198 h 896"/>
                  <a:gd name="T16" fmla="*/ 173 w 868"/>
                  <a:gd name="T17" fmla="*/ 97 h 896"/>
                  <a:gd name="T18" fmla="*/ 285 w 868"/>
                  <a:gd name="T19" fmla="*/ 32 h 896"/>
                  <a:gd name="T20" fmla="*/ 376 w 868"/>
                  <a:gd name="T21" fmla="*/ 7 h 896"/>
                  <a:gd name="T22" fmla="*/ 589 w 868"/>
                  <a:gd name="T23" fmla="*/ 20 h 896"/>
                  <a:gd name="T24" fmla="*/ 715 w 868"/>
                  <a:gd name="T25" fmla="*/ 83 h 896"/>
                  <a:gd name="T26" fmla="*/ 766 w 868"/>
                  <a:gd name="T27" fmla="*/ 130 h 896"/>
                  <a:gd name="T28" fmla="*/ 829 w 868"/>
                  <a:gd name="T29" fmla="*/ 236 h 896"/>
                  <a:gd name="T30" fmla="*/ 861 w 868"/>
                  <a:gd name="T31" fmla="*/ 345 h 896"/>
                  <a:gd name="T32" fmla="*/ 856 w 868"/>
                  <a:gd name="T33" fmla="*/ 547 h 896"/>
                  <a:gd name="T34" fmla="*/ 830 w 868"/>
                  <a:gd name="T35" fmla="*/ 636 h 896"/>
                  <a:gd name="T36" fmla="*/ 791 w 868"/>
                  <a:gd name="T37" fmla="*/ 718 h 896"/>
                  <a:gd name="T38" fmla="*/ 726 w 868"/>
                  <a:gd name="T39" fmla="*/ 800 h 896"/>
                  <a:gd name="T40" fmla="*/ 642 w 868"/>
                  <a:gd name="T41" fmla="*/ 861 h 896"/>
                  <a:gd name="T42" fmla="*/ 533 w 868"/>
                  <a:gd name="T43" fmla="*/ 893 h 896"/>
                  <a:gd name="T44" fmla="*/ 463 w 868"/>
                  <a:gd name="T45" fmla="*/ 895 h 896"/>
                  <a:gd name="T46" fmla="*/ 789 w 868"/>
                  <a:gd name="T47" fmla="*/ 262 h 896"/>
                  <a:gd name="T48" fmla="*/ 736 w 868"/>
                  <a:gd name="T49" fmla="*/ 172 h 896"/>
                  <a:gd name="T50" fmla="*/ 631 w 868"/>
                  <a:gd name="T51" fmla="*/ 86 h 896"/>
                  <a:gd name="T52" fmla="*/ 535 w 868"/>
                  <a:gd name="T53" fmla="*/ 55 h 896"/>
                  <a:gd name="T54" fmla="*/ 416 w 868"/>
                  <a:gd name="T55" fmla="*/ 49 h 896"/>
                  <a:gd name="T56" fmla="*/ 306 w 868"/>
                  <a:gd name="T57" fmla="*/ 74 h 896"/>
                  <a:gd name="T58" fmla="*/ 229 w 868"/>
                  <a:gd name="T59" fmla="*/ 115 h 896"/>
                  <a:gd name="T60" fmla="*/ 135 w 868"/>
                  <a:gd name="T61" fmla="*/ 207 h 896"/>
                  <a:gd name="T62" fmla="*/ 85 w 868"/>
                  <a:gd name="T63" fmla="*/ 295 h 896"/>
                  <a:gd name="T64" fmla="*/ 51 w 868"/>
                  <a:gd name="T65" fmla="*/ 432 h 896"/>
                  <a:gd name="T66" fmla="*/ 63 w 868"/>
                  <a:gd name="T67" fmla="*/ 570 h 896"/>
                  <a:gd name="T68" fmla="*/ 117 w 868"/>
                  <a:gd name="T69" fmla="*/ 688 h 896"/>
                  <a:gd name="T70" fmla="*/ 185 w 868"/>
                  <a:gd name="T71" fmla="*/ 762 h 896"/>
                  <a:gd name="T72" fmla="*/ 294 w 868"/>
                  <a:gd name="T73" fmla="*/ 823 h 896"/>
                  <a:gd name="T74" fmla="*/ 358 w 868"/>
                  <a:gd name="T75" fmla="*/ 838 h 896"/>
                  <a:gd name="T76" fmla="*/ 544 w 868"/>
                  <a:gd name="T77" fmla="*/ 843 h 896"/>
                  <a:gd name="T78" fmla="*/ 646 w 868"/>
                  <a:gd name="T79" fmla="*/ 804 h 896"/>
                  <a:gd name="T80" fmla="*/ 720 w 868"/>
                  <a:gd name="T81" fmla="*/ 737 h 896"/>
                  <a:gd name="T82" fmla="*/ 781 w 868"/>
                  <a:gd name="T83" fmla="*/ 633 h 896"/>
                  <a:gd name="T84" fmla="*/ 807 w 868"/>
                  <a:gd name="T85" fmla="*/ 54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8" h="896">
                    <a:moveTo>
                      <a:pt x="463" y="895"/>
                    </a:moveTo>
                    <a:cubicBezTo>
                      <a:pt x="444" y="895"/>
                      <a:pt x="424" y="896"/>
                      <a:pt x="405" y="894"/>
                    </a:cubicBezTo>
                    <a:cubicBezTo>
                      <a:pt x="387" y="893"/>
                      <a:pt x="369" y="889"/>
                      <a:pt x="351" y="885"/>
                    </a:cubicBezTo>
                    <a:cubicBezTo>
                      <a:pt x="348" y="885"/>
                      <a:pt x="345" y="884"/>
                      <a:pt x="343" y="884"/>
                    </a:cubicBezTo>
                    <a:cubicBezTo>
                      <a:pt x="323" y="884"/>
                      <a:pt x="306" y="876"/>
                      <a:pt x="289" y="871"/>
                    </a:cubicBezTo>
                    <a:cubicBezTo>
                      <a:pt x="282" y="869"/>
                      <a:pt x="276" y="863"/>
                      <a:pt x="269" y="861"/>
                    </a:cubicBezTo>
                    <a:cubicBezTo>
                      <a:pt x="255" y="856"/>
                      <a:pt x="241" y="852"/>
                      <a:pt x="228" y="846"/>
                    </a:cubicBezTo>
                    <a:cubicBezTo>
                      <a:pt x="217" y="842"/>
                      <a:pt x="207" y="836"/>
                      <a:pt x="197" y="830"/>
                    </a:cubicBezTo>
                    <a:cubicBezTo>
                      <a:pt x="182" y="819"/>
                      <a:pt x="167" y="809"/>
                      <a:pt x="152" y="798"/>
                    </a:cubicBezTo>
                    <a:cubicBezTo>
                      <a:pt x="145" y="793"/>
                      <a:pt x="139" y="786"/>
                      <a:pt x="133" y="780"/>
                    </a:cubicBezTo>
                    <a:cubicBezTo>
                      <a:pt x="126" y="774"/>
                      <a:pt x="119" y="768"/>
                      <a:pt x="113" y="762"/>
                    </a:cubicBezTo>
                    <a:cubicBezTo>
                      <a:pt x="105" y="752"/>
                      <a:pt x="97" y="742"/>
                      <a:pt x="89" y="732"/>
                    </a:cubicBezTo>
                    <a:cubicBezTo>
                      <a:pt x="81" y="720"/>
                      <a:pt x="72" y="708"/>
                      <a:pt x="65" y="695"/>
                    </a:cubicBezTo>
                    <a:cubicBezTo>
                      <a:pt x="56" y="680"/>
                      <a:pt x="47" y="664"/>
                      <a:pt x="40" y="647"/>
                    </a:cubicBezTo>
                    <a:cubicBezTo>
                      <a:pt x="33" y="633"/>
                      <a:pt x="30" y="618"/>
                      <a:pt x="25" y="603"/>
                    </a:cubicBezTo>
                    <a:cubicBezTo>
                      <a:pt x="22" y="595"/>
                      <a:pt x="18" y="587"/>
                      <a:pt x="16" y="578"/>
                    </a:cubicBezTo>
                    <a:cubicBezTo>
                      <a:pt x="14" y="571"/>
                      <a:pt x="14" y="564"/>
                      <a:pt x="13" y="556"/>
                    </a:cubicBezTo>
                    <a:cubicBezTo>
                      <a:pt x="10" y="539"/>
                      <a:pt x="6" y="521"/>
                      <a:pt x="4" y="504"/>
                    </a:cubicBezTo>
                    <a:cubicBezTo>
                      <a:pt x="2" y="478"/>
                      <a:pt x="0" y="452"/>
                      <a:pt x="5" y="426"/>
                    </a:cubicBezTo>
                    <a:cubicBezTo>
                      <a:pt x="7" y="416"/>
                      <a:pt x="7" y="407"/>
                      <a:pt x="8" y="398"/>
                    </a:cubicBezTo>
                    <a:cubicBezTo>
                      <a:pt x="10" y="385"/>
                      <a:pt x="11" y="372"/>
                      <a:pt x="14" y="359"/>
                    </a:cubicBezTo>
                    <a:cubicBezTo>
                      <a:pt x="19" y="339"/>
                      <a:pt x="25" y="320"/>
                      <a:pt x="32" y="301"/>
                    </a:cubicBezTo>
                    <a:cubicBezTo>
                      <a:pt x="40" y="280"/>
                      <a:pt x="50" y="259"/>
                      <a:pt x="60" y="239"/>
                    </a:cubicBezTo>
                    <a:cubicBezTo>
                      <a:pt x="67" y="225"/>
                      <a:pt x="76" y="211"/>
                      <a:pt x="84" y="198"/>
                    </a:cubicBezTo>
                    <a:cubicBezTo>
                      <a:pt x="93" y="184"/>
                      <a:pt x="103" y="170"/>
                      <a:pt x="113" y="157"/>
                    </a:cubicBezTo>
                    <a:cubicBezTo>
                      <a:pt x="122" y="146"/>
                      <a:pt x="132" y="136"/>
                      <a:pt x="142" y="126"/>
                    </a:cubicBezTo>
                    <a:cubicBezTo>
                      <a:pt x="152" y="116"/>
                      <a:pt x="162" y="106"/>
                      <a:pt x="173" y="97"/>
                    </a:cubicBezTo>
                    <a:cubicBezTo>
                      <a:pt x="186" y="87"/>
                      <a:pt x="201" y="77"/>
                      <a:pt x="215" y="68"/>
                    </a:cubicBezTo>
                    <a:cubicBezTo>
                      <a:pt x="224" y="62"/>
                      <a:pt x="232" y="56"/>
                      <a:pt x="242" y="51"/>
                    </a:cubicBezTo>
                    <a:cubicBezTo>
                      <a:pt x="256" y="45"/>
                      <a:pt x="270" y="39"/>
                      <a:pt x="285" y="32"/>
                    </a:cubicBezTo>
                    <a:cubicBezTo>
                      <a:pt x="289" y="30"/>
                      <a:pt x="293" y="28"/>
                      <a:pt x="298" y="27"/>
                    </a:cubicBezTo>
                    <a:cubicBezTo>
                      <a:pt x="316" y="21"/>
                      <a:pt x="334" y="15"/>
                      <a:pt x="352" y="10"/>
                    </a:cubicBezTo>
                    <a:cubicBezTo>
                      <a:pt x="360" y="8"/>
                      <a:pt x="368" y="9"/>
                      <a:pt x="376" y="7"/>
                    </a:cubicBezTo>
                    <a:cubicBezTo>
                      <a:pt x="410" y="0"/>
                      <a:pt x="445" y="0"/>
                      <a:pt x="479" y="1"/>
                    </a:cubicBezTo>
                    <a:cubicBezTo>
                      <a:pt x="500" y="2"/>
                      <a:pt x="520" y="7"/>
                      <a:pt x="541" y="8"/>
                    </a:cubicBezTo>
                    <a:cubicBezTo>
                      <a:pt x="558" y="10"/>
                      <a:pt x="573" y="16"/>
                      <a:pt x="589" y="20"/>
                    </a:cubicBezTo>
                    <a:cubicBezTo>
                      <a:pt x="608" y="24"/>
                      <a:pt x="624" y="32"/>
                      <a:pt x="641" y="39"/>
                    </a:cubicBezTo>
                    <a:cubicBezTo>
                      <a:pt x="652" y="43"/>
                      <a:pt x="663" y="49"/>
                      <a:pt x="673" y="55"/>
                    </a:cubicBezTo>
                    <a:cubicBezTo>
                      <a:pt x="687" y="64"/>
                      <a:pt x="701" y="73"/>
                      <a:pt x="715" y="83"/>
                    </a:cubicBezTo>
                    <a:cubicBezTo>
                      <a:pt x="722" y="88"/>
                      <a:pt x="728" y="94"/>
                      <a:pt x="734" y="100"/>
                    </a:cubicBezTo>
                    <a:cubicBezTo>
                      <a:pt x="740" y="105"/>
                      <a:pt x="747" y="111"/>
                      <a:pt x="753" y="116"/>
                    </a:cubicBezTo>
                    <a:cubicBezTo>
                      <a:pt x="757" y="121"/>
                      <a:pt x="762" y="125"/>
                      <a:pt x="766" y="130"/>
                    </a:cubicBezTo>
                    <a:cubicBezTo>
                      <a:pt x="775" y="143"/>
                      <a:pt x="785" y="156"/>
                      <a:pt x="794" y="169"/>
                    </a:cubicBezTo>
                    <a:cubicBezTo>
                      <a:pt x="800" y="179"/>
                      <a:pt x="807" y="189"/>
                      <a:pt x="812" y="199"/>
                    </a:cubicBezTo>
                    <a:cubicBezTo>
                      <a:pt x="819" y="211"/>
                      <a:pt x="824" y="224"/>
                      <a:pt x="829" y="236"/>
                    </a:cubicBezTo>
                    <a:cubicBezTo>
                      <a:pt x="831" y="241"/>
                      <a:pt x="834" y="245"/>
                      <a:pt x="835" y="249"/>
                    </a:cubicBezTo>
                    <a:cubicBezTo>
                      <a:pt x="841" y="265"/>
                      <a:pt x="847" y="281"/>
                      <a:pt x="852" y="297"/>
                    </a:cubicBezTo>
                    <a:cubicBezTo>
                      <a:pt x="856" y="313"/>
                      <a:pt x="857" y="329"/>
                      <a:pt x="861" y="345"/>
                    </a:cubicBezTo>
                    <a:cubicBezTo>
                      <a:pt x="868" y="382"/>
                      <a:pt x="866" y="420"/>
                      <a:pt x="866" y="457"/>
                    </a:cubicBezTo>
                    <a:cubicBezTo>
                      <a:pt x="866" y="472"/>
                      <a:pt x="866" y="487"/>
                      <a:pt x="864" y="501"/>
                    </a:cubicBezTo>
                    <a:cubicBezTo>
                      <a:pt x="863" y="517"/>
                      <a:pt x="859" y="532"/>
                      <a:pt x="856" y="547"/>
                    </a:cubicBezTo>
                    <a:cubicBezTo>
                      <a:pt x="855" y="548"/>
                      <a:pt x="854" y="550"/>
                      <a:pt x="854" y="552"/>
                    </a:cubicBezTo>
                    <a:cubicBezTo>
                      <a:pt x="853" y="568"/>
                      <a:pt x="847" y="584"/>
                      <a:pt x="843" y="600"/>
                    </a:cubicBezTo>
                    <a:cubicBezTo>
                      <a:pt x="839" y="612"/>
                      <a:pt x="836" y="624"/>
                      <a:pt x="830" y="636"/>
                    </a:cubicBezTo>
                    <a:cubicBezTo>
                      <a:pt x="824" y="648"/>
                      <a:pt x="820" y="661"/>
                      <a:pt x="816" y="674"/>
                    </a:cubicBezTo>
                    <a:cubicBezTo>
                      <a:pt x="815" y="675"/>
                      <a:pt x="815" y="676"/>
                      <a:pt x="814" y="677"/>
                    </a:cubicBezTo>
                    <a:cubicBezTo>
                      <a:pt x="806" y="691"/>
                      <a:pt x="800" y="705"/>
                      <a:pt x="791" y="718"/>
                    </a:cubicBezTo>
                    <a:cubicBezTo>
                      <a:pt x="782" y="733"/>
                      <a:pt x="771" y="748"/>
                      <a:pt x="760" y="762"/>
                    </a:cubicBezTo>
                    <a:cubicBezTo>
                      <a:pt x="755" y="770"/>
                      <a:pt x="749" y="777"/>
                      <a:pt x="743" y="784"/>
                    </a:cubicBezTo>
                    <a:cubicBezTo>
                      <a:pt x="738" y="790"/>
                      <a:pt x="732" y="795"/>
                      <a:pt x="726" y="800"/>
                    </a:cubicBezTo>
                    <a:cubicBezTo>
                      <a:pt x="720" y="806"/>
                      <a:pt x="715" y="812"/>
                      <a:pt x="708" y="817"/>
                    </a:cubicBezTo>
                    <a:cubicBezTo>
                      <a:pt x="698" y="826"/>
                      <a:pt x="688" y="834"/>
                      <a:pt x="677" y="841"/>
                    </a:cubicBezTo>
                    <a:cubicBezTo>
                      <a:pt x="666" y="848"/>
                      <a:pt x="654" y="854"/>
                      <a:pt x="642" y="861"/>
                    </a:cubicBezTo>
                    <a:cubicBezTo>
                      <a:pt x="640" y="862"/>
                      <a:pt x="638" y="864"/>
                      <a:pt x="635" y="865"/>
                    </a:cubicBezTo>
                    <a:cubicBezTo>
                      <a:pt x="617" y="872"/>
                      <a:pt x="600" y="881"/>
                      <a:pt x="581" y="884"/>
                    </a:cubicBezTo>
                    <a:cubicBezTo>
                      <a:pt x="565" y="886"/>
                      <a:pt x="549" y="890"/>
                      <a:pt x="533" y="893"/>
                    </a:cubicBezTo>
                    <a:cubicBezTo>
                      <a:pt x="527" y="894"/>
                      <a:pt x="520" y="895"/>
                      <a:pt x="513" y="895"/>
                    </a:cubicBezTo>
                    <a:cubicBezTo>
                      <a:pt x="497" y="895"/>
                      <a:pt x="480" y="895"/>
                      <a:pt x="463" y="895"/>
                    </a:cubicBezTo>
                    <a:cubicBezTo>
                      <a:pt x="463" y="895"/>
                      <a:pt x="463" y="895"/>
                      <a:pt x="463" y="895"/>
                    </a:cubicBezTo>
                    <a:close/>
                    <a:moveTo>
                      <a:pt x="820" y="435"/>
                    </a:moveTo>
                    <a:cubicBezTo>
                      <a:pt x="822" y="392"/>
                      <a:pt x="815" y="351"/>
                      <a:pt x="805" y="309"/>
                    </a:cubicBezTo>
                    <a:cubicBezTo>
                      <a:pt x="802" y="293"/>
                      <a:pt x="795" y="277"/>
                      <a:pt x="789" y="262"/>
                    </a:cubicBezTo>
                    <a:cubicBezTo>
                      <a:pt x="787" y="256"/>
                      <a:pt x="784" y="252"/>
                      <a:pt x="782" y="247"/>
                    </a:cubicBezTo>
                    <a:cubicBezTo>
                      <a:pt x="777" y="235"/>
                      <a:pt x="772" y="224"/>
                      <a:pt x="766" y="213"/>
                    </a:cubicBezTo>
                    <a:cubicBezTo>
                      <a:pt x="757" y="199"/>
                      <a:pt x="746" y="185"/>
                      <a:pt x="736" y="172"/>
                    </a:cubicBezTo>
                    <a:cubicBezTo>
                      <a:pt x="727" y="160"/>
                      <a:pt x="718" y="149"/>
                      <a:pt x="707" y="140"/>
                    </a:cubicBezTo>
                    <a:cubicBezTo>
                      <a:pt x="697" y="130"/>
                      <a:pt x="686" y="121"/>
                      <a:pt x="674" y="113"/>
                    </a:cubicBezTo>
                    <a:cubicBezTo>
                      <a:pt x="660" y="103"/>
                      <a:pt x="645" y="95"/>
                      <a:pt x="631" y="86"/>
                    </a:cubicBezTo>
                    <a:cubicBezTo>
                      <a:pt x="627" y="84"/>
                      <a:pt x="624" y="81"/>
                      <a:pt x="620" y="80"/>
                    </a:cubicBezTo>
                    <a:cubicBezTo>
                      <a:pt x="604" y="74"/>
                      <a:pt x="589" y="69"/>
                      <a:pt x="574" y="64"/>
                    </a:cubicBezTo>
                    <a:cubicBezTo>
                      <a:pt x="561" y="60"/>
                      <a:pt x="548" y="58"/>
                      <a:pt x="535" y="55"/>
                    </a:cubicBezTo>
                    <a:cubicBezTo>
                      <a:pt x="531" y="54"/>
                      <a:pt x="527" y="54"/>
                      <a:pt x="523" y="54"/>
                    </a:cubicBezTo>
                    <a:cubicBezTo>
                      <a:pt x="501" y="51"/>
                      <a:pt x="480" y="48"/>
                      <a:pt x="458" y="47"/>
                    </a:cubicBezTo>
                    <a:cubicBezTo>
                      <a:pt x="444" y="46"/>
                      <a:pt x="430" y="48"/>
                      <a:pt x="416" y="49"/>
                    </a:cubicBezTo>
                    <a:cubicBezTo>
                      <a:pt x="398" y="52"/>
                      <a:pt x="379" y="54"/>
                      <a:pt x="360" y="57"/>
                    </a:cubicBezTo>
                    <a:cubicBezTo>
                      <a:pt x="358" y="57"/>
                      <a:pt x="356" y="58"/>
                      <a:pt x="353" y="59"/>
                    </a:cubicBezTo>
                    <a:cubicBezTo>
                      <a:pt x="338" y="64"/>
                      <a:pt x="322" y="69"/>
                      <a:pt x="306" y="74"/>
                    </a:cubicBezTo>
                    <a:cubicBezTo>
                      <a:pt x="303" y="76"/>
                      <a:pt x="299" y="78"/>
                      <a:pt x="296" y="79"/>
                    </a:cubicBezTo>
                    <a:cubicBezTo>
                      <a:pt x="285" y="84"/>
                      <a:pt x="273" y="89"/>
                      <a:pt x="262" y="95"/>
                    </a:cubicBezTo>
                    <a:cubicBezTo>
                      <a:pt x="250" y="101"/>
                      <a:pt x="239" y="108"/>
                      <a:pt x="229" y="115"/>
                    </a:cubicBezTo>
                    <a:cubicBezTo>
                      <a:pt x="221" y="121"/>
                      <a:pt x="213" y="126"/>
                      <a:pt x="206" y="132"/>
                    </a:cubicBezTo>
                    <a:cubicBezTo>
                      <a:pt x="196" y="141"/>
                      <a:pt x="186" y="150"/>
                      <a:pt x="176" y="160"/>
                    </a:cubicBezTo>
                    <a:cubicBezTo>
                      <a:pt x="162" y="176"/>
                      <a:pt x="148" y="191"/>
                      <a:pt x="135" y="207"/>
                    </a:cubicBezTo>
                    <a:cubicBezTo>
                      <a:pt x="130" y="213"/>
                      <a:pt x="125" y="220"/>
                      <a:pt x="121" y="227"/>
                    </a:cubicBezTo>
                    <a:cubicBezTo>
                      <a:pt x="115" y="238"/>
                      <a:pt x="109" y="249"/>
                      <a:pt x="103" y="260"/>
                    </a:cubicBezTo>
                    <a:cubicBezTo>
                      <a:pt x="97" y="271"/>
                      <a:pt x="90" y="283"/>
                      <a:pt x="85" y="295"/>
                    </a:cubicBezTo>
                    <a:cubicBezTo>
                      <a:pt x="80" y="310"/>
                      <a:pt x="76" y="325"/>
                      <a:pt x="71" y="340"/>
                    </a:cubicBezTo>
                    <a:cubicBezTo>
                      <a:pt x="66" y="354"/>
                      <a:pt x="62" y="367"/>
                      <a:pt x="60" y="382"/>
                    </a:cubicBezTo>
                    <a:cubicBezTo>
                      <a:pt x="58" y="399"/>
                      <a:pt x="53" y="415"/>
                      <a:pt x="51" y="432"/>
                    </a:cubicBezTo>
                    <a:cubicBezTo>
                      <a:pt x="48" y="461"/>
                      <a:pt x="48" y="490"/>
                      <a:pt x="54" y="519"/>
                    </a:cubicBezTo>
                    <a:cubicBezTo>
                      <a:pt x="57" y="535"/>
                      <a:pt x="59" y="551"/>
                      <a:pt x="62" y="567"/>
                    </a:cubicBezTo>
                    <a:cubicBezTo>
                      <a:pt x="62" y="568"/>
                      <a:pt x="62" y="569"/>
                      <a:pt x="63" y="570"/>
                    </a:cubicBezTo>
                    <a:cubicBezTo>
                      <a:pt x="66" y="579"/>
                      <a:pt x="69" y="588"/>
                      <a:pt x="72" y="596"/>
                    </a:cubicBezTo>
                    <a:cubicBezTo>
                      <a:pt x="77" y="609"/>
                      <a:pt x="81" y="623"/>
                      <a:pt x="87" y="635"/>
                    </a:cubicBezTo>
                    <a:cubicBezTo>
                      <a:pt x="96" y="653"/>
                      <a:pt x="107" y="671"/>
                      <a:pt x="117" y="688"/>
                    </a:cubicBezTo>
                    <a:cubicBezTo>
                      <a:pt x="123" y="698"/>
                      <a:pt x="130" y="707"/>
                      <a:pt x="137" y="715"/>
                    </a:cubicBezTo>
                    <a:cubicBezTo>
                      <a:pt x="142" y="722"/>
                      <a:pt x="148" y="728"/>
                      <a:pt x="154" y="734"/>
                    </a:cubicBezTo>
                    <a:cubicBezTo>
                      <a:pt x="164" y="743"/>
                      <a:pt x="174" y="754"/>
                      <a:pt x="185" y="762"/>
                    </a:cubicBezTo>
                    <a:cubicBezTo>
                      <a:pt x="200" y="774"/>
                      <a:pt x="216" y="785"/>
                      <a:pt x="232" y="794"/>
                    </a:cubicBezTo>
                    <a:cubicBezTo>
                      <a:pt x="248" y="804"/>
                      <a:pt x="264" y="811"/>
                      <a:pt x="281" y="819"/>
                    </a:cubicBezTo>
                    <a:cubicBezTo>
                      <a:pt x="285" y="821"/>
                      <a:pt x="289" y="822"/>
                      <a:pt x="294" y="823"/>
                    </a:cubicBezTo>
                    <a:cubicBezTo>
                      <a:pt x="304" y="827"/>
                      <a:pt x="315" y="829"/>
                      <a:pt x="325" y="833"/>
                    </a:cubicBezTo>
                    <a:cubicBezTo>
                      <a:pt x="334" y="836"/>
                      <a:pt x="343" y="842"/>
                      <a:pt x="354" y="838"/>
                    </a:cubicBezTo>
                    <a:cubicBezTo>
                      <a:pt x="355" y="838"/>
                      <a:pt x="357" y="838"/>
                      <a:pt x="358" y="838"/>
                    </a:cubicBezTo>
                    <a:cubicBezTo>
                      <a:pt x="372" y="841"/>
                      <a:pt x="387" y="845"/>
                      <a:pt x="401" y="846"/>
                    </a:cubicBezTo>
                    <a:cubicBezTo>
                      <a:pt x="432" y="848"/>
                      <a:pt x="462" y="849"/>
                      <a:pt x="493" y="848"/>
                    </a:cubicBezTo>
                    <a:cubicBezTo>
                      <a:pt x="510" y="848"/>
                      <a:pt x="527" y="845"/>
                      <a:pt x="544" y="843"/>
                    </a:cubicBezTo>
                    <a:cubicBezTo>
                      <a:pt x="553" y="842"/>
                      <a:pt x="562" y="838"/>
                      <a:pt x="571" y="837"/>
                    </a:cubicBezTo>
                    <a:cubicBezTo>
                      <a:pt x="586" y="836"/>
                      <a:pt x="599" y="828"/>
                      <a:pt x="613" y="823"/>
                    </a:cubicBezTo>
                    <a:cubicBezTo>
                      <a:pt x="625" y="818"/>
                      <a:pt x="635" y="810"/>
                      <a:pt x="646" y="804"/>
                    </a:cubicBezTo>
                    <a:cubicBezTo>
                      <a:pt x="655" y="798"/>
                      <a:pt x="664" y="793"/>
                      <a:pt x="672" y="786"/>
                    </a:cubicBezTo>
                    <a:cubicBezTo>
                      <a:pt x="679" y="781"/>
                      <a:pt x="685" y="774"/>
                      <a:pt x="691" y="767"/>
                    </a:cubicBezTo>
                    <a:cubicBezTo>
                      <a:pt x="701" y="757"/>
                      <a:pt x="711" y="748"/>
                      <a:pt x="720" y="737"/>
                    </a:cubicBezTo>
                    <a:cubicBezTo>
                      <a:pt x="730" y="724"/>
                      <a:pt x="740" y="709"/>
                      <a:pt x="748" y="694"/>
                    </a:cubicBezTo>
                    <a:cubicBezTo>
                      <a:pt x="757" y="680"/>
                      <a:pt x="765" y="665"/>
                      <a:pt x="773" y="649"/>
                    </a:cubicBezTo>
                    <a:cubicBezTo>
                      <a:pt x="776" y="644"/>
                      <a:pt x="779" y="639"/>
                      <a:pt x="781" y="633"/>
                    </a:cubicBezTo>
                    <a:cubicBezTo>
                      <a:pt x="787" y="618"/>
                      <a:pt x="792" y="602"/>
                      <a:pt x="796" y="587"/>
                    </a:cubicBezTo>
                    <a:cubicBezTo>
                      <a:pt x="800" y="574"/>
                      <a:pt x="808" y="563"/>
                      <a:pt x="806" y="549"/>
                    </a:cubicBezTo>
                    <a:cubicBezTo>
                      <a:pt x="806" y="547"/>
                      <a:pt x="807" y="545"/>
                      <a:pt x="807" y="543"/>
                    </a:cubicBezTo>
                    <a:cubicBezTo>
                      <a:pt x="810" y="531"/>
                      <a:pt x="815" y="518"/>
                      <a:pt x="816" y="505"/>
                    </a:cubicBezTo>
                    <a:cubicBezTo>
                      <a:pt x="818" y="481"/>
                      <a:pt x="819" y="458"/>
                      <a:pt x="820"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BEBF215B-D7E4-4F75-9ED4-A50B2B833F9B}"/>
                  </a:ext>
                </a:extLst>
              </p:cNvPr>
              <p:cNvSpPr>
                <a:spLocks noEditPoints="1"/>
              </p:cNvSpPr>
              <p:nvPr/>
            </p:nvSpPr>
            <p:spPr bwMode="auto">
              <a:xfrm>
                <a:off x="-3788472" y="2153141"/>
                <a:ext cx="569913" cy="506413"/>
              </a:xfrm>
              <a:custGeom>
                <a:avLst/>
                <a:gdLst>
                  <a:gd name="T0" fmla="*/ 267 w 660"/>
                  <a:gd name="T1" fmla="*/ 269 h 585"/>
                  <a:gd name="T2" fmla="*/ 242 w 660"/>
                  <a:gd name="T3" fmla="*/ 343 h 585"/>
                  <a:gd name="T4" fmla="*/ 173 w 660"/>
                  <a:gd name="T5" fmla="*/ 404 h 585"/>
                  <a:gd name="T6" fmla="*/ 130 w 660"/>
                  <a:gd name="T7" fmla="*/ 444 h 585"/>
                  <a:gd name="T8" fmla="*/ 186 w 660"/>
                  <a:gd name="T9" fmla="*/ 481 h 585"/>
                  <a:gd name="T10" fmla="*/ 228 w 660"/>
                  <a:gd name="T11" fmla="*/ 500 h 585"/>
                  <a:gd name="T12" fmla="*/ 313 w 660"/>
                  <a:gd name="T13" fmla="*/ 525 h 585"/>
                  <a:gd name="T14" fmla="*/ 342 w 660"/>
                  <a:gd name="T15" fmla="*/ 514 h 585"/>
                  <a:gd name="T16" fmla="*/ 339 w 660"/>
                  <a:gd name="T17" fmla="*/ 455 h 585"/>
                  <a:gd name="T18" fmla="*/ 339 w 660"/>
                  <a:gd name="T19" fmla="*/ 347 h 585"/>
                  <a:gd name="T20" fmla="*/ 350 w 660"/>
                  <a:gd name="T21" fmla="*/ 310 h 585"/>
                  <a:gd name="T22" fmla="*/ 374 w 660"/>
                  <a:gd name="T23" fmla="*/ 252 h 585"/>
                  <a:gd name="T24" fmla="*/ 404 w 660"/>
                  <a:gd name="T25" fmla="*/ 200 h 585"/>
                  <a:gd name="T26" fmla="*/ 474 w 660"/>
                  <a:gd name="T27" fmla="*/ 126 h 585"/>
                  <a:gd name="T28" fmla="*/ 592 w 660"/>
                  <a:gd name="T29" fmla="*/ 119 h 585"/>
                  <a:gd name="T30" fmla="*/ 627 w 660"/>
                  <a:gd name="T31" fmla="*/ 154 h 585"/>
                  <a:gd name="T32" fmla="*/ 653 w 660"/>
                  <a:gd name="T33" fmla="*/ 220 h 585"/>
                  <a:gd name="T34" fmla="*/ 655 w 660"/>
                  <a:gd name="T35" fmla="*/ 314 h 585"/>
                  <a:gd name="T36" fmla="*/ 644 w 660"/>
                  <a:gd name="T37" fmla="*/ 370 h 585"/>
                  <a:gd name="T38" fmla="*/ 622 w 660"/>
                  <a:gd name="T39" fmla="*/ 426 h 585"/>
                  <a:gd name="T40" fmla="*/ 542 w 660"/>
                  <a:gd name="T41" fmla="*/ 532 h 585"/>
                  <a:gd name="T42" fmla="*/ 434 w 660"/>
                  <a:gd name="T43" fmla="*/ 579 h 585"/>
                  <a:gd name="T44" fmla="*/ 279 w 660"/>
                  <a:gd name="T45" fmla="*/ 566 h 585"/>
                  <a:gd name="T46" fmla="*/ 217 w 660"/>
                  <a:gd name="T47" fmla="*/ 547 h 585"/>
                  <a:gd name="T48" fmla="*/ 87 w 660"/>
                  <a:gd name="T49" fmla="*/ 470 h 585"/>
                  <a:gd name="T50" fmla="*/ 19 w 660"/>
                  <a:gd name="T51" fmla="*/ 381 h 585"/>
                  <a:gd name="T52" fmla="*/ 6 w 660"/>
                  <a:gd name="T53" fmla="*/ 212 h 585"/>
                  <a:gd name="T54" fmla="*/ 33 w 660"/>
                  <a:gd name="T55" fmla="*/ 115 h 585"/>
                  <a:gd name="T56" fmla="*/ 109 w 660"/>
                  <a:gd name="T57" fmla="*/ 18 h 585"/>
                  <a:gd name="T58" fmla="*/ 220 w 660"/>
                  <a:gd name="T59" fmla="*/ 35 h 585"/>
                  <a:gd name="T60" fmla="*/ 256 w 660"/>
                  <a:gd name="T61" fmla="*/ 101 h 585"/>
                  <a:gd name="T62" fmla="*/ 267 w 660"/>
                  <a:gd name="T63" fmla="*/ 145 h 585"/>
                  <a:gd name="T64" fmla="*/ 613 w 660"/>
                  <a:gd name="T65" fmla="*/ 272 h 585"/>
                  <a:gd name="T66" fmla="*/ 584 w 660"/>
                  <a:gd name="T67" fmla="*/ 177 h 585"/>
                  <a:gd name="T68" fmla="*/ 549 w 660"/>
                  <a:gd name="T69" fmla="*/ 151 h 585"/>
                  <a:gd name="T70" fmla="*/ 471 w 660"/>
                  <a:gd name="T71" fmla="*/ 193 h 585"/>
                  <a:gd name="T72" fmla="*/ 412 w 660"/>
                  <a:gd name="T73" fmla="*/ 281 h 585"/>
                  <a:gd name="T74" fmla="*/ 389 w 660"/>
                  <a:gd name="T75" fmla="*/ 341 h 585"/>
                  <a:gd name="T76" fmla="*/ 381 w 660"/>
                  <a:gd name="T77" fmla="*/ 433 h 585"/>
                  <a:gd name="T78" fmla="*/ 389 w 660"/>
                  <a:gd name="T79" fmla="*/ 484 h 585"/>
                  <a:gd name="T80" fmla="*/ 390 w 660"/>
                  <a:gd name="T81" fmla="*/ 536 h 585"/>
                  <a:gd name="T82" fmla="*/ 500 w 660"/>
                  <a:gd name="T83" fmla="*/ 504 h 585"/>
                  <a:gd name="T84" fmla="*/ 539 w 660"/>
                  <a:gd name="T85" fmla="*/ 467 h 585"/>
                  <a:gd name="T86" fmla="*/ 584 w 660"/>
                  <a:gd name="T87" fmla="*/ 394 h 585"/>
                  <a:gd name="T88" fmla="*/ 604 w 660"/>
                  <a:gd name="T89" fmla="*/ 338 h 585"/>
                  <a:gd name="T90" fmla="*/ 52 w 660"/>
                  <a:gd name="T91" fmla="*/ 269 h 585"/>
                  <a:gd name="T92" fmla="*/ 62 w 660"/>
                  <a:gd name="T93" fmla="*/ 358 h 585"/>
                  <a:gd name="T94" fmla="*/ 94 w 660"/>
                  <a:gd name="T95" fmla="*/ 399 h 585"/>
                  <a:gd name="T96" fmla="*/ 145 w 660"/>
                  <a:gd name="T97" fmla="*/ 363 h 585"/>
                  <a:gd name="T98" fmla="*/ 213 w 660"/>
                  <a:gd name="T99" fmla="*/ 286 h 585"/>
                  <a:gd name="T100" fmla="*/ 224 w 660"/>
                  <a:gd name="T101" fmla="*/ 210 h 585"/>
                  <a:gd name="T102" fmla="*/ 219 w 660"/>
                  <a:gd name="T103" fmla="*/ 141 h 585"/>
                  <a:gd name="T104" fmla="*/ 172 w 660"/>
                  <a:gd name="T105" fmla="*/ 58 h 585"/>
                  <a:gd name="T106" fmla="*/ 113 w 660"/>
                  <a:gd name="T107" fmla="*/ 75 h 585"/>
                  <a:gd name="T108" fmla="*/ 84 w 660"/>
                  <a:gd name="T109" fmla="*/ 120 h 585"/>
                  <a:gd name="T110" fmla="*/ 62 w 660"/>
                  <a:gd name="T111" fmla="*/ 182 h 585"/>
                  <a:gd name="T112" fmla="*/ 52 w 660"/>
                  <a:gd name="T113"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585">
                    <a:moveTo>
                      <a:pt x="271" y="202"/>
                    </a:moveTo>
                    <a:cubicBezTo>
                      <a:pt x="270" y="225"/>
                      <a:pt x="269" y="247"/>
                      <a:pt x="267" y="269"/>
                    </a:cubicBezTo>
                    <a:cubicBezTo>
                      <a:pt x="267" y="276"/>
                      <a:pt x="264" y="283"/>
                      <a:pt x="262" y="290"/>
                    </a:cubicBezTo>
                    <a:cubicBezTo>
                      <a:pt x="256" y="308"/>
                      <a:pt x="250" y="326"/>
                      <a:pt x="242" y="343"/>
                    </a:cubicBezTo>
                    <a:cubicBezTo>
                      <a:pt x="231" y="364"/>
                      <a:pt x="215" y="382"/>
                      <a:pt x="194" y="396"/>
                    </a:cubicBezTo>
                    <a:cubicBezTo>
                      <a:pt x="187" y="399"/>
                      <a:pt x="180" y="402"/>
                      <a:pt x="173" y="404"/>
                    </a:cubicBezTo>
                    <a:cubicBezTo>
                      <a:pt x="154" y="408"/>
                      <a:pt x="140" y="419"/>
                      <a:pt x="128" y="433"/>
                    </a:cubicBezTo>
                    <a:cubicBezTo>
                      <a:pt x="124" y="438"/>
                      <a:pt x="126" y="441"/>
                      <a:pt x="130" y="444"/>
                    </a:cubicBezTo>
                    <a:cubicBezTo>
                      <a:pt x="136" y="449"/>
                      <a:pt x="142" y="453"/>
                      <a:pt x="149" y="458"/>
                    </a:cubicBezTo>
                    <a:cubicBezTo>
                      <a:pt x="161" y="466"/>
                      <a:pt x="173" y="474"/>
                      <a:pt x="186" y="481"/>
                    </a:cubicBezTo>
                    <a:cubicBezTo>
                      <a:pt x="195" y="486"/>
                      <a:pt x="206" y="490"/>
                      <a:pt x="216" y="495"/>
                    </a:cubicBezTo>
                    <a:cubicBezTo>
                      <a:pt x="220" y="497"/>
                      <a:pt x="224" y="499"/>
                      <a:pt x="228" y="500"/>
                    </a:cubicBezTo>
                    <a:cubicBezTo>
                      <a:pt x="247" y="507"/>
                      <a:pt x="266" y="515"/>
                      <a:pt x="286" y="521"/>
                    </a:cubicBezTo>
                    <a:cubicBezTo>
                      <a:pt x="295" y="524"/>
                      <a:pt x="304" y="523"/>
                      <a:pt x="313" y="525"/>
                    </a:cubicBezTo>
                    <a:cubicBezTo>
                      <a:pt x="318" y="525"/>
                      <a:pt x="323" y="526"/>
                      <a:pt x="328" y="527"/>
                    </a:cubicBezTo>
                    <a:cubicBezTo>
                      <a:pt x="335" y="528"/>
                      <a:pt x="342" y="522"/>
                      <a:pt x="342" y="514"/>
                    </a:cubicBezTo>
                    <a:cubicBezTo>
                      <a:pt x="342" y="497"/>
                      <a:pt x="341" y="479"/>
                      <a:pt x="340" y="462"/>
                    </a:cubicBezTo>
                    <a:cubicBezTo>
                      <a:pt x="340" y="460"/>
                      <a:pt x="339" y="457"/>
                      <a:pt x="339" y="455"/>
                    </a:cubicBezTo>
                    <a:cubicBezTo>
                      <a:pt x="332" y="436"/>
                      <a:pt x="328" y="416"/>
                      <a:pt x="330" y="396"/>
                    </a:cubicBezTo>
                    <a:cubicBezTo>
                      <a:pt x="332" y="380"/>
                      <a:pt x="336" y="364"/>
                      <a:pt x="339" y="347"/>
                    </a:cubicBezTo>
                    <a:cubicBezTo>
                      <a:pt x="340" y="345"/>
                      <a:pt x="341" y="343"/>
                      <a:pt x="341" y="341"/>
                    </a:cubicBezTo>
                    <a:cubicBezTo>
                      <a:pt x="340" y="329"/>
                      <a:pt x="346" y="320"/>
                      <a:pt x="350" y="310"/>
                    </a:cubicBezTo>
                    <a:cubicBezTo>
                      <a:pt x="352" y="302"/>
                      <a:pt x="355" y="294"/>
                      <a:pt x="358" y="286"/>
                    </a:cubicBezTo>
                    <a:cubicBezTo>
                      <a:pt x="363" y="274"/>
                      <a:pt x="369" y="264"/>
                      <a:pt x="374" y="252"/>
                    </a:cubicBezTo>
                    <a:cubicBezTo>
                      <a:pt x="379" y="242"/>
                      <a:pt x="384" y="232"/>
                      <a:pt x="389" y="223"/>
                    </a:cubicBezTo>
                    <a:cubicBezTo>
                      <a:pt x="394" y="215"/>
                      <a:pt x="399" y="207"/>
                      <a:pt x="404" y="200"/>
                    </a:cubicBezTo>
                    <a:cubicBezTo>
                      <a:pt x="413" y="188"/>
                      <a:pt x="422" y="176"/>
                      <a:pt x="432" y="165"/>
                    </a:cubicBezTo>
                    <a:cubicBezTo>
                      <a:pt x="445" y="152"/>
                      <a:pt x="458" y="137"/>
                      <a:pt x="474" y="126"/>
                    </a:cubicBezTo>
                    <a:cubicBezTo>
                      <a:pt x="499" y="109"/>
                      <a:pt x="526" y="98"/>
                      <a:pt x="558" y="104"/>
                    </a:cubicBezTo>
                    <a:cubicBezTo>
                      <a:pt x="570" y="107"/>
                      <a:pt x="582" y="111"/>
                      <a:pt x="592" y="119"/>
                    </a:cubicBezTo>
                    <a:cubicBezTo>
                      <a:pt x="598" y="124"/>
                      <a:pt x="605" y="128"/>
                      <a:pt x="611" y="134"/>
                    </a:cubicBezTo>
                    <a:cubicBezTo>
                      <a:pt x="617" y="140"/>
                      <a:pt x="623" y="147"/>
                      <a:pt x="627" y="154"/>
                    </a:cubicBezTo>
                    <a:cubicBezTo>
                      <a:pt x="632" y="163"/>
                      <a:pt x="636" y="172"/>
                      <a:pt x="641" y="180"/>
                    </a:cubicBezTo>
                    <a:cubicBezTo>
                      <a:pt x="647" y="193"/>
                      <a:pt x="651" y="206"/>
                      <a:pt x="653" y="220"/>
                    </a:cubicBezTo>
                    <a:cubicBezTo>
                      <a:pt x="656" y="242"/>
                      <a:pt x="660" y="263"/>
                      <a:pt x="659" y="284"/>
                    </a:cubicBezTo>
                    <a:cubicBezTo>
                      <a:pt x="658" y="294"/>
                      <a:pt x="656" y="304"/>
                      <a:pt x="655" y="314"/>
                    </a:cubicBezTo>
                    <a:cubicBezTo>
                      <a:pt x="654" y="322"/>
                      <a:pt x="653" y="330"/>
                      <a:pt x="652" y="337"/>
                    </a:cubicBezTo>
                    <a:cubicBezTo>
                      <a:pt x="650" y="348"/>
                      <a:pt x="647" y="359"/>
                      <a:pt x="644" y="370"/>
                    </a:cubicBezTo>
                    <a:cubicBezTo>
                      <a:pt x="639" y="386"/>
                      <a:pt x="633" y="402"/>
                      <a:pt x="627" y="417"/>
                    </a:cubicBezTo>
                    <a:cubicBezTo>
                      <a:pt x="626" y="421"/>
                      <a:pt x="624" y="423"/>
                      <a:pt x="622" y="426"/>
                    </a:cubicBezTo>
                    <a:cubicBezTo>
                      <a:pt x="613" y="442"/>
                      <a:pt x="604" y="457"/>
                      <a:pt x="594" y="473"/>
                    </a:cubicBezTo>
                    <a:cubicBezTo>
                      <a:pt x="580" y="495"/>
                      <a:pt x="563" y="515"/>
                      <a:pt x="542" y="532"/>
                    </a:cubicBezTo>
                    <a:cubicBezTo>
                      <a:pt x="527" y="545"/>
                      <a:pt x="509" y="557"/>
                      <a:pt x="491" y="564"/>
                    </a:cubicBezTo>
                    <a:cubicBezTo>
                      <a:pt x="472" y="571"/>
                      <a:pt x="454" y="577"/>
                      <a:pt x="434" y="579"/>
                    </a:cubicBezTo>
                    <a:cubicBezTo>
                      <a:pt x="411" y="581"/>
                      <a:pt x="389" y="585"/>
                      <a:pt x="366" y="583"/>
                    </a:cubicBezTo>
                    <a:cubicBezTo>
                      <a:pt x="337" y="580"/>
                      <a:pt x="307" y="575"/>
                      <a:pt x="279" y="566"/>
                    </a:cubicBezTo>
                    <a:cubicBezTo>
                      <a:pt x="262" y="561"/>
                      <a:pt x="246" y="558"/>
                      <a:pt x="230" y="553"/>
                    </a:cubicBezTo>
                    <a:cubicBezTo>
                      <a:pt x="225" y="552"/>
                      <a:pt x="221" y="549"/>
                      <a:pt x="217" y="547"/>
                    </a:cubicBezTo>
                    <a:cubicBezTo>
                      <a:pt x="201" y="540"/>
                      <a:pt x="184" y="533"/>
                      <a:pt x="169" y="525"/>
                    </a:cubicBezTo>
                    <a:cubicBezTo>
                      <a:pt x="139" y="510"/>
                      <a:pt x="111" y="492"/>
                      <a:pt x="87" y="470"/>
                    </a:cubicBezTo>
                    <a:cubicBezTo>
                      <a:pt x="72" y="456"/>
                      <a:pt x="57" y="442"/>
                      <a:pt x="44" y="426"/>
                    </a:cubicBezTo>
                    <a:cubicBezTo>
                      <a:pt x="34" y="413"/>
                      <a:pt x="26" y="397"/>
                      <a:pt x="19" y="381"/>
                    </a:cubicBezTo>
                    <a:cubicBezTo>
                      <a:pt x="14" y="371"/>
                      <a:pt x="13" y="359"/>
                      <a:pt x="10" y="347"/>
                    </a:cubicBezTo>
                    <a:cubicBezTo>
                      <a:pt x="0" y="303"/>
                      <a:pt x="4" y="257"/>
                      <a:pt x="6" y="212"/>
                    </a:cubicBezTo>
                    <a:cubicBezTo>
                      <a:pt x="6" y="200"/>
                      <a:pt x="12" y="187"/>
                      <a:pt x="14" y="174"/>
                    </a:cubicBezTo>
                    <a:cubicBezTo>
                      <a:pt x="18" y="154"/>
                      <a:pt x="26" y="134"/>
                      <a:pt x="33" y="115"/>
                    </a:cubicBezTo>
                    <a:cubicBezTo>
                      <a:pt x="42" y="93"/>
                      <a:pt x="53" y="72"/>
                      <a:pt x="68" y="54"/>
                    </a:cubicBezTo>
                    <a:cubicBezTo>
                      <a:pt x="80" y="40"/>
                      <a:pt x="92" y="27"/>
                      <a:pt x="109" y="18"/>
                    </a:cubicBezTo>
                    <a:cubicBezTo>
                      <a:pt x="131" y="6"/>
                      <a:pt x="155" y="0"/>
                      <a:pt x="179" y="9"/>
                    </a:cubicBezTo>
                    <a:cubicBezTo>
                      <a:pt x="194" y="14"/>
                      <a:pt x="209" y="21"/>
                      <a:pt x="220" y="35"/>
                    </a:cubicBezTo>
                    <a:cubicBezTo>
                      <a:pt x="227" y="44"/>
                      <a:pt x="235" y="53"/>
                      <a:pt x="241" y="63"/>
                    </a:cubicBezTo>
                    <a:cubicBezTo>
                      <a:pt x="247" y="75"/>
                      <a:pt x="251" y="88"/>
                      <a:pt x="256" y="101"/>
                    </a:cubicBezTo>
                    <a:cubicBezTo>
                      <a:pt x="259" y="110"/>
                      <a:pt x="262" y="121"/>
                      <a:pt x="264" y="131"/>
                    </a:cubicBezTo>
                    <a:cubicBezTo>
                      <a:pt x="266" y="135"/>
                      <a:pt x="267" y="140"/>
                      <a:pt x="267" y="145"/>
                    </a:cubicBezTo>
                    <a:cubicBezTo>
                      <a:pt x="269" y="164"/>
                      <a:pt x="270" y="184"/>
                      <a:pt x="271" y="202"/>
                    </a:cubicBezTo>
                    <a:close/>
                    <a:moveTo>
                      <a:pt x="613" y="272"/>
                    </a:moveTo>
                    <a:cubicBezTo>
                      <a:pt x="610" y="258"/>
                      <a:pt x="607" y="243"/>
                      <a:pt x="606" y="228"/>
                    </a:cubicBezTo>
                    <a:cubicBezTo>
                      <a:pt x="604" y="208"/>
                      <a:pt x="595" y="192"/>
                      <a:pt x="584" y="177"/>
                    </a:cubicBezTo>
                    <a:cubicBezTo>
                      <a:pt x="580" y="172"/>
                      <a:pt x="575" y="168"/>
                      <a:pt x="571" y="163"/>
                    </a:cubicBezTo>
                    <a:cubicBezTo>
                      <a:pt x="565" y="156"/>
                      <a:pt x="557" y="154"/>
                      <a:pt x="549" y="151"/>
                    </a:cubicBezTo>
                    <a:cubicBezTo>
                      <a:pt x="535" y="147"/>
                      <a:pt x="522" y="153"/>
                      <a:pt x="511" y="159"/>
                    </a:cubicBezTo>
                    <a:cubicBezTo>
                      <a:pt x="496" y="168"/>
                      <a:pt x="484" y="181"/>
                      <a:pt x="471" y="193"/>
                    </a:cubicBezTo>
                    <a:cubicBezTo>
                      <a:pt x="461" y="204"/>
                      <a:pt x="452" y="217"/>
                      <a:pt x="443" y="229"/>
                    </a:cubicBezTo>
                    <a:cubicBezTo>
                      <a:pt x="432" y="246"/>
                      <a:pt x="422" y="263"/>
                      <a:pt x="412" y="281"/>
                    </a:cubicBezTo>
                    <a:cubicBezTo>
                      <a:pt x="406" y="293"/>
                      <a:pt x="402" y="305"/>
                      <a:pt x="397" y="318"/>
                    </a:cubicBezTo>
                    <a:cubicBezTo>
                      <a:pt x="394" y="325"/>
                      <a:pt x="391" y="333"/>
                      <a:pt x="389" y="341"/>
                    </a:cubicBezTo>
                    <a:cubicBezTo>
                      <a:pt x="385" y="353"/>
                      <a:pt x="383" y="366"/>
                      <a:pt x="380" y="379"/>
                    </a:cubicBezTo>
                    <a:cubicBezTo>
                      <a:pt x="376" y="397"/>
                      <a:pt x="375" y="415"/>
                      <a:pt x="381" y="433"/>
                    </a:cubicBezTo>
                    <a:cubicBezTo>
                      <a:pt x="384" y="441"/>
                      <a:pt x="387" y="450"/>
                      <a:pt x="388" y="458"/>
                    </a:cubicBezTo>
                    <a:cubicBezTo>
                      <a:pt x="389" y="466"/>
                      <a:pt x="390" y="475"/>
                      <a:pt x="389" y="484"/>
                    </a:cubicBezTo>
                    <a:cubicBezTo>
                      <a:pt x="389" y="499"/>
                      <a:pt x="390" y="515"/>
                      <a:pt x="384" y="529"/>
                    </a:cubicBezTo>
                    <a:cubicBezTo>
                      <a:pt x="383" y="534"/>
                      <a:pt x="385" y="536"/>
                      <a:pt x="390" y="536"/>
                    </a:cubicBezTo>
                    <a:cubicBezTo>
                      <a:pt x="413" y="534"/>
                      <a:pt x="436" y="533"/>
                      <a:pt x="458" y="525"/>
                    </a:cubicBezTo>
                    <a:cubicBezTo>
                      <a:pt x="473" y="520"/>
                      <a:pt x="487" y="513"/>
                      <a:pt x="500" y="504"/>
                    </a:cubicBezTo>
                    <a:cubicBezTo>
                      <a:pt x="507" y="500"/>
                      <a:pt x="513" y="495"/>
                      <a:pt x="518" y="489"/>
                    </a:cubicBezTo>
                    <a:cubicBezTo>
                      <a:pt x="526" y="482"/>
                      <a:pt x="533" y="475"/>
                      <a:pt x="539" y="467"/>
                    </a:cubicBezTo>
                    <a:cubicBezTo>
                      <a:pt x="549" y="454"/>
                      <a:pt x="559" y="441"/>
                      <a:pt x="567" y="428"/>
                    </a:cubicBezTo>
                    <a:cubicBezTo>
                      <a:pt x="574" y="417"/>
                      <a:pt x="579" y="406"/>
                      <a:pt x="584" y="394"/>
                    </a:cubicBezTo>
                    <a:cubicBezTo>
                      <a:pt x="589" y="382"/>
                      <a:pt x="594" y="369"/>
                      <a:pt x="598" y="357"/>
                    </a:cubicBezTo>
                    <a:cubicBezTo>
                      <a:pt x="601" y="350"/>
                      <a:pt x="603" y="344"/>
                      <a:pt x="604" y="338"/>
                    </a:cubicBezTo>
                    <a:cubicBezTo>
                      <a:pt x="607" y="316"/>
                      <a:pt x="610" y="295"/>
                      <a:pt x="613" y="272"/>
                    </a:cubicBezTo>
                    <a:close/>
                    <a:moveTo>
                      <a:pt x="52" y="269"/>
                    </a:moveTo>
                    <a:cubicBezTo>
                      <a:pt x="52" y="283"/>
                      <a:pt x="52" y="296"/>
                      <a:pt x="52" y="310"/>
                    </a:cubicBezTo>
                    <a:cubicBezTo>
                      <a:pt x="51" y="327"/>
                      <a:pt x="59" y="342"/>
                      <a:pt x="62" y="358"/>
                    </a:cubicBezTo>
                    <a:cubicBezTo>
                      <a:pt x="66" y="374"/>
                      <a:pt x="75" y="386"/>
                      <a:pt x="84" y="399"/>
                    </a:cubicBezTo>
                    <a:cubicBezTo>
                      <a:pt x="87" y="403"/>
                      <a:pt x="91" y="404"/>
                      <a:pt x="94" y="399"/>
                    </a:cubicBezTo>
                    <a:cubicBezTo>
                      <a:pt x="104" y="385"/>
                      <a:pt x="117" y="376"/>
                      <a:pt x="132" y="368"/>
                    </a:cubicBezTo>
                    <a:cubicBezTo>
                      <a:pt x="136" y="366"/>
                      <a:pt x="140" y="364"/>
                      <a:pt x="145" y="363"/>
                    </a:cubicBezTo>
                    <a:cubicBezTo>
                      <a:pt x="166" y="358"/>
                      <a:pt x="185" y="347"/>
                      <a:pt x="195" y="327"/>
                    </a:cubicBezTo>
                    <a:cubicBezTo>
                      <a:pt x="203" y="314"/>
                      <a:pt x="208" y="300"/>
                      <a:pt x="213" y="286"/>
                    </a:cubicBezTo>
                    <a:cubicBezTo>
                      <a:pt x="216" y="278"/>
                      <a:pt x="219" y="270"/>
                      <a:pt x="220" y="263"/>
                    </a:cubicBezTo>
                    <a:cubicBezTo>
                      <a:pt x="222" y="245"/>
                      <a:pt x="224" y="227"/>
                      <a:pt x="224" y="210"/>
                    </a:cubicBezTo>
                    <a:cubicBezTo>
                      <a:pt x="224" y="192"/>
                      <a:pt x="222" y="175"/>
                      <a:pt x="221" y="158"/>
                    </a:cubicBezTo>
                    <a:cubicBezTo>
                      <a:pt x="221" y="152"/>
                      <a:pt x="221" y="146"/>
                      <a:pt x="219" y="141"/>
                    </a:cubicBezTo>
                    <a:cubicBezTo>
                      <a:pt x="212" y="125"/>
                      <a:pt x="210" y="108"/>
                      <a:pt x="202" y="92"/>
                    </a:cubicBezTo>
                    <a:cubicBezTo>
                      <a:pt x="194" y="79"/>
                      <a:pt x="186" y="65"/>
                      <a:pt x="172" y="58"/>
                    </a:cubicBezTo>
                    <a:cubicBezTo>
                      <a:pt x="163" y="53"/>
                      <a:pt x="155" y="50"/>
                      <a:pt x="144" y="54"/>
                    </a:cubicBezTo>
                    <a:cubicBezTo>
                      <a:pt x="132" y="59"/>
                      <a:pt x="122" y="66"/>
                      <a:pt x="113" y="75"/>
                    </a:cubicBezTo>
                    <a:cubicBezTo>
                      <a:pt x="108" y="80"/>
                      <a:pt x="104" y="85"/>
                      <a:pt x="101" y="90"/>
                    </a:cubicBezTo>
                    <a:cubicBezTo>
                      <a:pt x="95" y="100"/>
                      <a:pt x="89" y="110"/>
                      <a:pt x="84" y="120"/>
                    </a:cubicBezTo>
                    <a:cubicBezTo>
                      <a:pt x="79" y="131"/>
                      <a:pt x="74" y="141"/>
                      <a:pt x="70" y="153"/>
                    </a:cubicBezTo>
                    <a:cubicBezTo>
                      <a:pt x="67" y="162"/>
                      <a:pt x="64" y="172"/>
                      <a:pt x="62" y="182"/>
                    </a:cubicBezTo>
                    <a:cubicBezTo>
                      <a:pt x="57" y="199"/>
                      <a:pt x="51" y="216"/>
                      <a:pt x="51" y="234"/>
                    </a:cubicBezTo>
                    <a:cubicBezTo>
                      <a:pt x="52" y="246"/>
                      <a:pt x="52" y="257"/>
                      <a:pt x="52"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D88B920-57B6-4F76-B287-0D8DD20C131F}"/>
                  </a:ext>
                </a:extLst>
              </p:cNvPr>
              <p:cNvSpPr>
                <a:spLocks/>
              </p:cNvSpPr>
              <p:nvPr/>
            </p:nvSpPr>
            <p:spPr bwMode="auto">
              <a:xfrm>
                <a:off x="-3648775" y="2103921"/>
                <a:ext cx="44450" cy="41275"/>
              </a:xfrm>
              <a:custGeom>
                <a:avLst/>
                <a:gdLst>
                  <a:gd name="T0" fmla="*/ 25 w 51"/>
                  <a:gd name="T1" fmla="*/ 0 h 48"/>
                  <a:gd name="T2" fmla="*/ 51 w 51"/>
                  <a:gd name="T3" fmla="*/ 22 h 48"/>
                  <a:gd name="T4" fmla="*/ 26 w 51"/>
                  <a:gd name="T5" fmla="*/ 47 h 48"/>
                  <a:gd name="T6" fmla="*/ 0 w 51"/>
                  <a:gd name="T7" fmla="*/ 22 h 48"/>
                  <a:gd name="T8" fmla="*/ 25 w 51"/>
                  <a:gd name="T9" fmla="*/ 0 h 48"/>
                </a:gdLst>
                <a:ahLst/>
                <a:cxnLst>
                  <a:cxn ang="0">
                    <a:pos x="T0" y="T1"/>
                  </a:cxn>
                  <a:cxn ang="0">
                    <a:pos x="T2" y="T3"/>
                  </a:cxn>
                  <a:cxn ang="0">
                    <a:pos x="T4" y="T5"/>
                  </a:cxn>
                  <a:cxn ang="0">
                    <a:pos x="T6" y="T7"/>
                  </a:cxn>
                  <a:cxn ang="0">
                    <a:pos x="T8" y="T9"/>
                  </a:cxn>
                </a:cxnLst>
                <a:rect l="0" t="0" r="r" b="b"/>
                <a:pathLst>
                  <a:path w="51" h="48">
                    <a:moveTo>
                      <a:pt x="25" y="0"/>
                    </a:moveTo>
                    <a:cubicBezTo>
                      <a:pt x="41" y="0"/>
                      <a:pt x="51" y="8"/>
                      <a:pt x="51" y="22"/>
                    </a:cubicBezTo>
                    <a:cubicBezTo>
                      <a:pt x="51" y="36"/>
                      <a:pt x="40" y="46"/>
                      <a:pt x="26" y="47"/>
                    </a:cubicBezTo>
                    <a:cubicBezTo>
                      <a:pt x="12" y="48"/>
                      <a:pt x="0" y="32"/>
                      <a:pt x="0" y="22"/>
                    </a:cubicBezTo>
                    <a:cubicBezTo>
                      <a:pt x="0" y="9"/>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BC71EF64-1E66-4F7C-813A-DDB34DE37F3B}"/>
                  </a:ext>
                </a:extLst>
              </p:cNvPr>
              <p:cNvSpPr>
                <a:spLocks/>
              </p:cNvSpPr>
              <p:nvPr/>
            </p:nvSpPr>
            <p:spPr bwMode="auto">
              <a:xfrm>
                <a:off x="-3410652" y="2170589"/>
                <a:ext cx="44450" cy="41275"/>
              </a:xfrm>
              <a:custGeom>
                <a:avLst/>
                <a:gdLst>
                  <a:gd name="T0" fmla="*/ 26 w 52"/>
                  <a:gd name="T1" fmla="*/ 48 h 48"/>
                  <a:gd name="T2" fmla="*/ 0 w 52"/>
                  <a:gd name="T3" fmla="*/ 24 h 48"/>
                  <a:gd name="T4" fmla="*/ 28 w 52"/>
                  <a:gd name="T5" fmla="*/ 1 h 48"/>
                  <a:gd name="T6" fmla="*/ 51 w 52"/>
                  <a:gd name="T7" fmla="*/ 24 h 48"/>
                  <a:gd name="T8" fmla="*/ 26 w 52"/>
                  <a:gd name="T9" fmla="*/ 48 h 48"/>
                </a:gdLst>
                <a:ahLst/>
                <a:cxnLst>
                  <a:cxn ang="0">
                    <a:pos x="T0" y="T1"/>
                  </a:cxn>
                  <a:cxn ang="0">
                    <a:pos x="T2" y="T3"/>
                  </a:cxn>
                  <a:cxn ang="0">
                    <a:pos x="T4" y="T5"/>
                  </a:cxn>
                  <a:cxn ang="0">
                    <a:pos x="T6" y="T7"/>
                  </a:cxn>
                  <a:cxn ang="0">
                    <a:pos x="T8" y="T9"/>
                  </a:cxn>
                </a:cxnLst>
                <a:rect l="0" t="0" r="r" b="b"/>
                <a:pathLst>
                  <a:path w="52" h="48">
                    <a:moveTo>
                      <a:pt x="26" y="48"/>
                    </a:moveTo>
                    <a:cubicBezTo>
                      <a:pt x="12" y="48"/>
                      <a:pt x="0" y="37"/>
                      <a:pt x="0" y="24"/>
                    </a:cubicBezTo>
                    <a:cubicBezTo>
                      <a:pt x="0" y="10"/>
                      <a:pt x="12" y="1"/>
                      <a:pt x="28" y="1"/>
                    </a:cubicBezTo>
                    <a:cubicBezTo>
                      <a:pt x="43" y="0"/>
                      <a:pt x="52" y="13"/>
                      <a:pt x="51" y="24"/>
                    </a:cubicBezTo>
                    <a:cubicBezTo>
                      <a:pt x="51" y="36"/>
                      <a:pt x="42"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D1CF8EDF-7AB7-4FF1-94E6-3546AB2255D8}"/>
                  </a:ext>
                </a:extLst>
              </p:cNvPr>
              <p:cNvSpPr>
                <a:spLocks/>
              </p:cNvSpPr>
              <p:nvPr/>
            </p:nvSpPr>
            <p:spPr bwMode="auto">
              <a:xfrm>
                <a:off x="-3388421" y="2084879"/>
                <a:ext cx="44450" cy="42863"/>
              </a:xfrm>
              <a:custGeom>
                <a:avLst/>
                <a:gdLst>
                  <a:gd name="T0" fmla="*/ 25 w 52"/>
                  <a:gd name="T1" fmla="*/ 48 h 49"/>
                  <a:gd name="T2" fmla="*/ 0 w 52"/>
                  <a:gd name="T3" fmla="*/ 25 h 49"/>
                  <a:gd name="T4" fmla="*/ 27 w 52"/>
                  <a:gd name="T5" fmla="*/ 1 h 49"/>
                  <a:gd name="T6" fmla="*/ 52 w 52"/>
                  <a:gd name="T7" fmla="*/ 24 h 49"/>
                  <a:gd name="T8" fmla="*/ 25 w 52"/>
                  <a:gd name="T9" fmla="*/ 48 h 49"/>
                </a:gdLst>
                <a:ahLst/>
                <a:cxnLst>
                  <a:cxn ang="0">
                    <a:pos x="T0" y="T1"/>
                  </a:cxn>
                  <a:cxn ang="0">
                    <a:pos x="T2" y="T3"/>
                  </a:cxn>
                  <a:cxn ang="0">
                    <a:pos x="T4" y="T5"/>
                  </a:cxn>
                  <a:cxn ang="0">
                    <a:pos x="T6" y="T7"/>
                  </a:cxn>
                  <a:cxn ang="0">
                    <a:pos x="T8" y="T9"/>
                  </a:cxn>
                </a:cxnLst>
                <a:rect l="0" t="0" r="r" b="b"/>
                <a:pathLst>
                  <a:path w="52" h="49">
                    <a:moveTo>
                      <a:pt x="25" y="48"/>
                    </a:moveTo>
                    <a:cubicBezTo>
                      <a:pt x="11" y="48"/>
                      <a:pt x="1" y="38"/>
                      <a:pt x="0" y="25"/>
                    </a:cubicBezTo>
                    <a:cubicBezTo>
                      <a:pt x="0" y="14"/>
                      <a:pt x="10" y="0"/>
                      <a:pt x="27" y="1"/>
                    </a:cubicBezTo>
                    <a:cubicBezTo>
                      <a:pt x="39" y="1"/>
                      <a:pt x="52" y="13"/>
                      <a:pt x="52" y="24"/>
                    </a:cubicBezTo>
                    <a:cubicBezTo>
                      <a:pt x="51" y="36"/>
                      <a:pt x="41" y="49"/>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E219C6A4-D217-43CD-934A-3601B92B8901}"/>
                  </a:ext>
                </a:extLst>
              </p:cNvPr>
              <p:cNvSpPr>
                <a:spLocks/>
              </p:cNvSpPr>
              <p:nvPr/>
            </p:nvSpPr>
            <p:spPr bwMode="auto">
              <a:xfrm>
                <a:off x="-3575749" y="2446824"/>
                <a:ext cx="44450" cy="42863"/>
              </a:xfrm>
              <a:custGeom>
                <a:avLst/>
                <a:gdLst>
                  <a:gd name="T0" fmla="*/ 27 w 51"/>
                  <a:gd name="T1" fmla="*/ 48 h 49"/>
                  <a:gd name="T2" fmla="*/ 1 w 51"/>
                  <a:gd name="T3" fmla="*/ 25 h 49"/>
                  <a:gd name="T4" fmla="*/ 26 w 51"/>
                  <a:gd name="T5" fmla="*/ 0 h 49"/>
                  <a:gd name="T6" fmla="*/ 51 w 51"/>
                  <a:gd name="T7" fmla="*/ 26 h 49"/>
                  <a:gd name="T8" fmla="*/ 27 w 51"/>
                  <a:gd name="T9" fmla="*/ 48 h 49"/>
                </a:gdLst>
                <a:ahLst/>
                <a:cxnLst>
                  <a:cxn ang="0">
                    <a:pos x="T0" y="T1"/>
                  </a:cxn>
                  <a:cxn ang="0">
                    <a:pos x="T2" y="T3"/>
                  </a:cxn>
                  <a:cxn ang="0">
                    <a:pos x="T4" y="T5"/>
                  </a:cxn>
                  <a:cxn ang="0">
                    <a:pos x="T6" y="T7"/>
                  </a:cxn>
                  <a:cxn ang="0">
                    <a:pos x="T8" y="T9"/>
                  </a:cxn>
                </a:cxnLst>
                <a:rect l="0" t="0" r="r" b="b"/>
                <a:pathLst>
                  <a:path w="51" h="49">
                    <a:moveTo>
                      <a:pt x="27" y="48"/>
                    </a:moveTo>
                    <a:cubicBezTo>
                      <a:pt x="7" y="49"/>
                      <a:pt x="1" y="35"/>
                      <a:pt x="1" y="25"/>
                    </a:cubicBezTo>
                    <a:cubicBezTo>
                      <a:pt x="0" y="12"/>
                      <a:pt x="13" y="0"/>
                      <a:pt x="26" y="0"/>
                    </a:cubicBezTo>
                    <a:cubicBezTo>
                      <a:pt x="40" y="0"/>
                      <a:pt x="51" y="12"/>
                      <a:pt x="51" y="26"/>
                    </a:cubicBezTo>
                    <a:cubicBezTo>
                      <a:pt x="51" y="38"/>
                      <a:pt x="41" y="48"/>
                      <a:pt x="2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9669B0B3-4DDD-40D4-BF6D-35A715B6867F}"/>
                  </a:ext>
                </a:extLst>
              </p:cNvPr>
              <p:cNvSpPr>
                <a:spLocks/>
              </p:cNvSpPr>
              <p:nvPr/>
            </p:nvSpPr>
            <p:spPr bwMode="auto">
              <a:xfrm>
                <a:off x="-3517013" y="2221404"/>
                <a:ext cx="44450" cy="42863"/>
              </a:xfrm>
              <a:custGeom>
                <a:avLst/>
                <a:gdLst>
                  <a:gd name="T0" fmla="*/ 3 w 52"/>
                  <a:gd name="T1" fmla="*/ 25 h 50"/>
                  <a:gd name="T2" fmla="*/ 28 w 52"/>
                  <a:gd name="T3" fmla="*/ 1 h 50"/>
                  <a:gd name="T4" fmla="*/ 52 w 52"/>
                  <a:gd name="T5" fmla="*/ 25 h 50"/>
                  <a:gd name="T6" fmla="*/ 30 w 52"/>
                  <a:gd name="T7" fmla="*/ 49 h 50"/>
                  <a:gd name="T8" fmla="*/ 3 w 52"/>
                  <a:gd name="T9" fmla="*/ 25 h 50"/>
                </a:gdLst>
                <a:ahLst/>
                <a:cxnLst>
                  <a:cxn ang="0">
                    <a:pos x="T0" y="T1"/>
                  </a:cxn>
                  <a:cxn ang="0">
                    <a:pos x="T2" y="T3"/>
                  </a:cxn>
                  <a:cxn ang="0">
                    <a:pos x="T4" y="T5"/>
                  </a:cxn>
                  <a:cxn ang="0">
                    <a:pos x="T6" y="T7"/>
                  </a:cxn>
                  <a:cxn ang="0">
                    <a:pos x="T8" y="T9"/>
                  </a:cxn>
                </a:cxnLst>
                <a:rect l="0" t="0" r="r" b="b"/>
                <a:pathLst>
                  <a:path w="52" h="50">
                    <a:moveTo>
                      <a:pt x="3" y="25"/>
                    </a:moveTo>
                    <a:cubicBezTo>
                      <a:pt x="0" y="12"/>
                      <a:pt x="16" y="0"/>
                      <a:pt x="28" y="1"/>
                    </a:cubicBezTo>
                    <a:cubicBezTo>
                      <a:pt x="42" y="2"/>
                      <a:pt x="52" y="9"/>
                      <a:pt x="52" y="25"/>
                    </a:cubicBezTo>
                    <a:cubicBezTo>
                      <a:pt x="52" y="37"/>
                      <a:pt x="42" y="48"/>
                      <a:pt x="30" y="49"/>
                    </a:cubicBezTo>
                    <a:cubicBezTo>
                      <a:pt x="16" y="50"/>
                      <a:pt x="1" y="38"/>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8DE9E53-6AAE-44AE-9E1B-BC32ED71EE7E}"/>
                  </a:ext>
                </a:extLst>
              </p:cNvPr>
              <p:cNvSpPr>
                <a:spLocks/>
              </p:cNvSpPr>
              <p:nvPr/>
            </p:nvSpPr>
            <p:spPr bwMode="auto">
              <a:xfrm>
                <a:off x="-3517013" y="2053129"/>
                <a:ext cx="46038" cy="41275"/>
              </a:xfrm>
              <a:custGeom>
                <a:avLst/>
                <a:gdLst>
                  <a:gd name="T0" fmla="*/ 2 w 52"/>
                  <a:gd name="T1" fmla="*/ 24 h 47"/>
                  <a:gd name="T2" fmla="*/ 29 w 52"/>
                  <a:gd name="T3" fmla="*/ 0 h 47"/>
                  <a:gd name="T4" fmla="*/ 51 w 52"/>
                  <a:gd name="T5" fmla="*/ 23 h 47"/>
                  <a:gd name="T6" fmla="*/ 27 w 52"/>
                  <a:gd name="T7" fmla="*/ 47 h 47"/>
                  <a:gd name="T8" fmla="*/ 2 w 52"/>
                  <a:gd name="T9" fmla="*/ 24 h 47"/>
                </a:gdLst>
                <a:ahLst/>
                <a:cxnLst>
                  <a:cxn ang="0">
                    <a:pos x="T0" y="T1"/>
                  </a:cxn>
                  <a:cxn ang="0">
                    <a:pos x="T2" y="T3"/>
                  </a:cxn>
                  <a:cxn ang="0">
                    <a:pos x="T4" y="T5"/>
                  </a:cxn>
                  <a:cxn ang="0">
                    <a:pos x="T6" y="T7"/>
                  </a:cxn>
                  <a:cxn ang="0">
                    <a:pos x="T8" y="T9"/>
                  </a:cxn>
                </a:cxnLst>
                <a:rect l="0" t="0" r="r" b="b"/>
                <a:pathLst>
                  <a:path w="52" h="47">
                    <a:moveTo>
                      <a:pt x="2" y="24"/>
                    </a:moveTo>
                    <a:cubicBezTo>
                      <a:pt x="2" y="9"/>
                      <a:pt x="12" y="0"/>
                      <a:pt x="29" y="0"/>
                    </a:cubicBezTo>
                    <a:cubicBezTo>
                      <a:pt x="43" y="1"/>
                      <a:pt x="51" y="11"/>
                      <a:pt x="51" y="23"/>
                    </a:cubicBezTo>
                    <a:cubicBezTo>
                      <a:pt x="52" y="39"/>
                      <a:pt x="43" y="47"/>
                      <a:pt x="27" y="47"/>
                    </a:cubicBezTo>
                    <a:cubicBezTo>
                      <a:pt x="11" y="47"/>
                      <a:pt x="0" y="36"/>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A48DB597-9384-4CE6-852E-0B5B47C59C29}"/>
                  </a:ext>
                </a:extLst>
              </p:cNvPr>
              <p:cNvSpPr>
                <a:spLocks/>
              </p:cNvSpPr>
              <p:nvPr/>
            </p:nvSpPr>
            <p:spPr bwMode="auto">
              <a:xfrm>
                <a:off x="-3297935" y="2188061"/>
                <a:ext cx="42863" cy="42863"/>
              </a:xfrm>
              <a:custGeom>
                <a:avLst/>
                <a:gdLst>
                  <a:gd name="T0" fmla="*/ 49 w 50"/>
                  <a:gd name="T1" fmla="*/ 25 h 49"/>
                  <a:gd name="T2" fmla="*/ 25 w 50"/>
                  <a:gd name="T3" fmla="*/ 48 h 49"/>
                  <a:gd name="T4" fmla="*/ 1 w 50"/>
                  <a:gd name="T5" fmla="*/ 26 h 49"/>
                  <a:gd name="T6" fmla="*/ 25 w 50"/>
                  <a:gd name="T7" fmla="*/ 1 h 49"/>
                  <a:gd name="T8" fmla="*/ 49 w 50"/>
                  <a:gd name="T9" fmla="*/ 25 h 49"/>
                </a:gdLst>
                <a:ahLst/>
                <a:cxnLst>
                  <a:cxn ang="0">
                    <a:pos x="T0" y="T1"/>
                  </a:cxn>
                  <a:cxn ang="0">
                    <a:pos x="T2" y="T3"/>
                  </a:cxn>
                  <a:cxn ang="0">
                    <a:pos x="T4" y="T5"/>
                  </a:cxn>
                  <a:cxn ang="0">
                    <a:pos x="T6" y="T7"/>
                  </a:cxn>
                  <a:cxn ang="0">
                    <a:pos x="T8" y="T9"/>
                  </a:cxn>
                </a:cxnLst>
                <a:rect l="0" t="0" r="r" b="b"/>
                <a:pathLst>
                  <a:path w="50" h="49">
                    <a:moveTo>
                      <a:pt x="49" y="25"/>
                    </a:moveTo>
                    <a:cubicBezTo>
                      <a:pt x="50" y="43"/>
                      <a:pt x="40" y="47"/>
                      <a:pt x="25" y="48"/>
                    </a:cubicBezTo>
                    <a:cubicBezTo>
                      <a:pt x="9" y="49"/>
                      <a:pt x="1" y="41"/>
                      <a:pt x="1" y="26"/>
                    </a:cubicBezTo>
                    <a:cubicBezTo>
                      <a:pt x="0" y="8"/>
                      <a:pt x="11" y="2"/>
                      <a:pt x="25" y="1"/>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B2AC3F78-3922-4398-8E19-30B6BD5546E4}"/>
                  </a:ext>
                </a:extLst>
              </p:cNvPr>
              <p:cNvSpPr>
                <a:spLocks/>
              </p:cNvSpPr>
              <p:nvPr/>
            </p:nvSpPr>
            <p:spPr bwMode="auto">
              <a:xfrm>
                <a:off x="-3345560" y="2427779"/>
                <a:ext cx="44450" cy="41275"/>
              </a:xfrm>
              <a:custGeom>
                <a:avLst/>
                <a:gdLst>
                  <a:gd name="T0" fmla="*/ 2 w 52"/>
                  <a:gd name="T1" fmla="*/ 25 h 48"/>
                  <a:gd name="T2" fmla="*/ 26 w 52"/>
                  <a:gd name="T3" fmla="*/ 1 h 48"/>
                  <a:gd name="T4" fmla="*/ 52 w 52"/>
                  <a:gd name="T5" fmla="*/ 25 h 48"/>
                  <a:gd name="T6" fmla="*/ 26 w 52"/>
                  <a:gd name="T7" fmla="*/ 48 h 48"/>
                  <a:gd name="T8" fmla="*/ 2 w 52"/>
                  <a:gd name="T9" fmla="*/ 25 h 48"/>
                </a:gdLst>
                <a:ahLst/>
                <a:cxnLst>
                  <a:cxn ang="0">
                    <a:pos x="T0" y="T1"/>
                  </a:cxn>
                  <a:cxn ang="0">
                    <a:pos x="T2" y="T3"/>
                  </a:cxn>
                  <a:cxn ang="0">
                    <a:pos x="T4" y="T5"/>
                  </a:cxn>
                  <a:cxn ang="0">
                    <a:pos x="T6" y="T7"/>
                  </a:cxn>
                  <a:cxn ang="0">
                    <a:pos x="T8" y="T9"/>
                  </a:cxn>
                </a:cxnLst>
                <a:rect l="0" t="0" r="r" b="b"/>
                <a:pathLst>
                  <a:path w="52" h="48">
                    <a:moveTo>
                      <a:pt x="2" y="25"/>
                    </a:moveTo>
                    <a:cubicBezTo>
                      <a:pt x="1" y="10"/>
                      <a:pt x="12" y="1"/>
                      <a:pt x="26" y="1"/>
                    </a:cubicBezTo>
                    <a:cubicBezTo>
                      <a:pt x="40" y="0"/>
                      <a:pt x="52" y="11"/>
                      <a:pt x="52" y="25"/>
                    </a:cubicBezTo>
                    <a:cubicBezTo>
                      <a:pt x="52" y="39"/>
                      <a:pt x="42" y="47"/>
                      <a:pt x="26" y="48"/>
                    </a:cubicBezTo>
                    <a:cubicBezTo>
                      <a:pt x="12" y="48"/>
                      <a:pt x="0" y="38"/>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B0F8DDB8-491A-4FB4-A5B7-D0104F70005E}"/>
                  </a:ext>
                </a:extLst>
              </p:cNvPr>
              <p:cNvSpPr>
                <a:spLocks/>
              </p:cNvSpPr>
              <p:nvPr/>
            </p:nvSpPr>
            <p:spPr bwMode="auto">
              <a:xfrm>
                <a:off x="-3439224" y="2446824"/>
                <a:ext cx="44450" cy="42863"/>
              </a:xfrm>
              <a:custGeom>
                <a:avLst/>
                <a:gdLst>
                  <a:gd name="T0" fmla="*/ 27 w 51"/>
                  <a:gd name="T1" fmla="*/ 49 h 50"/>
                  <a:gd name="T2" fmla="*/ 1 w 51"/>
                  <a:gd name="T3" fmla="*/ 25 h 50"/>
                  <a:gd name="T4" fmla="*/ 26 w 51"/>
                  <a:gd name="T5" fmla="*/ 1 h 50"/>
                  <a:gd name="T6" fmla="*/ 51 w 51"/>
                  <a:gd name="T7" fmla="*/ 25 h 50"/>
                  <a:gd name="T8" fmla="*/ 27 w 51"/>
                  <a:gd name="T9" fmla="*/ 49 h 50"/>
                </a:gdLst>
                <a:ahLst/>
                <a:cxnLst>
                  <a:cxn ang="0">
                    <a:pos x="T0" y="T1"/>
                  </a:cxn>
                  <a:cxn ang="0">
                    <a:pos x="T2" y="T3"/>
                  </a:cxn>
                  <a:cxn ang="0">
                    <a:pos x="T4" y="T5"/>
                  </a:cxn>
                  <a:cxn ang="0">
                    <a:pos x="T6" y="T7"/>
                  </a:cxn>
                  <a:cxn ang="0">
                    <a:pos x="T8" y="T9"/>
                  </a:cxn>
                </a:cxnLst>
                <a:rect l="0" t="0" r="r" b="b"/>
                <a:pathLst>
                  <a:path w="51" h="50">
                    <a:moveTo>
                      <a:pt x="27" y="49"/>
                    </a:moveTo>
                    <a:cubicBezTo>
                      <a:pt x="9" y="49"/>
                      <a:pt x="2" y="39"/>
                      <a:pt x="1" y="25"/>
                    </a:cubicBezTo>
                    <a:cubicBezTo>
                      <a:pt x="0" y="14"/>
                      <a:pt x="16" y="0"/>
                      <a:pt x="26" y="1"/>
                    </a:cubicBezTo>
                    <a:cubicBezTo>
                      <a:pt x="39" y="2"/>
                      <a:pt x="51" y="13"/>
                      <a:pt x="51" y="25"/>
                    </a:cubicBezTo>
                    <a:cubicBezTo>
                      <a:pt x="51" y="38"/>
                      <a:pt x="43" y="50"/>
                      <a:pt x="2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EC39F5BB-93CC-4C36-A93F-5D318150AD6F}"/>
                  </a:ext>
                </a:extLst>
              </p:cNvPr>
              <p:cNvSpPr>
                <a:spLocks/>
              </p:cNvSpPr>
              <p:nvPr/>
            </p:nvSpPr>
            <p:spPr bwMode="auto">
              <a:xfrm>
                <a:off x="-3728150" y="2372216"/>
                <a:ext cx="46038" cy="41275"/>
              </a:xfrm>
              <a:custGeom>
                <a:avLst/>
                <a:gdLst>
                  <a:gd name="T0" fmla="*/ 26 w 53"/>
                  <a:gd name="T1" fmla="*/ 1 h 49"/>
                  <a:gd name="T2" fmla="*/ 52 w 53"/>
                  <a:gd name="T3" fmla="*/ 23 h 49"/>
                  <a:gd name="T4" fmla="*/ 26 w 53"/>
                  <a:gd name="T5" fmla="*/ 49 h 49"/>
                  <a:gd name="T6" fmla="*/ 1 w 53"/>
                  <a:gd name="T7" fmla="*/ 24 h 49"/>
                  <a:gd name="T8" fmla="*/ 26 w 53"/>
                  <a:gd name="T9" fmla="*/ 1 h 49"/>
                </a:gdLst>
                <a:ahLst/>
                <a:cxnLst>
                  <a:cxn ang="0">
                    <a:pos x="T0" y="T1"/>
                  </a:cxn>
                  <a:cxn ang="0">
                    <a:pos x="T2" y="T3"/>
                  </a:cxn>
                  <a:cxn ang="0">
                    <a:pos x="T4" y="T5"/>
                  </a:cxn>
                  <a:cxn ang="0">
                    <a:pos x="T6" y="T7"/>
                  </a:cxn>
                  <a:cxn ang="0">
                    <a:pos x="T8" y="T9"/>
                  </a:cxn>
                </a:cxnLst>
                <a:rect l="0" t="0" r="r" b="b"/>
                <a:pathLst>
                  <a:path w="53" h="49">
                    <a:moveTo>
                      <a:pt x="26" y="1"/>
                    </a:moveTo>
                    <a:cubicBezTo>
                      <a:pt x="41" y="1"/>
                      <a:pt x="53" y="10"/>
                      <a:pt x="52" y="23"/>
                    </a:cubicBezTo>
                    <a:cubicBezTo>
                      <a:pt x="52" y="35"/>
                      <a:pt x="38" y="49"/>
                      <a:pt x="26" y="49"/>
                    </a:cubicBezTo>
                    <a:cubicBezTo>
                      <a:pt x="14" y="49"/>
                      <a:pt x="0" y="35"/>
                      <a:pt x="1" y="24"/>
                    </a:cubicBezTo>
                    <a:cubicBezTo>
                      <a:pt x="3" y="10"/>
                      <a:pt x="8" y="0"/>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641A1B50-01B9-4A3D-B1A4-C06F4A932537}"/>
                  </a:ext>
                </a:extLst>
              </p:cNvPr>
              <p:cNvSpPr>
                <a:spLocks/>
              </p:cNvSpPr>
              <p:nvPr/>
            </p:nvSpPr>
            <p:spPr bwMode="auto">
              <a:xfrm>
                <a:off x="-3672584" y="2273791"/>
                <a:ext cx="44450" cy="42863"/>
              </a:xfrm>
              <a:custGeom>
                <a:avLst/>
                <a:gdLst>
                  <a:gd name="T0" fmla="*/ 26 w 51"/>
                  <a:gd name="T1" fmla="*/ 50 h 50"/>
                  <a:gd name="T2" fmla="*/ 1 w 51"/>
                  <a:gd name="T3" fmla="*/ 24 h 50"/>
                  <a:gd name="T4" fmla="*/ 29 w 51"/>
                  <a:gd name="T5" fmla="*/ 2 h 50"/>
                  <a:gd name="T6" fmla="*/ 50 w 51"/>
                  <a:gd name="T7" fmla="*/ 27 h 50"/>
                  <a:gd name="T8" fmla="*/ 26 w 51"/>
                  <a:gd name="T9" fmla="*/ 50 h 50"/>
                </a:gdLst>
                <a:ahLst/>
                <a:cxnLst>
                  <a:cxn ang="0">
                    <a:pos x="T0" y="T1"/>
                  </a:cxn>
                  <a:cxn ang="0">
                    <a:pos x="T2" y="T3"/>
                  </a:cxn>
                  <a:cxn ang="0">
                    <a:pos x="T4" y="T5"/>
                  </a:cxn>
                  <a:cxn ang="0">
                    <a:pos x="T6" y="T7"/>
                  </a:cxn>
                  <a:cxn ang="0">
                    <a:pos x="T8" y="T9"/>
                  </a:cxn>
                </a:cxnLst>
                <a:rect l="0" t="0" r="r" b="b"/>
                <a:pathLst>
                  <a:path w="51" h="50">
                    <a:moveTo>
                      <a:pt x="26" y="50"/>
                    </a:moveTo>
                    <a:cubicBezTo>
                      <a:pt x="13" y="50"/>
                      <a:pt x="0" y="39"/>
                      <a:pt x="1" y="24"/>
                    </a:cubicBezTo>
                    <a:cubicBezTo>
                      <a:pt x="2" y="11"/>
                      <a:pt x="16" y="0"/>
                      <a:pt x="29" y="2"/>
                    </a:cubicBezTo>
                    <a:cubicBezTo>
                      <a:pt x="43" y="4"/>
                      <a:pt x="51" y="10"/>
                      <a:pt x="50" y="27"/>
                    </a:cubicBezTo>
                    <a:cubicBezTo>
                      <a:pt x="50" y="41"/>
                      <a:pt x="40" y="50"/>
                      <a:pt x="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47435E97-D4C3-42BA-8F3F-768F9AA01FED}"/>
              </a:ext>
            </a:extLst>
          </p:cNvPr>
          <p:cNvGrpSpPr/>
          <p:nvPr/>
        </p:nvGrpSpPr>
        <p:grpSpPr>
          <a:xfrm>
            <a:off x="5384800" y="1685703"/>
            <a:ext cx="1152144" cy="740901"/>
            <a:chOff x="10491371" y="61792"/>
            <a:chExt cx="1155405" cy="836808"/>
          </a:xfrm>
        </p:grpSpPr>
        <p:sp>
          <p:nvSpPr>
            <p:cNvPr id="36" name="Rectangle 35">
              <a:extLst>
                <a:ext uri="{FF2B5EF4-FFF2-40B4-BE49-F238E27FC236}">
                  <a16:creationId xmlns:a16="http://schemas.microsoft.com/office/drawing/2014/main" id="{49E929CA-DA6B-4CF7-8332-412711875D8D}"/>
                </a:ext>
              </a:extLst>
            </p:cNvPr>
            <p:cNvSpPr/>
            <p:nvPr/>
          </p:nvSpPr>
          <p:spPr>
            <a:xfrm>
              <a:off x="10491371" y="61792"/>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hecklist">
              <a:extLst>
                <a:ext uri="{FF2B5EF4-FFF2-40B4-BE49-F238E27FC236}">
                  <a16:creationId xmlns:a16="http://schemas.microsoft.com/office/drawing/2014/main" id="{021047E8-BBBA-4D60-BB2A-EAF68992D5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261" y="105785"/>
              <a:ext cx="964085" cy="792815"/>
            </a:xfrm>
            <a:prstGeom prst="rect">
              <a:avLst/>
            </a:prstGeom>
          </p:spPr>
        </p:pic>
      </p:grpSp>
      <p:grpSp>
        <p:nvGrpSpPr>
          <p:cNvPr id="16" name="Group 15">
            <a:extLst>
              <a:ext uri="{FF2B5EF4-FFF2-40B4-BE49-F238E27FC236}">
                <a16:creationId xmlns:a16="http://schemas.microsoft.com/office/drawing/2014/main" id="{49C5B230-0154-4A2F-ADEE-05393995FDE4}"/>
              </a:ext>
            </a:extLst>
          </p:cNvPr>
          <p:cNvGrpSpPr/>
          <p:nvPr/>
        </p:nvGrpSpPr>
        <p:grpSpPr>
          <a:xfrm>
            <a:off x="9180407" y="1691803"/>
            <a:ext cx="1155405" cy="935915"/>
            <a:chOff x="10352747" y="-232115"/>
            <a:chExt cx="1155405" cy="1435309"/>
          </a:xfrm>
        </p:grpSpPr>
        <p:sp>
          <p:nvSpPr>
            <p:cNvPr id="13" name="Rectangle 12">
              <a:extLst>
                <a:ext uri="{FF2B5EF4-FFF2-40B4-BE49-F238E27FC236}">
                  <a16:creationId xmlns:a16="http://schemas.microsoft.com/office/drawing/2014/main" id="{55B012AF-D50E-44EC-843C-4C03642AF0B0}"/>
                </a:ext>
              </a:extLst>
            </p:cNvPr>
            <p:cNvSpPr/>
            <p:nvPr/>
          </p:nvSpPr>
          <p:spPr>
            <a:xfrm>
              <a:off x="10352747" y="-232115"/>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edical">
              <a:extLst>
                <a:ext uri="{FF2B5EF4-FFF2-40B4-BE49-F238E27FC236}">
                  <a16:creationId xmlns:a16="http://schemas.microsoft.com/office/drawing/2014/main" id="{4F3CA9FC-98AD-4A46-B8D2-9289863BE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2470" y="-232115"/>
              <a:ext cx="1105682" cy="1435309"/>
            </a:xfrm>
            <a:prstGeom prst="rect">
              <a:avLst/>
            </a:prstGeom>
          </p:spPr>
        </p:pic>
      </p:grpSp>
    </p:spTree>
    <p:extLst>
      <p:ext uri="{BB962C8B-B14F-4D97-AF65-F5344CB8AC3E}">
        <p14:creationId xmlns:p14="http://schemas.microsoft.com/office/powerpoint/2010/main" val="88755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3986F75-3ED7-46D0-9EA9-671CEB5B8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451" y="2192615"/>
            <a:ext cx="5221766" cy="4521528"/>
          </a:xfrm>
          <a:prstGeom prst="rect">
            <a:avLst/>
          </a:prstGeom>
        </p:spPr>
      </p:pic>
      <p:pic>
        <p:nvPicPr>
          <p:cNvPr id="101" name="Picture 100">
            <a:extLst>
              <a:ext uri="{FF2B5EF4-FFF2-40B4-BE49-F238E27FC236}">
                <a16:creationId xmlns:a16="http://schemas.microsoft.com/office/drawing/2014/main" id="{508A2C98-6780-4277-A195-795B6FC89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7166" y="661286"/>
            <a:ext cx="3946382" cy="3418908"/>
          </a:xfrm>
          <a:prstGeom prst="rect">
            <a:avLst/>
          </a:prstGeom>
        </p:spPr>
      </p:pic>
      <p:pic>
        <p:nvPicPr>
          <p:cNvPr id="95" name="Picture 94">
            <a:extLst>
              <a:ext uri="{FF2B5EF4-FFF2-40B4-BE49-F238E27FC236}">
                <a16:creationId xmlns:a16="http://schemas.microsoft.com/office/drawing/2014/main" id="{9F7329C3-86C1-474F-AED9-297E46BCB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107" y="2994074"/>
            <a:ext cx="3931764" cy="3403676"/>
          </a:xfrm>
          <a:prstGeom prst="rect">
            <a:avLst/>
          </a:prstGeom>
        </p:spPr>
      </p:pic>
      <p:pic>
        <p:nvPicPr>
          <p:cNvPr id="11" name="Picture 10">
            <a:extLst>
              <a:ext uri="{FF2B5EF4-FFF2-40B4-BE49-F238E27FC236}">
                <a16:creationId xmlns:a16="http://schemas.microsoft.com/office/drawing/2014/main" id="{BD4A409F-5D99-417C-8287-35F1D909F9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1912" y="1215233"/>
            <a:ext cx="3483594" cy="3016438"/>
          </a:xfrm>
          <a:prstGeom prst="rect">
            <a:avLst/>
          </a:prstGeom>
        </p:spPr>
      </p:pic>
      <p:sp>
        <p:nvSpPr>
          <p:cNvPr id="2" name="Title 1"/>
          <p:cNvSpPr>
            <a:spLocks noGrp="1"/>
          </p:cNvSpPr>
          <p:nvPr>
            <p:ph type="title"/>
          </p:nvPr>
        </p:nvSpPr>
        <p:spPr/>
        <p:txBody>
          <a:bodyPr/>
          <a:lstStyle/>
          <a:p>
            <a:r>
              <a:rPr lang="en-US" dirty="0"/>
              <a:t>Benralizumab Mechanism of Action:</a:t>
            </a:r>
            <a:br>
              <a:rPr lang="en-US" dirty="0"/>
            </a:br>
            <a:r>
              <a:rPr lang="en-US" dirty="0"/>
              <a:t>Enhanced Antibody-Dependent Cell-Mediated Cytotoxicity</a:t>
            </a:r>
          </a:p>
        </p:txBody>
      </p:sp>
      <p:sp>
        <p:nvSpPr>
          <p:cNvPr id="112" name="Slide Number Placeholder 4">
            <a:extLst>
              <a:ext uri="{FF2B5EF4-FFF2-40B4-BE49-F238E27FC236}">
                <a16:creationId xmlns:a16="http://schemas.microsoft.com/office/drawing/2014/main" id="{EA1B723A-A3BB-423E-8D87-68E82D9315E2}"/>
              </a:ext>
            </a:extLst>
          </p:cNvPr>
          <p:cNvSpPr>
            <a:spLocks noGrp="1"/>
          </p:cNvSpPr>
          <p:nvPr>
            <p:ph type="sldNum" sz="quarter" idx="12"/>
          </p:nvPr>
        </p:nvSpPr>
        <p:spPr/>
        <p:txBody>
          <a:bodyPr/>
          <a:lstStyle>
            <a:lvl1pPr algn="ctr">
              <a:defRPr/>
            </a:lvl1pPr>
          </a:lstStyle>
          <a:p>
            <a:fld id="{CC7432E5-F8E0-41AE-9A6B-AD730338B005}" type="slidenum">
              <a:rPr lang="en-US" smtClean="0"/>
              <a:pPr/>
              <a:t>4</a:t>
            </a:fld>
            <a:endParaRPr lang="en-US" dirty="0"/>
          </a:p>
        </p:txBody>
      </p:sp>
      <p:sp>
        <p:nvSpPr>
          <p:cNvPr id="12" name="Text Placeholder 11">
            <a:extLst>
              <a:ext uri="{FF2B5EF4-FFF2-40B4-BE49-F238E27FC236}">
                <a16:creationId xmlns:a16="http://schemas.microsoft.com/office/drawing/2014/main" id="{91801B16-AAD5-4090-A062-EE10C6FD9CA1}"/>
              </a:ext>
            </a:extLst>
          </p:cNvPr>
          <p:cNvSpPr>
            <a:spLocks noGrp="1"/>
          </p:cNvSpPr>
          <p:nvPr>
            <p:ph type="body" sz="quarter" idx="13"/>
          </p:nvPr>
        </p:nvSpPr>
        <p:spPr/>
        <p:txBody>
          <a:bodyPr/>
          <a:lstStyle/>
          <a:p>
            <a:pPr>
              <a:spcBef>
                <a:spcPts val="200"/>
              </a:spcBef>
            </a:pPr>
            <a:r>
              <a:rPr lang="en-US" baseline="30000" dirty="0"/>
              <a:t>a</a:t>
            </a:r>
            <a:r>
              <a:rPr lang="en-US" dirty="0"/>
              <a:t>Benralizumab induces eosinophil apoptosis within 6 hours in vitro</a:t>
            </a:r>
            <a:r>
              <a:rPr lang="en-US" baseline="30000" dirty="0"/>
              <a:t>3</a:t>
            </a:r>
            <a:r>
              <a:rPr lang="en-US" dirty="0"/>
              <a:t>; blood eosinophils were depleted within 24 hours in a Phase 1 study.</a:t>
            </a:r>
            <a:r>
              <a:rPr lang="en-US" baseline="30000" dirty="0"/>
              <a:t>2</a:t>
            </a:r>
          </a:p>
          <a:p>
            <a:pPr>
              <a:spcBef>
                <a:spcPts val="200"/>
              </a:spcBef>
            </a:pPr>
            <a:r>
              <a:rPr lang="en-US" dirty="0"/>
              <a:t>ADCC = antibody-dependent cell-mediated cytotoxicity; Fc region = fragment </a:t>
            </a:r>
            <a:r>
              <a:rPr lang="en-US" dirty="0" err="1"/>
              <a:t>crystallizable</a:t>
            </a:r>
            <a:r>
              <a:rPr lang="en-US" dirty="0"/>
              <a:t> region; IL-5R</a:t>
            </a:r>
            <a:r>
              <a:rPr lang="el-GR" dirty="0"/>
              <a:t>α</a:t>
            </a:r>
            <a:r>
              <a:rPr lang="en-US" dirty="0"/>
              <a:t> = interleukin 5 receptor alpha; </a:t>
            </a:r>
            <a:r>
              <a:rPr lang="en-US" dirty="0" err="1"/>
              <a:t>mAb</a:t>
            </a:r>
            <a:r>
              <a:rPr lang="en-US" dirty="0"/>
              <a:t> = monoclonal antibody;      MOA = mechanism of action; NK = natural killer.</a:t>
            </a:r>
          </a:p>
          <a:p>
            <a:pPr>
              <a:spcBef>
                <a:spcPts val="200"/>
              </a:spcBef>
            </a:pPr>
            <a:r>
              <a:rPr lang="en-US" dirty="0"/>
              <a:t>1. Kolbeck R et al. </a:t>
            </a:r>
            <a:r>
              <a:rPr lang="en-US" i="1" dirty="0"/>
              <a:t>J Allergy </a:t>
            </a:r>
            <a:r>
              <a:rPr lang="en-US" i="1" dirty="0" err="1"/>
              <a:t>Clin</a:t>
            </a:r>
            <a:r>
              <a:rPr lang="en-US" i="1" dirty="0"/>
              <a:t> Immunol.</a:t>
            </a:r>
            <a:r>
              <a:rPr lang="en-US" dirty="0"/>
              <a:t> 2010;125:1344-1353; 2. Laviolette M et al. </a:t>
            </a:r>
            <a:r>
              <a:rPr lang="en-US" i="1" dirty="0"/>
              <a:t>J Allergy </a:t>
            </a:r>
            <a:r>
              <a:rPr lang="en-US" i="1" dirty="0" err="1"/>
              <a:t>Clin</a:t>
            </a:r>
            <a:r>
              <a:rPr lang="en-US" i="1" dirty="0"/>
              <a:t> Immunol.</a:t>
            </a:r>
            <a:r>
              <a:rPr lang="en-US" dirty="0"/>
              <a:t> 2013;132:1086-1096; 3. </a:t>
            </a:r>
            <a:r>
              <a:rPr lang="en-US" dirty="0" err="1"/>
              <a:t>Dagher</a:t>
            </a:r>
            <a:r>
              <a:rPr lang="en-US" dirty="0"/>
              <a:t> R et al. Poster presented at: International Eosinophil Society 10</a:t>
            </a:r>
            <a:r>
              <a:rPr lang="en-US" baseline="30000" dirty="0"/>
              <a:t>th</a:t>
            </a:r>
            <a:r>
              <a:rPr lang="en-US" dirty="0"/>
              <a:t> Biennial Symposium; July 19-23, 2017; Gothenburg, Sweden; 4. Tan L et al. </a:t>
            </a:r>
            <a:r>
              <a:rPr lang="en-US" i="1" dirty="0"/>
              <a:t>J Asthma Allergy</a:t>
            </a:r>
            <a:r>
              <a:rPr lang="en-US" dirty="0"/>
              <a:t>. 2016;9:71-81; 5. Busse WW, et al. In: Lee JJ, Rosenberg HF, eds. Eosinophils in Health and Disease. London, UK: Academic Press; 2013: 587-591.</a:t>
            </a:r>
          </a:p>
        </p:txBody>
      </p:sp>
      <p:sp>
        <p:nvSpPr>
          <p:cNvPr id="108" name="TextBox 107">
            <a:extLst>
              <a:ext uri="{FF2B5EF4-FFF2-40B4-BE49-F238E27FC236}">
                <a16:creationId xmlns:a16="http://schemas.microsoft.com/office/drawing/2014/main" id="{2F41E7D4-A131-4118-83A1-DCD3290B2905}"/>
              </a:ext>
            </a:extLst>
          </p:cNvPr>
          <p:cNvSpPr txBox="1"/>
          <p:nvPr/>
        </p:nvSpPr>
        <p:spPr>
          <a:xfrm>
            <a:off x="5812017" y="1495793"/>
            <a:ext cx="1763383" cy="584775"/>
          </a:xfrm>
          <a:prstGeom prst="rect">
            <a:avLst/>
          </a:prstGeom>
          <a:noFill/>
        </p:spPr>
        <p:txBody>
          <a:bodyPr wrap="square" rtlCol="0">
            <a:spAutoFit/>
          </a:bodyPr>
          <a:lstStyle/>
          <a:p>
            <a:pPr algn="ctr">
              <a:buClr>
                <a:schemeClr val="accent1"/>
              </a:buClr>
            </a:pPr>
            <a:endParaRPr lang="en-US" sz="1600" b="1" i="1" dirty="0"/>
          </a:p>
          <a:p>
            <a:pPr algn="ctr">
              <a:buClr>
                <a:schemeClr val="accent1"/>
              </a:buClr>
            </a:pPr>
            <a:r>
              <a:rPr lang="en-US" sz="1600" dirty="0"/>
              <a:t>NK Recruitment</a:t>
            </a:r>
          </a:p>
        </p:txBody>
      </p:sp>
      <p:cxnSp>
        <p:nvCxnSpPr>
          <p:cNvPr id="231" name="Straight Arrow Connector 230"/>
          <p:cNvCxnSpPr>
            <a:cxnSpLocks/>
          </p:cNvCxnSpPr>
          <p:nvPr/>
        </p:nvCxnSpPr>
        <p:spPr>
          <a:xfrm flipH="1">
            <a:off x="3254646" y="2897288"/>
            <a:ext cx="0" cy="1144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p:cNvSpPr/>
          <p:nvPr/>
        </p:nvSpPr>
        <p:spPr>
          <a:xfrm>
            <a:off x="1886714" y="4760601"/>
            <a:ext cx="833530" cy="309032"/>
          </a:xfrm>
          <a:prstGeom prst="roundRect">
            <a:avLst>
              <a:gd name="adj" fmla="val 33939"/>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chemeClr val="accent1"/>
              </a:buClr>
            </a:pPr>
            <a:r>
              <a:rPr lang="en-US" sz="1400" b="1" dirty="0">
                <a:solidFill>
                  <a:schemeClr val="accent1"/>
                </a:solidFill>
              </a:rPr>
              <a:t>ADCC</a:t>
            </a:r>
          </a:p>
        </p:txBody>
      </p:sp>
      <p:sp>
        <p:nvSpPr>
          <p:cNvPr id="4" name="TextBox 3"/>
          <p:cNvSpPr txBox="1"/>
          <p:nvPr/>
        </p:nvSpPr>
        <p:spPr>
          <a:xfrm>
            <a:off x="4428203" y="3691059"/>
            <a:ext cx="1481521" cy="830997"/>
          </a:xfrm>
          <a:prstGeom prst="rect">
            <a:avLst/>
          </a:prstGeom>
          <a:noFill/>
        </p:spPr>
        <p:txBody>
          <a:bodyPr wrap="square" rtlCol="0">
            <a:spAutoFit/>
          </a:bodyPr>
          <a:lstStyle/>
          <a:p>
            <a:pPr algn="ctr">
              <a:spcBef>
                <a:spcPts val="1200"/>
              </a:spcBef>
              <a:buClr>
                <a:schemeClr val="accent1"/>
              </a:buClr>
            </a:pPr>
            <a:r>
              <a:rPr lang="en-US" sz="1600" b="1" i="1" dirty="0"/>
              <a:t>ACTIVE</a:t>
            </a:r>
            <a:r>
              <a:rPr lang="en-US" sz="1600" i="1" dirty="0"/>
              <a:t>  </a:t>
            </a:r>
            <a:r>
              <a:rPr lang="en-US" sz="1600" dirty="0"/>
              <a:t>Eosinophil  Apoptosis</a:t>
            </a:r>
          </a:p>
        </p:txBody>
      </p:sp>
      <p:sp>
        <p:nvSpPr>
          <p:cNvPr id="96" name="TextBox 95"/>
          <p:cNvSpPr txBox="1"/>
          <p:nvPr/>
        </p:nvSpPr>
        <p:spPr>
          <a:xfrm>
            <a:off x="3508871" y="1551653"/>
            <a:ext cx="891590" cy="590931"/>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Directly targets</a:t>
            </a:r>
          </a:p>
          <a:p>
            <a:pPr algn="ctr">
              <a:lnSpc>
                <a:spcPct val="90000"/>
              </a:lnSpc>
              <a:buClr>
                <a:schemeClr val="accent1"/>
              </a:buClr>
            </a:pPr>
            <a:r>
              <a:rPr lang="en-US" sz="1200" dirty="0">
                <a:latin typeface="Arial" panose="020B0604020202020204" pitchFamily="34" charset="0"/>
              </a:rPr>
              <a:t>IL-5R</a:t>
            </a:r>
            <a:r>
              <a:rPr lang="el-GR" sz="1200" dirty="0">
                <a:latin typeface="Arial" panose="020B0604020202020204" pitchFamily="34" charset="0"/>
              </a:rPr>
              <a:t>α</a:t>
            </a:r>
            <a:endParaRPr lang="en-US" sz="1200" dirty="0">
              <a:latin typeface="Arial" panose="020B0604020202020204" pitchFamily="34" charset="0"/>
            </a:endParaRPr>
          </a:p>
        </p:txBody>
      </p:sp>
      <p:sp>
        <p:nvSpPr>
          <p:cNvPr id="99" name="TextBox 98"/>
          <p:cNvSpPr txBox="1"/>
          <p:nvPr/>
        </p:nvSpPr>
        <p:spPr>
          <a:xfrm>
            <a:off x="672927" y="3016496"/>
            <a:ext cx="2427575" cy="1077218"/>
          </a:xfrm>
          <a:prstGeom prst="rect">
            <a:avLst/>
          </a:prstGeom>
          <a:noFill/>
        </p:spPr>
        <p:txBody>
          <a:bodyPr wrap="square" rtlCol="0">
            <a:spAutoFit/>
          </a:bodyPr>
          <a:lstStyle/>
          <a:p>
            <a:pPr>
              <a:spcBef>
                <a:spcPts val="1200"/>
              </a:spcBef>
              <a:buClr>
                <a:schemeClr val="accent1"/>
              </a:buClr>
            </a:pPr>
            <a:r>
              <a:rPr lang="en-US" sz="1600" dirty="0"/>
              <a:t>Benralizumab induces </a:t>
            </a:r>
            <a:r>
              <a:rPr lang="en-US" sz="1600" b="1" dirty="0" err="1"/>
              <a:t>rapid</a:t>
            </a:r>
            <a:r>
              <a:rPr lang="en-US" sz="1600" baseline="30000" dirty="0" err="1"/>
              <a:t>a</a:t>
            </a:r>
            <a:r>
              <a:rPr lang="en-US" sz="1600" dirty="0"/>
              <a:t> and </a:t>
            </a:r>
            <a:r>
              <a:rPr lang="en-US" sz="1600" b="1" dirty="0"/>
              <a:t>near</a:t>
            </a:r>
            <a:r>
              <a:rPr lang="en-US" sz="1600" dirty="0"/>
              <a:t> </a:t>
            </a:r>
            <a:r>
              <a:rPr lang="en-US" sz="1600" b="1" dirty="0"/>
              <a:t>complete</a:t>
            </a:r>
            <a:r>
              <a:rPr lang="en-US" sz="1600" dirty="0"/>
              <a:t> depletion of blood eosinophils</a:t>
            </a:r>
            <a:r>
              <a:rPr lang="en-US" sz="1600" baseline="30000" dirty="0"/>
              <a:t>1-4</a:t>
            </a:r>
          </a:p>
        </p:txBody>
      </p:sp>
      <p:cxnSp>
        <p:nvCxnSpPr>
          <p:cNvPr id="115" name="Straight Arrow Connector 114">
            <a:extLst>
              <a:ext uri="{FF2B5EF4-FFF2-40B4-BE49-F238E27FC236}">
                <a16:creationId xmlns:a16="http://schemas.microsoft.com/office/drawing/2014/main" id="{64560443-557E-4D4B-A984-3F453A81D44C}"/>
              </a:ext>
            </a:extLst>
          </p:cNvPr>
          <p:cNvCxnSpPr>
            <a:cxnSpLocks/>
          </p:cNvCxnSpPr>
          <p:nvPr/>
        </p:nvCxnSpPr>
        <p:spPr>
          <a:xfrm flipH="1" flipV="1">
            <a:off x="5384800" y="2499954"/>
            <a:ext cx="731975" cy="1971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A2078AF-89BF-475F-BE73-483E05A1034B}"/>
              </a:ext>
            </a:extLst>
          </p:cNvPr>
          <p:cNvSpPr txBox="1"/>
          <p:nvPr/>
        </p:nvSpPr>
        <p:spPr>
          <a:xfrm>
            <a:off x="5192587" y="2687084"/>
            <a:ext cx="1022503"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Fc</a:t>
            </a:r>
            <a:r>
              <a:rPr lang="el-GR" sz="1200" dirty="0">
                <a:latin typeface="Arial" panose="020B0604020202020204" pitchFamily="34" charset="0"/>
              </a:rPr>
              <a:t>γ</a:t>
            </a:r>
            <a:r>
              <a:rPr lang="en-US" sz="1200" dirty="0">
                <a:latin typeface="Arial" panose="020B0604020202020204" pitchFamily="34" charset="0"/>
              </a:rPr>
              <a:t>RIII</a:t>
            </a:r>
            <a:r>
              <a:rPr lang="el-GR" sz="1200" dirty="0">
                <a:latin typeface="Arial" panose="020B0604020202020204" pitchFamily="34" charset="0"/>
              </a:rPr>
              <a:t>α</a:t>
            </a:r>
            <a:endParaRPr lang="en-US" sz="1200" dirty="0">
              <a:latin typeface="Arial" panose="020B0604020202020204" pitchFamily="34" charset="0"/>
            </a:endParaRPr>
          </a:p>
        </p:txBody>
      </p:sp>
      <p:cxnSp>
        <p:nvCxnSpPr>
          <p:cNvPr id="136" name="Straight Arrow Connector 135">
            <a:extLst>
              <a:ext uri="{FF2B5EF4-FFF2-40B4-BE49-F238E27FC236}">
                <a16:creationId xmlns:a16="http://schemas.microsoft.com/office/drawing/2014/main" id="{518B94A7-C0EB-410B-99CF-0F7C7E4DC7DA}"/>
              </a:ext>
            </a:extLst>
          </p:cNvPr>
          <p:cNvCxnSpPr>
            <a:cxnSpLocks/>
          </p:cNvCxnSpPr>
          <p:nvPr/>
        </p:nvCxnSpPr>
        <p:spPr>
          <a:xfrm>
            <a:off x="4391723" y="4760601"/>
            <a:ext cx="15544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2B91AA3-5E14-46F3-B136-AA4B8A19D774}"/>
              </a:ext>
            </a:extLst>
          </p:cNvPr>
          <p:cNvSpPr/>
          <p:nvPr/>
        </p:nvSpPr>
        <p:spPr>
          <a:xfrm>
            <a:off x="6132047" y="4160800"/>
            <a:ext cx="914415" cy="11233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3D3028-855A-45BC-BBDC-EB40C86A51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154477">
            <a:off x="3552116" y="1218657"/>
            <a:ext cx="2742138" cy="2374412"/>
          </a:xfrm>
          <a:prstGeom prst="rect">
            <a:avLst/>
          </a:prstGeom>
        </p:spPr>
      </p:pic>
      <p:cxnSp>
        <p:nvCxnSpPr>
          <p:cNvPr id="75" name="Straight Arrow Connector 74">
            <a:extLst>
              <a:ext uri="{FF2B5EF4-FFF2-40B4-BE49-F238E27FC236}">
                <a16:creationId xmlns:a16="http://schemas.microsoft.com/office/drawing/2014/main" id="{80DA3809-C5C3-4E92-AB9C-AEAD6489B7FF}"/>
              </a:ext>
            </a:extLst>
          </p:cNvPr>
          <p:cNvCxnSpPr>
            <a:cxnSpLocks/>
          </p:cNvCxnSpPr>
          <p:nvPr/>
        </p:nvCxnSpPr>
        <p:spPr>
          <a:xfrm flipH="1" flipV="1">
            <a:off x="3907441" y="2143142"/>
            <a:ext cx="731975" cy="1971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8319DFA-5DC9-4E36-8F3B-D9284E85C46A}"/>
              </a:ext>
            </a:extLst>
          </p:cNvPr>
          <p:cNvGrpSpPr/>
          <p:nvPr/>
        </p:nvGrpSpPr>
        <p:grpSpPr>
          <a:xfrm>
            <a:off x="9557093" y="1924382"/>
            <a:ext cx="2462088" cy="3906089"/>
            <a:chOff x="9654522" y="1342457"/>
            <a:chExt cx="2462088" cy="3906089"/>
          </a:xfrm>
        </p:grpSpPr>
        <p:sp>
          <p:nvSpPr>
            <p:cNvPr id="94" name="Rectangle 93">
              <a:extLst>
                <a:ext uri="{FF2B5EF4-FFF2-40B4-BE49-F238E27FC236}">
                  <a16:creationId xmlns:a16="http://schemas.microsoft.com/office/drawing/2014/main" id="{844E97F0-A017-454E-9B96-9BD15A831FDB}"/>
                </a:ext>
              </a:extLst>
            </p:cNvPr>
            <p:cNvSpPr/>
            <p:nvPr/>
          </p:nvSpPr>
          <p:spPr>
            <a:xfrm>
              <a:off x="10763065" y="3996314"/>
              <a:ext cx="906017" cy="261610"/>
            </a:xfrm>
            <a:prstGeom prst="rect">
              <a:avLst/>
            </a:prstGeom>
          </p:spPr>
          <p:txBody>
            <a:bodyPr wrap="none">
              <a:spAutoFit/>
            </a:bodyPr>
            <a:lstStyle/>
            <a:p>
              <a:pPr algn="ctr">
                <a:buClr>
                  <a:schemeClr val="accent1"/>
                </a:buClr>
              </a:pPr>
              <a:r>
                <a:rPr lang="en-US" sz="1100" b="1" dirty="0"/>
                <a:t>Eosinophil</a:t>
              </a:r>
            </a:p>
          </p:txBody>
        </p:sp>
        <p:grpSp>
          <p:nvGrpSpPr>
            <p:cNvPr id="7" name="Group 6">
              <a:extLst>
                <a:ext uri="{FF2B5EF4-FFF2-40B4-BE49-F238E27FC236}">
                  <a16:creationId xmlns:a16="http://schemas.microsoft.com/office/drawing/2014/main" id="{3BC31887-3DCA-45E3-9BCB-48E4891AF352}"/>
                </a:ext>
              </a:extLst>
            </p:cNvPr>
            <p:cNvGrpSpPr/>
            <p:nvPr/>
          </p:nvGrpSpPr>
          <p:grpSpPr>
            <a:xfrm>
              <a:off x="9654522" y="1342457"/>
              <a:ext cx="2462088" cy="3906089"/>
              <a:chOff x="9654522" y="1342457"/>
              <a:chExt cx="2462088" cy="3906089"/>
            </a:xfrm>
          </p:grpSpPr>
          <p:sp>
            <p:nvSpPr>
              <p:cNvPr id="88" name="TextBox 87">
                <a:extLst>
                  <a:ext uri="{FF2B5EF4-FFF2-40B4-BE49-F238E27FC236}">
                    <a16:creationId xmlns:a16="http://schemas.microsoft.com/office/drawing/2014/main" id="{9CE986FC-3E86-41ED-B067-D13EDC160DF0}"/>
                  </a:ext>
                </a:extLst>
              </p:cNvPr>
              <p:cNvSpPr txBox="1"/>
              <p:nvPr/>
            </p:nvSpPr>
            <p:spPr>
              <a:xfrm>
                <a:off x="10353227" y="1342457"/>
                <a:ext cx="1763383" cy="338554"/>
              </a:xfrm>
              <a:prstGeom prst="rect">
                <a:avLst/>
              </a:prstGeom>
              <a:noFill/>
            </p:spPr>
            <p:txBody>
              <a:bodyPr wrap="square" rtlCol="0">
                <a:spAutoFit/>
              </a:bodyPr>
              <a:lstStyle/>
              <a:p>
                <a:pPr algn="ctr">
                  <a:buClr>
                    <a:schemeClr val="accent1"/>
                  </a:buClr>
                </a:pPr>
                <a:r>
                  <a:rPr lang="en-US" sz="1600" b="1" dirty="0"/>
                  <a:t>Legend</a:t>
                </a:r>
                <a:endParaRPr lang="en-US" sz="1600" dirty="0"/>
              </a:p>
            </p:txBody>
          </p:sp>
          <p:pic>
            <p:nvPicPr>
              <p:cNvPr id="91" name="Picture 90">
                <a:extLst>
                  <a:ext uri="{FF2B5EF4-FFF2-40B4-BE49-F238E27FC236}">
                    <a16:creationId xmlns:a16="http://schemas.microsoft.com/office/drawing/2014/main" id="{FFC21DD1-CE01-4469-A293-DB03C5C43D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957" t="26338" r="29957" b="26338"/>
              <a:stretch/>
            </p:blipFill>
            <p:spPr>
              <a:xfrm rot="10800000">
                <a:off x="10763065" y="1922444"/>
                <a:ext cx="906018" cy="926188"/>
              </a:xfrm>
              <a:prstGeom prst="rect">
                <a:avLst/>
              </a:prstGeom>
            </p:spPr>
          </p:pic>
          <p:sp>
            <p:nvSpPr>
              <p:cNvPr id="92" name="TextBox 91">
                <a:extLst>
                  <a:ext uri="{FF2B5EF4-FFF2-40B4-BE49-F238E27FC236}">
                    <a16:creationId xmlns:a16="http://schemas.microsoft.com/office/drawing/2014/main" id="{A0CAD6EE-2503-4054-AA86-740B822BDBA3}"/>
                  </a:ext>
                </a:extLst>
              </p:cNvPr>
              <p:cNvSpPr txBox="1"/>
              <p:nvPr/>
            </p:nvSpPr>
            <p:spPr>
              <a:xfrm>
                <a:off x="9654522" y="2427109"/>
                <a:ext cx="1180397" cy="424732"/>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Afucosylated Fc region</a:t>
                </a:r>
                <a:r>
                  <a:rPr lang="en-US" sz="1200" baseline="30000" dirty="0">
                    <a:latin typeface="Arial" panose="020B0604020202020204" pitchFamily="34" charset="0"/>
                  </a:rPr>
                  <a:t>5</a:t>
                </a:r>
              </a:p>
            </p:txBody>
          </p:sp>
          <p:cxnSp>
            <p:nvCxnSpPr>
              <p:cNvPr id="76" name="Straight Arrow Connector 75">
                <a:extLst>
                  <a:ext uri="{FF2B5EF4-FFF2-40B4-BE49-F238E27FC236}">
                    <a16:creationId xmlns:a16="http://schemas.microsoft.com/office/drawing/2014/main" id="{1E18E4F2-5A0C-4E83-A392-2DAD69224503}"/>
                  </a:ext>
                </a:extLst>
              </p:cNvPr>
              <p:cNvCxnSpPr>
                <a:cxnSpLocks/>
                <a:stCxn id="92" idx="3"/>
              </p:cNvCxnSpPr>
              <p:nvPr/>
            </p:nvCxnSpPr>
            <p:spPr>
              <a:xfrm>
                <a:off x="10834919" y="2639475"/>
                <a:ext cx="245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DAC941C-342D-4C0E-B5D7-432B5F12A2D1}"/>
                  </a:ext>
                </a:extLst>
              </p:cNvPr>
              <p:cNvSpPr/>
              <p:nvPr/>
            </p:nvSpPr>
            <p:spPr>
              <a:xfrm>
                <a:off x="10642039" y="1682920"/>
                <a:ext cx="1148070" cy="430887"/>
              </a:xfrm>
              <a:prstGeom prst="rect">
                <a:avLst/>
              </a:prstGeom>
            </p:spPr>
            <p:txBody>
              <a:bodyPr wrap="none">
                <a:spAutoFit/>
              </a:bodyPr>
              <a:lstStyle/>
              <a:p>
                <a:pPr algn="ctr">
                  <a:buClr>
                    <a:schemeClr val="accent1"/>
                  </a:buClr>
                </a:pPr>
                <a:r>
                  <a:rPr lang="en-US" sz="1100" b="1" dirty="0"/>
                  <a:t>Benralizumab </a:t>
                </a:r>
              </a:p>
              <a:p>
                <a:pPr algn="ctr">
                  <a:buClr>
                    <a:schemeClr val="accent1"/>
                  </a:buClr>
                </a:pPr>
                <a:r>
                  <a:rPr lang="en-US" sz="1100" b="1" dirty="0"/>
                  <a:t>(IL-5R</a:t>
                </a:r>
                <a:r>
                  <a:rPr lang="el-GR" sz="1100" b="1" dirty="0"/>
                  <a:t>α</a:t>
                </a:r>
                <a:r>
                  <a:rPr lang="en-US" sz="1100" b="1" dirty="0"/>
                  <a:t> mAb)</a:t>
                </a:r>
              </a:p>
            </p:txBody>
          </p:sp>
          <p:sp>
            <p:nvSpPr>
              <p:cNvPr id="93" name="Rectangle 92">
                <a:extLst>
                  <a:ext uri="{FF2B5EF4-FFF2-40B4-BE49-F238E27FC236}">
                    <a16:creationId xmlns:a16="http://schemas.microsoft.com/office/drawing/2014/main" id="{E62FE7C4-E07A-41A9-A90D-E28A17F5A983}"/>
                  </a:ext>
                </a:extLst>
              </p:cNvPr>
              <p:cNvSpPr/>
              <p:nvPr/>
            </p:nvSpPr>
            <p:spPr>
              <a:xfrm>
                <a:off x="10872871" y="2848632"/>
                <a:ext cx="686406" cy="261610"/>
              </a:xfrm>
              <a:prstGeom prst="rect">
                <a:avLst/>
              </a:prstGeom>
            </p:spPr>
            <p:txBody>
              <a:bodyPr wrap="none">
                <a:spAutoFit/>
              </a:bodyPr>
              <a:lstStyle/>
              <a:p>
                <a:pPr algn="ctr">
                  <a:buClr>
                    <a:schemeClr val="accent1"/>
                  </a:buClr>
                </a:pPr>
                <a:r>
                  <a:rPr lang="en-US" sz="1100" b="1" dirty="0"/>
                  <a:t>NK Cell</a:t>
                </a:r>
              </a:p>
            </p:txBody>
          </p:sp>
          <p:pic>
            <p:nvPicPr>
              <p:cNvPr id="102" name="Picture 101">
                <a:extLst>
                  <a:ext uri="{FF2B5EF4-FFF2-40B4-BE49-F238E27FC236}">
                    <a16:creationId xmlns:a16="http://schemas.microsoft.com/office/drawing/2014/main" id="{5E0DF469-C0F9-441F-8601-B71517F136A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5755" t="26701" r="25755" b="26701"/>
              <a:stretch/>
            </p:blipFill>
            <p:spPr>
              <a:xfrm>
                <a:off x="10551955" y="4121727"/>
                <a:ext cx="1328238" cy="1126819"/>
              </a:xfrm>
              <a:prstGeom prst="rect">
                <a:avLst/>
              </a:prstGeom>
            </p:spPr>
          </p:pic>
          <p:pic>
            <p:nvPicPr>
              <p:cNvPr id="103" name="Picture 102">
                <a:extLst>
                  <a:ext uri="{FF2B5EF4-FFF2-40B4-BE49-F238E27FC236}">
                    <a16:creationId xmlns:a16="http://schemas.microsoft.com/office/drawing/2014/main" id="{1904EE03-FC6F-48DC-A1FF-441C6DB7FE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216" t="24983" r="29216" b="24983"/>
              <a:stretch/>
            </p:blipFill>
            <p:spPr>
              <a:xfrm>
                <a:off x="10688982" y="3005692"/>
                <a:ext cx="1054186" cy="1098742"/>
              </a:xfrm>
              <a:prstGeom prst="rect">
                <a:avLst/>
              </a:prstGeom>
            </p:spPr>
          </p:pic>
        </p:grpSp>
      </p:grpSp>
      <p:grpSp>
        <p:nvGrpSpPr>
          <p:cNvPr id="17" name="Group 16">
            <a:extLst>
              <a:ext uri="{FF2B5EF4-FFF2-40B4-BE49-F238E27FC236}">
                <a16:creationId xmlns:a16="http://schemas.microsoft.com/office/drawing/2014/main" id="{A6EEDA4A-FAB3-4A76-A1B4-B36E197502DB}"/>
              </a:ext>
            </a:extLst>
          </p:cNvPr>
          <p:cNvGrpSpPr/>
          <p:nvPr/>
        </p:nvGrpSpPr>
        <p:grpSpPr>
          <a:xfrm>
            <a:off x="10551955" y="687029"/>
            <a:ext cx="1511457" cy="407072"/>
            <a:chOff x="10554337" y="809478"/>
            <a:chExt cx="1511457" cy="407072"/>
          </a:xfrm>
        </p:grpSpPr>
        <p:sp>
          <p:nvSpPr>
            <p:cNvPr id="106" name="Freeform 53">
              <a:hlinkClick r:id="rId11" action="ppaction://hlinksldjump"/>
              <a:extLst>
                <a:ext uri="{FF2B5EF4-FFF2-40B4-BE49-F238E27FC236}">
                  <a16:creationId xmlns:a16="http://schemas.microsoft.com/office/drawing/2014/main" id="{EB9D5D3E-C2B6-4410-96F2-DEB4CDF37CB1}"/>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00" dirty="0"/>
                <a:t>Benralizumab MOA</a:t>
              </a:r>
              <a:br>
                <a:rPr lang="it-IT" sz="800" dirty="0"/>
              </a:br>
              <a:r>
                <a:rPr lang="it-IT" sz="800" dirty="0"/>
                <a:t>In Vitro Fluorescence Imaging</a:t>
              </a:r>
            </a:p>
          </p:txBody>
        </p:sp>
        <p:sp>
          <p:nvSpPr>
            <p:cNvPr id="109" name="Freeform 53">
              <a:hlinkClick r:id="rId12" action="ppaction://hlinksldjump"/>
              <a:extLst>
                <a:ext uri="{FF2B5EF4-FFF2-40B4-BE49-F238E27FC236}">
                  <a16:creationId xmlns:a16="http://schemas.microsoft.com/office/drawing/2014/main" id="{A8BE9915-3C56-4CB6-ABE9-671229B0C72F}"/>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6" name="Oval 15">
              <a:extLst>
                <a:ext uri="{FF2B5EF4-FFF2-40B4-BE49-F238E27FC236}">
                  <a16:creationId xmlns:a16="http://schemas.microsoft.com/office/drawing/2014/main" id="{5C730F5F-8E3C-4D17-811E-7F203E106AEB}"/>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3">
              <a:hlinkClick r:id="rId11" action="ppaction://hlinksldjump"/>
              <a:extLst>
                <a:ext uri="{FF2B5EF4-FFF2-40B4-BE49-F238E27FC236}">
                  <a16:creationId xmlns:a16="http://schemas.microsoft.com/office/drawing/2014/main" id="{F49442A0-8F0F-4BE2-92EC-8A7FFE2C1727}"/>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5" name="Group 4">
            <a:extLst>
              <a:ext uri="{FF2B5EF4-FFF2-40B4-BE49-F238E27FC236}">
                <a16:creationId xmlns:a16="http://schemas.microsoft.com/office/drawing/2014/main" id="{6C5AC411-F7DE-40C9-AAB6-F90B1358006E}"/>
              </a:ext>
            </a:extLst>
          </p:cNvPr>
          <p:cNvGrpSpPr/>
          <p:nvPr/>
        </p:nvGrpSpPr>
        <p:grpSpPr>
          <a:xfrm>
            <a:off x="10788137" y="0"/>
            <a:ext cx="1237402" cy="507594"/>
            <a:chOff x="10788137" y="0"/>
            <a:chExt cx="1237402" cy="507594"/>
          </a:xfrm>
        </p:grpSpPr>
        <p:sp>
          <p:nvSpPr>
            <p:cNvPr id="38" name="Round Same Side Corner Rectangle 11">
              <a:extLst>
                <a:ext uri="{FF2B5EF4-FFF2-40B4-BE49-F238E27FC236}">
                  <a16:creationId xmlns:a16="http://schemas.microsoft.com/office/drawing/2014/main" id="{58122562-7C34-41F9-8BD7-3C9B5AC48B21}"/>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90" name="Rectangle 89">
              <a:extLst>
                <a:ext uri="{FF2B5EF4-FFF2-40B4-BE49-F238E27FC236}">
                  <a16:creationId xmlns:a16="http://schemas.microsoft.com/office/drawing/2014/main" id="{3CA8D6C6-0E7E-46A7-AF1E-0E200BE15956}"/>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sp>
        <p:nvSpPr>
          <p:cNvPr id="111" name="Text Placeholder 23">
            <a:extLst>
              <a:ext uri="{FF2B5EF4-FFF2-40B4-BE49-F238E27FC236}">
                <a16:creationId xmlns:a16="http://schemas.microsoft.com/office/drawing/2014/main" id="{5C599E74-199C-4302-89ED-A39361D330E4}"/>
              </a:ext>
            </a:extLst>
          </p:cNvPr>
          <p:cNvSpPr txBox="1">
            <a:spLocks/>
          </p:cNvSpPr>
          <p:nvPr/>
        </p:nvSpPr>
        <p:spPr>
          <a:xfrm>
            <a:off x="2660072" y="4393496"/>
            <a:ext cx="10005995" cy="834216"/>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endParaRPr lang="en-US" sz="900" dirty="0"/>
          </a:p>
        </p:txBody>
      </p:sp>
      <p:grpSp>
        <p:nvGrpSpPr>
          <p:cNvPr id="40" name="Group 39">
            <a:extLst>
              <a:ext uri="{FF2B5EF4-FFF2-40B4-BE49-F238E27FC236}">
                <a16:creationId xmlns:a16="http://schemas.microsoft.com/office/drawing/2014/main" id="{0111E340-1EFB-4825-85F4-6E2572AFB4AC}"/>
              </a:ext>
            </a:extLst>
          </p:cNvPr>
          <p:cNvGrpSpPr/>
          <p:nvPr/>
        </p:nvGrpSpPr>
        <p:grpSpPr>
          <a:xfrm>
            <a:off x="10551955" y="1144664"/>
            <a:ext cx="1511457" cy="407072"/>
            <a:chOff x="10554337" y="809478"/>
            <a:chExt cx="1511457" cy="407072"/>
          </a:xfrm>
        </p:grpSpPr>
        <p:sp>
          <p:nvSpPr>
            <p:cNvPr id="41" name="Freeform 53">
              <a:hlinkClick r:id="rId13" action="ppaction://hlinksldjump"/>
              <a:extLst>
                <a:ext uri="{FF2B5EF4-FFF2-40B4-BE49-F238E27FC236}">
                  <a16:creationId xmlns:a16="http://schemas.microsoft.com/office/drawing/2014/main" id="{8F37C72F-3C60-4FC7-A589-5582324D1D5E}"/>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00" dirty="0"/>
                <a:t>Benralizumab MOD</a:t>
              </a:r>
            </a:p>
          </p:txBody>
        </p:sp>
        <p:sp>
          <p:nvSpPr>
            <p:cNvPr id="42" name="Freeform 53">
              <a:hlinkClick r:id="rId12" action="ppaction://hlinksldjump"/>
              <a:extLst>
                <a:ext uri="{FF2B5EF4-FFF2-40B4-BE49-F238E27FC236}">
                  <a16:creationId xmlns:a16="http://schemas.microsoft.com/office/drawing/2014/main" id="{0325C815-D004-4F6E-9CA5-CBD7FD6C7338}"/>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3" name="Oval 42">
              <a:hlinkClick r:id="rId13" action="ppaction://hlinksldjump"/>
              <a:extLst>
                <a:ext uri="{FF2B5EF4-FFF2-40B4-BE49-F238E27FC236}">
                  <a16:creationId xmlns:a16="http://schemas.microsoft.com/office/drawing/2014/main" id="{F4BC0FB8-B2D7-4CBB-A703-FDE65E3B2F80}"/>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63">
              <a:hlinkClick r:id="rId13" action="ppaction://hlinksldjump"/>
              <a:extLst>
                <a:ext uri="{FF2B5EF4-FFF2-40B4-BE49-F238E27FC236}">
                  <a16:creationId xmlns:a16="http://schemas.microsoft.com/office/drawing/2014/main" id="{F903AB76-A7AF-4219-8D06-4FE29AE3ACA3}"/>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214938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58521-B1FC-4CDF-9C8B-5EAF65214060}"/>
              </a:ext>
            </a:extLst>
          </p:cNvPr>
          <p:cNvSpPr>
            <a:spLocks noGrp="1"/>
          </p:cNvSpPr>
          <p:nvPr>
            <p:ph type="title"/>
          </p:nvPr>
        </p:nvSpPr>
        <p:spPr/>
        <p:txBody>
          <a:bodyPr/>
          <a:lstStyle/>
          <a:p>
            <a:r>
              <a:rPr lang="en-US" dirty="0"/>
              <a:t>The Role of Eosinophils in the Pathophysiology of Eosinophilic Asthma</a:t>
            </a:r>
            <a:r>
              <a:rPr lang="en-US" baseline="30000" dirty="0"/>
              <a:t>1-8</a:t>
            </a:r>
            <a:endParaRPr lang="en-US" dirty="0"/>
          </a:p>
        </p:txBody>
      </p:sp>
      <p:sp>
        <p:nvSpPr>
          <p:cNvPr id="7" name="Text Placeholder 6">
            <a:extLst>
              <a:ext uri="{FF2B5EF4-FFF2-40B4-BE49-F238E27FC236}">
                <a16:creationId xmlns:a16="http://schemas.microsoft.com/office/drawing/2014/main" id="{6D3702ED-73D5-4E3D-AC1D-6CB3E76F4DC2}"/>
              </a:ext>
            </a:extLst>
          </p:cNvPr>
          <p:cNvSpPr>
            <a:spLocks noGrp="1"/>
          </p:cNvSpPr>
          <p:nvPr>
            <p:ph type="body" sz="quarter" idx="13"/>
          </p:nvPr>
        </p:nvSpPr>
        <p:spPr/>
        <p:txBody>
          <a:bodyPr/>
          <a:lstStyle/>
          <a:p>
            <a:r>
              <a:rPr lang="en-US" dirty="0"/>
              <a:t>GM-CSF = granulocyte-macrophage-colony stimulating factor; TSLP = thymic stromal lymphopoietin.</a:t>
            </a:r>
          </a:p>
          <a:p>
            <a:pPr>
              <a:spcBef>
                <a:spcPts val="0"/>
              </a:spcBef>
            </a:pPr>
            <a:r>
              <a:rPr lang="en-US" dirty="0"/>
              <a:t>1. Denburg JA et al.</a:t>
            </a:r>
            <a:r>
              <a:rPr lang="en-US" i="1" dirty="0"/>
              <a:t> CHEST</a:t>
            </a:r>
            <a:r>
              <a:rPr lang="en-US" dirty="0"/>
              <a:t>. 2008;134:1037-1043; 2. Lambrecht BN et al. </a:t>
            </a:r>
            <a:r>
              <a:rPr lang="en-US" i="1" dirty="0"/>
              <a:t>Nat Immunol</a:t>
            </a:r>
            <a:r>
              <a:rPr lang="en-US" dirty="0"/>
              <a:t>. 2015;16:45-56; 3. Pelaia G et al. </a:t>
            </a:r>
            <a:r>
              <a:rPr lang="en-US" i="1" dirty="0"/>
              <a:t>Nature. </a:t>
            </a:r>
            <a:r>
              <a:rPr lang="en-US" dirty="0"/>
              <a:t>2012;11:958-972; 4. Stone KD et al.  </a:t>
            </a:r>
            <a:r>
              <a:rPr lang="en-US" i="1" dirty="0"/>
              <a:t>J Allergy </a:t>
            </a:r>
            <a:r>
              <a:rPr lang="en-US" i="1" dirty="0" err="1"/>
              <a:t>Clin</a:t>
            </a:r>
            <a:r>
              <a:rPr lang="en-US" i="1" dirty="0"/>
              <a:t> Immunol. </a:t>
            </a:r>
            <a:r>
              <a:rPr lang="en-US" dirty="0"/>
              <a:t>2010;125:S73-S80; 5. Varricchi G et al. </a:t>
            </a:r>
            <a:r>
              <a:rPr lang="en-US" i="1" dirty="0"/>
              <a:t>Front. Immunol. </a:t>
            </a:r>
            <a:r>
              <a:rPr lang="en-US" dirty="0"/>
              <a:t>2017</a:t>
            </a:r>
            <a:r>
              <a:rPr lang="en-US" i="1" dirty="0"/>
              <a:t>;</a:t>
            </a:r>
            <a:r>
              <a:rPr lang="en-US" dirty="0"/>
              <a:t>8:242</a:t>
            </a:r>
            <a:r>
              <a:rPr lang="en-US" i="1" dirty="0"/>
              <a:t>; </a:t>
            </a:r>
            <a:r>
              <a:rPr lang="en-US" dirty="0"/>
              <a:t>6. Yang Z et al. </a:t>
            </a:r>
            <a:r>
              <a:rPr lang="en-US" i="1" dirty="0"/>
              <a:t>PLoS ONE. </a:t>
            </a:r>
            <a:r>
              <a:rPr lang="en-US" dirty="0"/>
              <a:t>2013;8: e59441; 7. Mukherjee M et al. </a:t>
            </a:r>
            <a:r>
              <a:rPr lang="en-US" i="1" dirty="0"/>
              <a:t>World Allergy Organ J</a:t>
            </a:r>
            <a:r>
              <a:rPr lang="en-US" dirty="0"/>
              <a:t>. 2014;7:32; 8. Pelaia G et al. </a:t>
            </a:r>
            <a:r>
              <a:rPr lang="en-US" i="1" dirty="0"/>
              <a:t>Nat Rev Drug </a:t>
            </a:r>
            <a:r>
              <a:rPr lang="en-US" i="1" dirty="0" err="1"/>
              <a:t>Discov</a:t>
            </a:r>
            <a:r>
              <a:rPr lang="en-US" i="1" dirty="0"/>
              <a:t>. </a:t>
            </a:r>
            <a:r>
              <a:rPr lang="en-US" dirty="0"/>
              <a:t>2012;11:958-972.</a:t>
            </a:r>
          </a:p>
        </p:txBody>
      </p:sp>
      <p:sp>
        <p:nvSpPr>
          <p:cNvPr id="11" name="Slide Number Placeholder 10">
            <a:extLst>
              <a:ext uri="{FF2B5EF4-FFF2-40B4-BE49-F238E27FC236}">
                <a16:creationId xmlns:a16="http://schemas.microsoft.com/office/drawing/2014/main" id="{94EE56B2-C1E2-4D18-832D-9A6A72E0AA8E}"/>
              </a:ext>
            </a:extLst>
          </p:cNvPr>
          <p:cNvSpPr>
            <a:spLocks noGrp="1"/>
          </p:cNvSpPr>
          <p:nvPr>
            <p:ph type="sldNum" sz="quarter" idx="12"/>
          </p:nvPr>
        </p:nvSpPr>
        <p:spPr/>
        <p:txBody>
          <a:bodyPr/>
          <a:lstStyle/>
          <a:p>
            <a:pPr algn="ctr"/>
            <a:fld id="{CC7432E5-F8E0-41AE-9A6B-AD730338B005}" type="slidenum">
              <a:rPr lang="en-US" smtClean="0"/>
              <a:pPr algn="ctr"/>
              <a:t>5</a:t>
            </a:fld>
            <a:endParaRPr lang="en-US" dirty="0"/>
          </a:p>
        </p:txBody>
      </p:sp>
      <p:grpSp>
        <p:nvGrpSpPr>
          <p:cNvPr id="13" name="Group 12">
            <a:extLst>
              <a:ext uri="{FF2B5EF4-FFF2-40B4-BE49-F238E27FC236}">
                <a16:creationId xmlns:a16="http://schemas.microsoft.com/office/drawing/2014/main" id="{1757E4E2-BD3F-40B2-9CAF-5FAA13CAD986}"/>
              </a:ext>
            </a:extLst>
          </p:cNvPr>
          <p:cNvGrpSpPr/>
          <p:nvPr/>
        </p:nvGrpSpPr>
        <p:grpSpPr>
          <a:xfrm>
            <a:off x="0" y="1102183"/>
            <a:ext cx="12192000" cy="5094733"/>
            <a:chOff x="0" y="1102751"/>
            <a:chExt cx="12192000" cy="509473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2751"/>
              <a:ext cx="12192000" cy="5094733"/>
            </a:xfrm>
            <a:prstGeom prst="rect">
              <a:avLst/>
            </a:prstGeom>
          </p:spPr>
        </p:pic>
        <p:grpSp>
          <p:nvGrpSpPr>
            <p:cNvPr id="10" name="Group 9">
              <a:extLst>
                <a:ext uri="{FF2B5EF4-FFF2-40B4-BE49-F238E27FC236}">
                  <a16:creationId xmlns:a16="http://schemas.microsoft.com/office/drawing/2014/main" id="{888F1426-4444-476E-8D99-60A24E810D52}"/>
                </a:ext>
              </a:extLst>
            </p:cNvPr>
            <p:cNvGrpSpPr/>
            <p:nvPr/>
          </p:nvGrpSpPr>
          <p:grpSpPr>
            <a:xfrm>
              <a:off x="331952" y="1297507"/>
              <a:ext cx="11399263" cy="4746272"/>
              <a:chOff x="331952" y="1205728"/>
              <a:chExt cx="11399263" cy="4808994"/>
            </a:xfrm>
          </p:grpSpPr>
          <p:sp>
            <p:nvSpPr>
              <p:cNvPr id="46" name="TextBox 45"/>
              <p:cNvSpPr txBox="1"/>
              <p:nvPr/>
            </p:nvSpPr>
            <p:spPr>
              <a:xfrm>
                <a:off x="562186" y="5451006"/>
                <a:ext cx="3152775" cy="343027"/>
              </a:xfrm>
              <a:prstGeom prst="rect">
                <a:avLst/>
              </a:prstGeom>
              <a:solidFill>
                <a:srgbClr val="D6DADB"/>
              </a:solidFill>
              <a:ln>
                <a:noFill/>
              </a:ln>
            </p:spPr>
            <p:txBody>
              <a:bodyPr wrap="square" rtlCol="0">
                <a:spAutoFit/>
              </a:bodyPr>
              <a:lstStyle/>
              <a:p>
                <a:pPr algn="ctr"/>
                <a:r>
                  <a:rPr lang="en-US" sz="1600" b="1" dirty="0">
                    <a:solidFill>
                      <a:schemeClr val="accent1"/>
                    </a:solidFill>
                    <a:cs typeface="Helvetica" panose="020B0604020202020204" pitchFamily="34" charset="0"/>
                  </a:rPr>
                  <a:t>BONE MARROW &amp; BLOOD</a:t>
                </a:r>
              </a:p>
            </p:txBody>
          </p:sp>
          <p:grpSp>
            <p:nvGrpSpPr>
              <p:cNvPr id="9" name="Group 8">
                <a:extLst>
                  <a:ext uri="{FF2B5EF4-FFF2-40B4-BE49-F238E27FC236}">
                    <a16:creationId xmlns:a16="http://schemas.microsoft.com/office/drawing/2014/main" id="{13284764-1D28-4DD9-A435-BE484750634A}"/>
                  </a:ext>
                </a:extLst>
              </p:cNvPr>
              <p:cNvGrpSpPr/>
              <p:nvPr/>
            </p:nvGrpSpPr>
            <p:grpSpPr>
              <a:xfrm>
                <a:off x="331952" y="1205728"/>
                <a:ext cx="11399263" cy="4808994"/>
                <a:chOff x="331952" y="1205728"/>
                <a:chExt cx="11399263" cy="4808994"/>
              </a:xfrm>
            </p:grpSpPr>
            <p:sp>
              <p:nvSpPr>
                <p:cNvPr id="23" name="Rectangle 22"/>
                <p:cNvSpPr/>
                <p:nvPr/>
              </p:nvSpPr>
              <p:spPr>
                <a:xfrm>
                  <a:off x="332509" y="2743200"/>
                  <a:ext cx="6539345" cy="1324871"/>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749" y="2859623"/>
                  <a:ext cx="872259" cy="771714"/>
                </a:xfrm>
                <a:prstGeom prst="rect">
                  <a:avLst/>
                </a:prstGeom>
                <a:effectLst>
                  <a:outerShdw blurRad="50800" dist="38100" dir="2700000" sx="101000" sy="101000" algn="tl" rotWithShape="0">
                    <a:prstClr val="black">
                      <a:alpha val="37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5489" y="2851338"/>
                  <a:ext cx="863744" cy="788284"/>
                </a:xfrm>
                <a:prstGeom prst="rect">
                  <a:avLst/>
                </a:prstGeom>
                <a:effectLst>
                  <a:outerShdw blurRad="50800" dist="38100" dir="2700000" sx="101000" sy="101000" algn="tl" rotWithShape="0">
                    <a:prstClr val="black">
                      <a:alpha val="37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451" y="2901540"/>
                  <a:ext cx="711806" cy="687880"/>
                </a:xfrm>
                <a:prstGeom prst="rect">
                  <a:avLst/>
                </a:prstGeom>
                <a:effectLst>
                  <a:outerShdw blurRad="50800" dist="38100" dir="2700000" sx="101000" sy="101000" algn="tl" rotWithShape="0">
                    <a:prstClr val="black">
                      <a:alpha val="37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7136" y="2869213"/>
                  <a:ext cx="827401" cy="752535"/>
                </a:xfrm>
                <a:prstGeom prst="rect">
                  <a:avLst/>
                </a:prstGeom>
                <a:effectLst>
                  <a:outerShdw blurRad="50800" dist="38100" dir="2700000" sx="101000" sy="101000" algn="tl" rotWithShape="0">
                    <a:prstClr val="black">
                      <a:alpha val="37000"/>
                    </a:prstClr>
                  </a:outerShdw>
                </a:effectLst>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1303" y="5199491"/>
                  <a:ext cx="737229" cy="762563"/>
                </a:xfrm>
                <a:prstGeom prst="rect">
                  <a:avLst/>
                </a:prstGeom>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41462" y="5166434"/>
                  <a:ext cx="837896" cy="848288"/>
                </a:xfrm>
                <a:prstGeom prst="rect">
                  <a:avLst/>
                </a:prstGeom>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5262" y="2184720"/>
                  <a:ext cx="837896" cy="848288"/>
                </a:xfrm>
                <a:prstGeom prst="rect">
                  <a:avLst/>
                </a:prstGeom>
                <a:effectLst>
                  <a:outerShdw blurRad="50800" dist="38100" dir="2700000" algn="tl" rotWithShape="0">
                    <a:prstClr val="black">
                      <a:alpha val="40000"/>
                    </a:prstClr>
                  </a:outerShdw>
                </a:effectLst>
              </p:spPr>
            </p:pic>
            <p:sp>
              <p:nvSpPr>
                <p:cNvPr id="40" name="Right Arrow 39"/>
                <p:cNvSpPr/>
                <p:nvPr/>
              </p:nvSpPr>
              <p:spPr>
                <a:xfrm>
                  <a:off x="6052021" y="5457366"/>
                  <a:ext cx="1755633" cy="240146"/>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3" name="Right Arrow 42"/>
                <p:cNvSpPr/>
                <p:nvPr/>
              </p:nvSpPr>
              <p:spPr>
                <a:xfrm rot="16200000">
                  <a:off x="9689414" y="4024728"/>
                  <a:ext cx="2130908" cy="182880"/>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44" name="Straight Arrow Connector 43"/>
                <p:cNvCxnSpPr>
                  <a:cxnSpLocks/>
                  <a:endCxn id="37" idx="1"/>
                </p:cNvCxnSpPr>
                <p:nvPr/>
              </p:nvCxnSpPr>
              <p:spPr>
                <a:xfrm flipV="1">
                  <a:off x="8585828" y="5590577"/>
                  <a:ext cx="1755634" cy="995"/>
                </a:xfrm>
                <a:prstGeom prst="straightConnector1">
                  <a:avLst/>
                </a:prstGeom>
                <a:ln w="57150">
                  <a:solidFill>
                    <a:schemeClr val="accent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0238838" y="2943246"/>
                  <a:ext cx="237183" cy="555889"/>
                </a:xfrm>
                <a:prstGeom prst="straightConnector1">
                  <a:avLst/>
                </a:prstGeom>
                <a:ln w="53975">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42419" y="3670048"/>
                  <a:ext cx="1532918" cy="343028"/>
                </a:xfrm>
                <a:prstGeom prst="rect">
                  <a:avLst/>
                </a:prstGeom>
                <a:noFill/>
              </p:spPr>
              <p:txBody>
                <a:bodyPr wrap="square" rtlCol="0">
                  <a:spAutoFit/>
                </a:bodyPr>
                <a:lstStyle/>
                <a:p>
                  <a:pPr algn="ctr"/>
                  <a:r>
                    <a:rPr lang="en-US" sz="1600" b="1" dirty="0">
                      <a:solidFill>
                        <a:schemeClr val="accent2"/>
                      </a:solidFill>
                      <a:cs typeface="Helvetica" panose="020B0604020202020204" pitchFamily="34" charset="0"/>
                    </a:rPr>
                    <a:t>Macrophage</a:t>
                  </a:r>
                </a:p>
              </p:txBody>
            </p:sp>
            <p:sp>
              <p:nvSpPr>
                <p:cNvPr id="50" name="TextBox 49"/>
                <p:cNvSpPr txBox="1"/>
                <p:nvPr/>
              </p:nvSpPr>
              <p:spPr>
                <a:xfrm>
                  <a:off x="3131194" y="3670048"/>
                  <a:ext cx="1056621"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Basophil</a:t>
                  </a:r>
                </a:p>
              </p:txBody>
            </p:sp>
            <p:sp>
              <p:nvSpPr>
                <p:cNvPr id="51" name="TextBox 50"/>
                <p:cNvSpPr txBox="1"/>
                <p:nvPr/>
              </p:nvSpPr>
              <p:spPr>
                <a:xfrm>
                  <a:off x="4394009" y="3670048"/>
                  <a:ext cx="1193655"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Mast</a:t>
                  </a:r>
                  <a:r>
                    <a:rPr lang="en-US" sz="1600" dirty="0">
                      <a:solidFill>
                        <a:schemeClr val="accent2"/>
                      </a:solidFill>
                      <a:cs typeface="Helvetica" panose="020B0604020202020204" pitchFamily="34" charset="0"/>
                    </a:rPr>
                    <a:t> </a:t>
                  </a:r>
                  <a:r>
                    <a:rPr lang="en-US" sz="1600" b="1" dirty="0">
                      <a:solidFill>
                        <a:schemeClr val="accent2"/>
                      </a:solidFill>
                      <a:cs typeface="Helvetica" panose="020B0604020202020204" pitchFamily="34" charset="0"/>
                    </a:rPr>
                    <a:t>cell</a:t>
                  </a:r>
                </a:p>
              </p:txBody>
            </p:sp>
            <p:sp>
              <p:nvSpPr>
                <p:cNvPr id="52" name="TextBox 51"/>
                <p:cNvSpPr txBox="1"/>
                <p:nvPr/>
              </p:nvSpPr>
              <p:spPr>
                <a:xfrm>
                  <a:off x="5903736" y="3670048"/>
                  <a:ext cx="657237"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ILC2</a:t>
                  </a:r>
                </a:p>
              </p:txBody>
            </p:sp>
            <p:sp>
              <p:nvSpPr>
                <p:cNvPr id="57" name="TextBox 56"/>
                <p:cNvSpPr txBox="1"/>
                <p:nvPr/>
              </p:nvSpPr>
              <p:spPr>
                <a:xfrm>
                  <a:off x="5448315" y="5374710"/>
                  <a:ext cx="725419" cy="374212"/>
                </a:xfrm>
                <a:prstGeom prst="rect">
                  <a:avLst/>
                </a:prstGeom>
                <a:noFill/>
              </p:spPr>
              <p:txBody>
                <a:bodyPr wrap="square" rtlCol="0">
                  <a:spAutoFit/>
                </a:bodyPr>
                <a:lstStyle/>
                <a:p>
                  <a:r>
                    <a:rPr lang="en-US" b="1" dirty="0">
                      <a:solidFill>
                        <a:schemeClr val="accent1"/>
                      </a:solidFill>
                      <a:cs typeface="Helvetica" panose="020B0604020202020204" pitchFamily="34" charset="0"/>
                    </a:rPr>
                    <a:t>IL-5</a:t>
                  </a:r>
                </a:p>
              </p:txBody>
            </p:sp>
            <p:grpSp>
              <p:nvGrpSpPr>
                <p:cNvPr id="8" name="Group 7">
                  <a:extLst>
                    <a:ext uri="{FF2B5EF4-FFF2-40B4-BE49-F238E27FC236}">
                      <a16:creationId xmlns:a16="http://schemas.microsoft.com/office/drawing/2014/main" id="{BA64B1BD-6285-4728-B91C-038896B7142D}"/>
                    </a:ext>
                  </a:extLst>
                </p:cNvPr>
                <p:cNvGrpSpPr/>
                <p:nvPr/>
              </p:nvGrpSpPr>
              <p:grpSpPr>
                <a:xfrm>
                  <a:off x="3500581" y="1205728"/>
                  <a:ext cx="6701260" cy="1340040"/>
                  <a:chOff x="3500581" y="1205728"/>
                  <a:chExt cx="6701260" cy="1340040"/>
                </a:xfrm>
              </p:grpSpPr>
              <p:sp>
                <p:nvSpPr>
                  <p:cNvPr id="19" name="Rectangle 18"/>
                  <p:cNvSpPr/>
                  <p:nvPr/>
                </p:nvSpPr>
                <p:spPr>
                  <a:xfrm>
                    <a:off x="3500581" y="1206762"/>
                    <a:ext cx="3371273" cy="1324365"/>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92529" y="1205728"/>
                    <a:ext cx="1650249" cy="925571"/>
                  </a:xfrm>
                  <a:prstGeom prst="rect">
                    <a:avLst/>
                  </a:prstGeom>
                  <a:effectLst>
                    <a:outerShdw blurRad="50800" dist="38100" dir="2700000" algn="tl" rotWithShape="0">
                      <a:prstClr val="black">
                        <a:alpha val="40000"/>
                      </a:prstClr>
                    </a:outerShdw>
                  </a:effectLst>
                </p:spPr>
              </p:pic>
              <p:sp>
                <p:nvSpPr>
                  <p:cNvPr id="35" name="Right Triangle 34"/>
                  <p:cNvSpPr/>
                  <p:nvPr/>
                </p:nvSpPr>
                <p:spPr>
                  <a:xfrm>
                    <a:off x="6871854" y="1219196"/>
                    <a:ext cx="3329987" cy="1311573"/>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nvGrpSpPr>
                  <p:cNvPr id="5" name="Group 4"/>
                  <p:cNvGrpSpPr/>
                  <p:nvPr/>
                </p:nvGrpSpPr>
                <p:grpSpPr>
                  <a:xfrm>
                    <a:off x="3500581" y="1221407"/>
                    <a:ext cx="784337" cy="1324361"/>
                    <a:chOff x="3500581" y="770462"/>
                    <a:chExt cx="784337" cy="1852091"/>
                  </a:xfrm>
                </p:grpSpPr>
                <p:sp>
                  <p:nvSpPr>
                    <p:cNvPr id="21" name="Pentagon 20"/>
                    <p:cNvSpPr/>
                    <p:nvPr/>
                  </p:nvSpPr>
                  <p:spPr>
                    <a:xfrm>
                      <a:off x="3500581" y="770462"/>
                      <a:ext cx="338375" cy="1852091"/>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Helvetica" panose="020B0604020202020204" pitchFamily="34" charset="0"/>
                        <a:cs typeface="Helvetica" panose="020B0604020202020204" pitchFamily="34" charset="0"/>
                      </a:endParaRPr>
                    </a:p>
                  </p:txBody>
                </p:sp>
                <p:sp>
                  <p:nvSpPr>
                    <p:cNvPr id="22" name="Isosceles Triangle 21"/>
                    <p:cNvSpPr/>
                    <p:nvPr/>
                  </p:nvSpPr>
                  <p:spPr>
                    <a:xfrm rot="5400000">
                      <a:off x="3135892" y="1473523"/>
                      <a:ext cx="1852087" cy="445965"/>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TextBox 28"/>
                    <p:cNvSpPr txBox="1"/>
                    <p:nvPr/>
                  </p:nvSpPr>
                  <p:spPr>
                    <a:xfrm rot="16200000">
                      <a:off x="2786926" y="1523774"/>
                      <a:ext cx="1815850" cy="365760"/>
                    </a:xfrm>
                    <a:prstGeom prst="rect">
                      <a:avLst/>
                    </a:prstGeom>
                    <a:noFill/>
                  </p:spPr>
                  <p:txBody>
                    <a:bodyPr wrap="square" rtlCol="0">
                      <a:spAutoFit/>
                    </a:bodyPr>
                    <a:lstStyle/>
                    <a:p>
                      <a:pPr algn="ctr"/>
                      <a:r>
                        <a:rPr lang="en-US" sz="1300" b="1" dirty="0">
                          <a:solidFill>
                            <a:schemeClr val="bg1"/>
                          </a:solidFill>
                          <a:cs typeface="Helvetica" panose="020B0604020202020204" pitchFamily="34" charset="0"/>
                        </a:rPr>
                        <a:t>ALLERGENS</a:t>
                      </a:r>
                    </a:p>
                  </p:txBody>
                </p:sp>
                <p:sp>
                  <p:nvSpPr>
                    <p:cNvPr id="47" name="TextBox 46"/>
                    <p:cNvSpPr txBox="1"/>
                    <p:nvPr/>
                  </p:nvSpPr>
                  <p:spPr>
                    <a:xfrm rot="16200000">
                      <a:off x="3416041" y="1581433"/>
                      <a:ext cx="1171130" cy="338554"/>
                    </a:xfrm>
                    <a:prstGeom prst="rect">
                      <a:avLst/>
                    </a:prstGeom>
                    <a:noFill/>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endParaRPr lang="en-US" b="1" dirty="0">
                        <a:solidFill>
                          <a:schemeClr val="accent1"/>
                        </a:solidFill>
                        <a:latin typeface="Helvetica" panose="020B0604020202020204" pitchFamily="34" charset="0"/>
                        <a:cs typeface="Helvetica" panose="020B0604020202020204" pitchFamily="34" charset="0"/>
                      </a:endParaRPr>
                    </a:p>
                  </p:txBody>
                </p:sp>
              </p:grpSp>
              <p:sp>
                <p:nvSpPr>
                  <p:cNvPr id="53" name="TextBox 52"/>
                  <p:cNvSpPr txBox="1"/>
                  <p:nvPr/>
                </p:nvSpPr>
                <p:spPr>
                  <a:xfrm>
                    <a:off x="6914975" y="1640265"/>
                    <a:ext cx="881568" cy="841978"/>
                  </a:xfrm>
                  <a:prstGeom prst="rect">
                    <a:avLst/>
                  </a:prstGeom>
                  <a:noFill/>
                </p:spPr>
                <p:txBody>
                  <a:bodyPr wrap="square" rtlCol="0">
                    <a:spAutoFit/>
                  </a:bodyPr>
                  <a:lstStyle/>
                  <a:p>
                    <a:r>
                      <a:rPr lang="en-US" sz="1600" b="1" dirty="0">
                        <a:solidFill>
                          <a:schemeClr val="accent1"/>
                        </a:solidFill>
                        <a:cs typeface="Helvetica" panose="020B0604020202020204" pitchFamily="34" charset="0"/>
                      </a:rPr>
                      <a:t>IL-5</a:t>
                    </a:r>
                  </a:p>
                  <a:p>
                    <a:r>
                      <a:rPr lang="en-US" sz="1600" b="1" dirty="0">
                        <a:solidFill>
                          <a:schemeClr val="accent1"/>
                        </a:solidFill>
                        <a:cs typeface="Helvetica" panose="020B0604020202020204" pitchFamily="34" charset="0"/>
                      </a:rPr>
                      <a:t>IL-4</a:t>
                    </a:r>
                  </a:p>
                  <a:p>
                    <a:r>
                      <a:rPr lang="en-US" sz="1600" b="1" dirty="0">
                        <a:solidFill>
                          <a:schemeClr val="accent1"/>
                        </a:solidFill>
                        <a:cs typeface="Helvetica" panose="020B0604020202020204" pitchFamily="34" charset="0"/>
                      </a:rPr>
                      <a:t>IL-13</a:t>
                    </a:r>
                  </a:p>
                </p:txBody>
              </p:sp>
              <p:sp>
                <p:nvSpPr>
                  <p:cNvPr id="58" name="TextBox 57"/>
                  <p:cNvSpPr txBox="1"/>
                  <p:nvPr/>
                </p:nvSpPr>
                <p:spPr>
                  <a:xfrm>
                    <a:off x="4351129" y="2106834"/>
                    <a:ext cx="1560061"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Dendritic</a:t>
                    </a:r>
                    <a:r>
                      <a:rPr lang="en-US" sz="1600" b="1" dirty="0">
                        <a:solidFill>
                          <a:schemeClr val="accent2"/>
                        </a:solidFill>
                        <a:latin typeface="Helvetica" panose="020B0604020202020204" pitchFamily="34" charset="0"/>
                        <a:cs typeface="Helvetica" panose="020B0604020202020204" pitchFamily="34" charset="0"/>
                      </a:rPr>
                      <a:t> cell</a:t>
                    </a:r>
                  </a:p>
                </p:txBody>
              </p:sp>
            </p:grpSp>
            <p:sp>
              <p:nvSpPr>
                <p:cNvPr id="59" name="TextBox 58"/>
                <p:cNvSpPr txBox="1"/>
                <p:nvPr/>
              </p:nvSpPr>
              <p:spPr>
                <a:xfrm>
                  <a:off x="7448758" y="4508869"/>
                  <a:ext cx="3214255" cy="592502"/>
                </a:xfrm>
                <a:prstGeom prst="rect">
                  <a:avLst/>
                </a:prstGeom>
                <a:noFill/>
              </p:spPr>
              <p:txBody>
                <a:bodyPr wrap="square" rtlCol="0">
                  <a:spAutoFit/>
                </a:bodyPr>
                <a:lstStyle/>
                <a:p>
                  <a:pPr algn="r"/>
                  <a:r>
                    <a:rPr lang="en-US" sz="1600" b="1" dirty="0">
                      <a:solidFill>
                        <a:schemeClr val="accent1"/>
                      </a:solidFill>
                      <a:cs typeface="Helvetica" panose="020B0604020202020204" pitchFamily="34" charset="0"/>
                    </a:rPr>
                    <a:t>Migration from </a:t>
                  </a:r>
                </a:p>
                <a:p>
                  <a:pPr algn="r"/>
                  <a:r>
                    <a:rPr lang="en-US" sz="1600" b="1" dirty="0">
                      <a:solidFill>
                        <a:schemeClr val="accent1"/>
                      </a:solidFill>
                      <a:cs typeface="Helvetica" panose="020B0604020202020204" pitchFamily="34" charset="0"/>
                    </a:rPr>
                    <a:t>blood to lung tissue </a:t>
                  </a:r>
                </a:p>
              </p:txBody>
            </p:sp>
            <p:sp>
              <p:nvSpPr>
                <p:cNvPr id="60" name="TextBox 59"/>
                <p:cNvSpPr txBox="1"/>
                <p:nvPr/>
              </p:nvSpPr>
              <p:spPr>
                <a:xfrm>
                  <a:off x="9694632" y="1398238"/>
                  <a:ext cx="2036583" cy="841978"/>
                </a:xfrm>
                <a:prstGeom prst="rect">
                  <a:avLst/>
                </a:prstGeom>
                <a:noFill/>
              </p:spPr>
              <p:txBody>
                <a:bodyPr wrap="square" rtlCol="0">
                  <a:spAutoFit/>
                </a:bodyPr>
                <a:lstStyle/>
                <a:p>
                  <a:pPr algn="ctr"/>
                  <a:r>
                    <a:rPr lang="en-US" sz="1600" b="1" dirty="0">
                      <a:solidFill>
                        <a:schemeClr val="accent1"/>
                      </a:solidFill>
                      <a:cs typeface="Helvetica" panose="020B0604020202020204" pitchFamily="34" charset="0"/>
                    </a:rPr>
                    <a:t>Activated </a:t>
                  </a:r>
                </a:p>
                <a:p>
                  <a:pPr algn="ctr"/>
                  <a:r>
                    <a:rPr lang="en-US" sz="1600" b="1" dirty="0">
                      <a:solidFill>
                        <a:schemeClr val="accent1"/>
                      </a:solidFill>
                      <a:cs typeface="Helvetica" panose="020B0604020202020204" pitchFamily="34" charset="0"/>
                    </a:rPr>
                    <a:t>airway </a:t>
                  </a:r>
                </a:p>
                <a:p>
                  <a:pPr algn="ctr"/>
                  <a:r>
                    <a:rPr lang="en-US" sz="1600" b="1" dirty="0">
                      <a:solidFill>
                        <a:schemeClr val="accent1"/>
                      </a:solidFill>
                      <a:cs typeface="Helvetica" panose="020B0604020202020204" pitchFamily="34" charset="0"/>
                    </a:rPr>
                    <a:t>eosinophils </a:t>
                  </a:r>
                </a:p>
              </p:txBody>
            </p:sp>
            <p:sp>
              <p:nvSpPr>
                <p:cNvPr id="61" name="TextBox 60"/>
                <p:cNvSpPr txBox="1"/>
                <p:nvPr/>
              </p:nvSpPr>
              <p:spPr>
                <a:xfrm>
                  <a:off x="7780084" y="3991750"/>
                  <a:ext cx="2235839" cy="561319"/>
                </a:xfrm>
                <a:prstGeom prst="rect">
                  <a:avLst/>
                </a:prstGeom>
                <a:noFill/>
              </p:spPr>
              <p:txBody>
                <a:bodyPr wrap="square" rtlCol="0">
                  <a:spAutoFit/>
                </a:bodyPr>
                <a:lstStyle/>
                <a:p>
                  <a:pPr algn="r"/>
                  <a:r>
                    <a:rPr lang="en-US" sz="1500" b="1" dirty="0">
                      <a:solidFill>
                        <a:srgbClr val="173C7C"/>
                      </a:solidFill>
                      <a:cs typeface="Helvetica" panose="020B0604020202020204" pitchFamily="34" charset="0"/>
                    </a:rPr>
                    <a:t>Local eosinophil progenitor</a:t>
                  </a:r>
                </a:p>
              </p:txBody>
            </p:sp>
            <p:grpSp>
              <p:nvGrpSpPr>
                <p:cNvPr id="6" name="Group 5"/>
                <p:cNvGrpSpPr/>
                <p:nvPr/>
              </p:nvGrpSpPr>
              <p:grpSpPr>
                <a:xfrm>
                  <a:off x="331952" y="2731834"/>
                  <a:ext cx="958718" cy="1336238"/>
                  <a:chOff x="331952" y="2731834"/>
                  <a:chExt cx="958718" cy="1336238"/>
                </a:xfrm>
              </p:grpSpPr>
              <p:sp>
                <p:nvSpPr>
                  <p:cNvPr id="26" name="Isosceles Triangle 25"/>
                  <p:cNvSpPr/>
                  <p:nvPr/>
                </p:nvSpPr>
                <p:spPr>
                  <a:xfrm rot="5400000">
                    <a:off x="372202" y="3149604"/>
                    <a:ext cx="1336238" cy="500698"/>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8" name="TextBox 47"/>
                  <p:cNvSpPr txBox="1"/>
                  <p:nvPr/>
                </p:nvSpPr>
                <p:spPr>
                  <a:xfrm rot="16200000">
                    <a:off x="521238" y="3238950"/>
                    <a:ext cx="866950" cy="338554"/>
                  </a:xfrm>
                  <a:prstGeom prst="rect">
                    <a:avLst/>
                  </a:prstGeom>
                  <a:noFill/>
                  <a:ln>
                    <a:noFill/>
                  </a:ln>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p>
                </p:txBody>
              </p:sp>
              <p:sp>
                <p:nvSpPr>
                  <p:cNvPr id="28" name="TextBox 27"/>
                  <p:cNvSpPr txBox="1"/>
                  <p:nvPr/>
                </p:nvSpPr>
                <p:spPr>
                  <a:xfrm rot="16200000">
                    <a:off x="-99650" y="3174804"/>
                    <a:ext cx="1324870" cy="461665"/>
                  </a:xfrm>
                  <a:prstGeom prst="rect">
                    <a:avLst/>
                  </a:prstGeom>
                  <a:solidFill>
                    <a:schemeClr val="accent1"/>
                  </a:solidFill>
                  <a:ln>
                    <a:noFill/>
                  </a:ln>
                </p:spPr>
                <p:txBody>
                  <a:bodyPr wrap="square" rtlCol="0">
                    <a:spAutoFit/>
                  </a:bodyPr>
                  <a:lstStyle/>
                  <a:p>
                    <a:pPr algn="ctr"/>
                    <a:r>
                      <a:rPr lang="en-US" sz="1200" b="1" dirty="0">
                        <a:solidFill>
                          <a:schemeClr val="bg1"/>
                        </a:solidFill>
                        <a:cs typeface="Helvetica" panose="020B0604020202020204" pitchFamily="34" charset="0"/>
                      </a:rPr>
                      <a:t>NON-SPECIFIC STIMULI</a:t>
                    </a:r>
                  </a:p>
                </p:txBody>
              </p:sp>
            </p:grpSp>
          </p:grpSp>
        </p:grpSp>
        <p:sp>
          <p:nvSpPr>
            <p:cNvPr id="54" name="Right Triangle 53">
              <a:extLst>
                <a:ext uri="{FF2B5EF4-FFF2-40B4-BE49-F238E27FC236}">
                  <a16:creationId xmlns:a16="http://schemas.microsoft.com/office/drawing/2014/main" id="{A3B4FFF2-0F37-430F-9A0E-96616FB1A12C}"/>
                </a:ext>
              </a:extLst>
            </p:cNvPr>
            <p:cNvSpPr/>
            <p:nvPr/>
          </p:nvSpPr>
          <p:spPr>
            <a:xfrm flipV="1">
              <a:off x="6866459" y="2814934"/>
              <a:ext cx="3329987" cy="1310757"/>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sp>
        <p:nvSpPr>
          <p:cNvPr id="65" name="TextBox 64">
            <a:extLst>
              <a:ext uri="{FF2B5EF4-FFF2-40B4-BE49-F238E27FC236}">
                <a16:creationId xmlns:a16="http://schemas.microsoft.com/office/drawing/2014/main" id="{C3EB2A73-EEEA-401E-98DE-73D214DF7C80}"/>
              </a:ext>
            </a:extLst>
          </p:cNvPr>
          <p:cNvSpPr txBox="1"/>
          <p:nvPr/>
        </p:nvSpPr>
        <p:spPr>
          <a:xfrm>
            <a:off x="6835258" y="2805957"/>
            <a:ext cx="2495845" cy="978729"/>
          </a:xfrm>
          <a:prstGeom prst="rect">
            <a:avLst/>
          </a:prstGeom>
          <a:noFill/>
        </p:spPr>
        <p:txBody>
          <a:bodyPr wrap="square" rtlCol="0">
            <a:spAutoFit/>
          </a:bodyPr>
          <a:lstStyle/>
          <a:p>
            <a:pPr>
              <a:lnSpc>
                <a:spcPct val="90000"/>
              </a:lnSpc>
            </a:pPr>
            <a:r>
              <a:rPr lang="en-US" sz="1600" b="1" dirty="0">
                <a:solidFill>
                  <a:schemeClr val="accent1"/>
                </a:solidFill>
                <a:cs typeface="Helvetica" panose="020B0604020202020204" pitchFamily="34" charset="0"/>
              </a:rPr>
              <a:t>IL-5 &amp; other</a:t>
            </a:r>
          </a:p>
          <a:p>
            <a:pPr>
              <a:lnSpc>
                <a:spcPct val="90000"/>
              </a:lnSpc>
            </a:pPr>
            <a:r>
              <a:rPr lang="en-US" sz="1600" b="1" dirty="0">
                <a:solidFill>
                  <a:schemeClr val="accent1"/>
                </a:solidFill>
                <a:cs typeface="Helvetica" panose="020B0604020202020204" pitchFamily="34" charset="0"/>
              </a:rPr>
              <a:t>eosinophil-activating</a:t>
            </a:r>
          </a:p>
          <a:p>
            <a:pPr>
              <a:lnSpc>
                <a:spcPct val="90000"/>
              </a:lnSpc>
            </a:pPr>
            <a:r>
              <a:rPr lang="en-US" sz="1600" b="1" dirty="0">
                <a:solidFill>
                  <a:schemeClr val="accent1"/>
                </a:solidFill>
                <a:cs typeface="Helvetica" panose="020B0604020202020204" pitchFamily="34" charset="0"/>
              </a:rPr>
              <a:t>cytokines</a:t>
            </a:r>
          </a:p>
          <a:p>
            <a:pPr>
              <a:lnSpc>
                <a:spcPct val="90000"/>
              </a:lnSpc>
            </a:pPr>
            <a:r>
              <a:rPr lang="en-US" sz="1600" b="1" dirty="0">
                <a:solidFill>
                  <a:schemeClr val="accent1"/>
                </a:solidFill>
                <a:cs typeface="Helvetica" panose="020B0604020202020204" pitchFamily="34" charset="0"/>
              </a:rPr>
              <a:t>(</a:t>
            </a:r>
            <a:r>
              <a:rPr lang="en-US" sz="1600" b="1" dirty="0" err="1">
                <a:solidFill>
                  <a:schemeClr val="accent1"/>
                </a:solidFill>
                <a:cs typeface="Helvetica" panose="020B0604020202020204" pitchFamily="34" charset="0"/>
              </a:rPr>
              <a:t>eg</a:t>
            </a:r>
            <a:r>
              <a:rPr lang="en-US" sz="1600" b="1" dirty="0">
                <a:solidFill>
                  <a:schemeClr val="accent1"/>
                </a:solidFill>
                <a:cs typeface="Helvetica" panose="020B0604020202020204" pitchFamily="34" charset="0"/>
              </a:rPr>
              <a:t>. GM-CSF)</a:t>
            </a:r>
          </a:p>
        </p:txBody>
      </p:sp>
      <p:sp>
        <p:nvSpPr>
          <p:cNvPr id="63" name="TextBox 62"/>
          <p:cNvSpPr txBox="1"/>
          <p:nvPr/>
        </p:nvSpPr>
        <p:spPr>
          <a:xfrm>
            <a:off x="9584601" y="5932097"/>
            <a:ext cx="2523416"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Circulating eosinophil</a:t>
            </a:r>
          </a:p>
        </p:txBody>
      </p:sp>
      <p:sp>
        <p:nvSpPr>
          <p:cNvPr id="62" name="TextBox 61"/>
          <p:cNvSpPr txBox="1"/>
          <p:nvPr/>
        </p:nvSpPr>
        <p:spPr>
          <a:xfrm>
            <a:off x="7009515" y="5932097"/>
            <a:ext cx="2360804"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Eosinophil progenitor</a:t>
            </a:r>
          </a:p>
        </p:txBody>
      </p:sp>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96878" y="3448706"/>
            <a:ext cx="666093" cy="680377"/>
          </a:xfrm>
          <a:prstGeom prst="rect">
            <a:avLst/>
          </a:prstGeom>
          <a:ln>
            <a:noFill/>
          </a:ln>
        </p:spPr>
      </p:pic>
      <p:sp>
        <p:nvSpPr>
          <p:cNvPr id="41" name="Right Arrow 40"/>
          <p:cNvSpPr/>
          <p:nvPr/>
        </p:nvSpPr>
        <p:spPr>
          <a:xfrm rot="840169">
            <a:off x="8690519" y="3413251"/>
            <a:ext cx="1005840" cy="254581"/>
          </a:xfrm>
          <a:prstGeom prst="rightArrow">
            <a:avLst>
              <a:gd name="adj1" fmla="val 19017"/>
              <a:gd name="adj2" fmla="val 7902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4" name="TextBox 63"/>
          <p:cNvSpPr txBox="1"/>
          <p:nvPr/>
        </p:nvSpPr>
        <p:spPr>
          <a:xfrm>
            <a:off x="5889875" y="1831560"/>
            <a:ext cx="705896" cy="338554"/>
          </a:xfrm>
          <a:prstGeom prst="rect">
            <a:avLst/>
          </a:prstGeom>
          <a:noFill/>
        </p:spPr>
        <p:txBody>
          <a:bodyPr wrap="square" rtlCol="0">
            <a:spAutoFit/>
          </a:bodyPr>
          <a:lstStyle/>
          <a:p>
            <a:r>
              <a:rPr lang="en-US" sz="1600" b="1" dirty="0">
                <a:solidFill>
                  <a:srgbClr val="173C7C"/>
                </a:solidFill>
                <a:latin typeface="Helvetica" panose="020B0604020202020204" pitchFamily="34" charset="0"/>
                <a:cs typeface="Helvetica" panose="020B0604020202020204" pitchFamily="34" charset="0"/>
              </a:rPr>
              <a:t>Th2</a:t>
            </a:r>
          </a:p>
        </p:txBody>
      </p:sp>
    </p:spTree>
    <p:extLst>
      <p:ext uri="{BB962C8B-B14F-4D97-AF65-F5344CB8AC3E}">
        <p14:creationId xmlns:p14="http://schemas.microsoft.com/office/powerpoint/2010/main" val="3073621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Benralizumab Mechanism of Action: </a:t>
            </a:r>
            <a:r>
              <a:rPr lang="it-IT" dirty="0"/>
              <a:t>In Vitro Fluorescence Imaging</a:t>
            </a:r>
            <a:endParaRPr lang="en-US" dirty="0"/>
          </a:p>
        </p:txBody>
      </p:sp>
      <p:sp>
        <p:nvSpPr>
          <p:cNvPr id="26" name="Slide Number Placeholder 4">
            <a:extLst>
              <a:ext uri="{FF2B5EF4-FFF2-40B4-BE49-F238E27FC236}">
                <a16:creationId xmlns:a16="http://schemas.microsoft.com/office/drawing/2014/main" id="{A4D9006F-D732-4089-A9BA-94B215B097B9}"/>
              </a:ext>
            </a:extLst>
          </p:cNvPr>
          <p:cNvSpPr>
            <a:spLocks noGrp="1"/>
          </p:cNvSpPr>
          <p:nvPr>
            <p:ph type="sldNum" sz="quarter" idx="12"/>
          </p:nvPr>
        </p:nvSpPr>
        <p:spPr/>
        <p:txBody>
          <a:bodyPr/>
          <a:lstStyle>
            <a:lvl1pPr algn="ctr">
              <a:defRPr/>
            </a:lvl1pPr>
          </a:lstStyle>
          <a:p>
            <a:fld id="{CC7432E5-F8E0-41AE-9A6B-AD730338B005}" type="slidenum">
              <a:rPr lang="en-US" smtClean="0"/>
              <a:pPr/>
              <a:t>6</a:t>
            </a:fld>
            <a:endParaRPr lang="en-US" dirty="0"/>
          </a:p>
        </p:txBody>
      </p:sp>
      <p:sp>
        <p:nvSpPr>
          <p:cNvPr id="4" name="Text Placeholder 3">
            <a:extLst>
              <a:ext uri="{FF2B5EF4-FFF2-40B4-BE49-F238E27FC236}">
                <a16:creationId xmlns:a16="http://schemas.microsoft.com/office/drawing/2014/main" id="{1C7C5064-FB18-42C1-A3A6-EF877F254D0E}"/>
              </a:ext>
            </a:extLst>
          </p:cNvPr>
          <p:cNvSpPr>
            <a:spLocks noGrp="1"/>
          </p:cNvSpPr>
          <p:nvPr>
            <p:ph type="body" sz="quarter" idx="13"/>
          </p:nvPr>
        </p:nvSpPr>
        <p:spPr/>
        <p:txBody>
          <a:bodyPr/>
          <a:lstStyle/>
          <a:p>
            <a:pPr>
              <a:spcBef>
                <a:spcPts val="200"/>
              </a:spcBef>
            </a:pPr>
            <a:r>
              <a:rPr lang="en-US" dirty="0"/>
              <a:t>IL-5Ra = interleukin-5 receptor alpha; NK = natural killer.</a:t>
            </a:r>
          </a:p>
          <a:p>
            <a:pPr>
              <a:spcBef>
                <a:spcPts val="200"/>
              </a:spcBef>
            </a:pPr>
            <a:r>
              <a:rPr lang="en-US" dirty="0" err="1"/>
              <a:t>Dagher</a:t>
            </a:r>
            <a:r>
              <a:rPr lang="en-US" dirty="0"/>
              <a:t> R et al. Poster presented at: International Eosinophil Society 10</a:t>
            </a:r>
            <a:r>
              <a:rPr lang="en-US" baseline="30000" dirty="0"/>
              <a:t>th</a:t>
            </a:r>
            <a:r>
              <a:rPr lang="en-US" dirty="0"/>
              <a:t> Biennial Symposium; July 19-23, 2017; Gothenburg, Sweden.</a:t>
            </a:r>
            <a:endParaRPr lang="en-US" strike="sngStrike" dirty="0"/>
          </a:p>
        </p:txBody>
      </p:sp>
      <p:sp>
        <p:nvSpPr>
          <p:cNvPr id="5" name="Content Placeholder 4">
            <a:extLst>
              <a:ext uri="{FF2B5EF4-FFF2-40B4-BE49-F238E27FC236}">
                <a16:creationId xmlns:a16="http://schemas.microsoft.com/office/drawing/2014/main" id="{98E36CA4-2873-4FB2-9FD7-E07290C2341A}"/>
              </a:ext>
            </a:extLst>
          </p:cNvPr>
          <p:cNvSpPr>
            <a:spLocks noGrp="1"/>
          </p:cNvSpPr>
          <p:nvPr>
            <p:ph idx="1"/>
          </p:nvPr>
        </p:nvSpPr>
        <p:spPr>
          <a:xfrm>
            <a:off x="6023306" y="1261872"/>
            <a:ext cx="5711493" cy="4572000"/>
          </a:xfrm>
        </p:spPr>
        <p:txBody>
          <a:bodyPr>
            <a:noAutofit/>
          </a:bodyPr>
          <a:lstStyle/>
          <a:p>
            <a:pPr marL="342900" indent="-342900">
              <a:lnSpc>
                <a:spcPct val="95000"/>
              </a:lnSpc>
              <a:spcBef>
                <a:spcPts val="2400"/>
              </a:spcBef>
              <a:buFont typeface="+mj-lt"/>
              <a:buAutoNum type="arabicPeriod"/>
            </a:pPr>
            <a:r>
              <a:rPr lang="en-US" dirty="0"/>
              <a:t>Benralizumab binds to IL-5Ra on eosinophil and directs NK to target eosinophil, forming immunological synapse between eosinophil and NK cell</a:t>
            </a:r>
          </a:p>
          <a:p>
            <a:pPr marL="342900" indent="-342900">
              <a:lnSpc>
                <a:spcPct val="95000"/>
              </a:lnSpc>
              <a:spcBef>
                <a:spcPts val="2400"/>
              </a:spcBef>
              <a:buFont typeface="+mj-lt"/>
              <a:buAutoNum type="arabicPeriod"/>
            </a:pPr>
            <a:r>
              <a:rPr lang="en-US" dirty="0"/>
              <a:t>Migration of NK lytic granules (green lysotracker) to target cell’s surface</a:t>
            </a:r>
          </a:p>
          <a:p>
            <a:pPr marL="342900" indent="-342900">
              <a:lnSpc>
                <a:spcPct val="95000"/>
              </a:lnSpc>
              <a:spcBef>
                <a:spcPts val="2400"/>
              </a:spcBef>
              <a:buFont typeface="+mj-lt"/>
              <a:buAutoNum type="arabicPeriod"/>
            </a:pPr>
            <a:r>
              <a:rPr lang="en-US" dirty="0"/>
              <a:t>NK granules fuse with eosinophil membrane, resulting in delivery of cytolytic mediators at the cellular interface</a:t>
            </a:r>
          </a:p>
          <a:p>
            <a:pPr marL="342900" indent="-342900">
              <a:lnSpc>
                <a:spcPct val="95000"/>
              </a:lnSpc>
              <a:spcBef>
                <a:spcPts val="2400"/>
              </a:spcBef>
              <a:buFont typeface="+mj-lt"/>
              <a:buAutoNum type="arabicPeriod"/>
            </a:pPr>
            <a:r>
              <a:rPr lang="en-US" dirty="0"/>
              <a:t>Eosinophil apoptosis demonstrated by target membrane blebbing and nuclear collapse</a:t>
            </a:r>
          </a:p>
        </p:txBody>
      </p:sp>
      <p:pic>
        <p:nvPicPr>
          <p:cNvPr id="19" name="Picture 18">
            <a:extLst>
              <a:ext uri="{FF2B5EF4-FFF2-40B4-BE49-F238E27FC236}">
                <a16:creationId xmlns:a16="http://schemas.microsoft.com/office/drawing/2014/main" id="{5983BB57-7D6F-4FD2-8AF1-4A6A3A9424AD}"/>
              </a:ext>
            </a:extLst>
          </p:cNvPr>
          <p:cNvPicPr>
            <a:picLocks noChangeAspect="1"/>
          </p:cNvPicPr>
          <p:nvPr/>
        </p:nvPicPr>
        <p:blipFill>
          <a:blip r:embed="rId3"/>
          <a:stretch>
            <a:fillRect/>
          </a:stretch>
        </p:blipFill>
        <p:spPr>
          <a:xfrm>
            <a:off x="785197" y="1220927"/>
            <a:ext cx="4910113" cy="4894289"/>
          </a:xfrm>
          <a:prstGeom prst="rect">
            <a:avLst/>
          </a:prstGeom>
        </p:spPr>
      </p:pic>
      <p:grpSp>
        <p:nvGrpSpPr>
          <p:cNvPr id="10" name="Group 9">
            <a:extLst>
              <a:ext uri="{FF2B5EF4-FFF2-40B4-BE49-F238E27FC236}">
                <a16:creationId xmlns:a16="http://schemas.microsoft.com/office/drawing/2014/main" id="{C011B915-FF26-47CE-B05F-D9023C1253A8}"/>
              </a:ext>
            </a:extLst>
          </p:cNvPr>
          <p:cNvGrpSpPr/>
          <p:nvPr/>
        </p:nvGrpSpPr>
        <p:grpSpPr>
          <a:xfrm>
            <a:off x="1295134" y="6100620"/>
            <a:ext cx="1395920" cy="307776"/>
            <a:chOff x="1839405" y="5766934"/>
            <a:chExt cx="1433119" cy="288173"/>
          </a:xfrm>
        </p:grpSpPr>
        <p:sp>
          <p:nvSpPr>
            <p:cNvPr id="17" name="Rectangle 16">
              <a:extLst>
                <a:ext uri="{FF2B5EF4-FFF2-40B4-BE49-F238E27FC236}">
                  <a16:creationId xmlns:a16="http://schemas.microsoft.com/office/drawing/2014/main" id="{05304409-9B18-40D0-9457-10CB5212E888}"/>
                </a:ext>
              </a:extLst>
            </p:cNvPr>
            <p:cNvSpPr/>
            <p:nvPr/>
          </p:nvSpPr>
          <p:spPr>
            <a:xfrm>
              <a:off x="1839405" y="5813065"/>
              <a:ext cx="211900" cy="18624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8" name="TextBox 17">
              <a:extLst>
                <a:ext uri="{FF2B5EF4-FFF2-40B4-BE49-F238E27FC236}">
                  <a16:creationId xmlns:a16="http://schemas.microsoft.com/office/drawing/2014/main" id="{8C027FDE-A6AF-4AE3-8B86-32D07220F6D0}"/>
                </a:ext>
              </a:extLst>
            </p:cNvPr>
            <p:cNvSpPr txBox="1"/>
            <p:nvPr/>
          </p:nvSpPr>
          <p:spPr>
            <a:xfrm>
              <a:off x="2045849" y="5766934"/>
              <a:ext cx="1226675" cy="288173"/>
            </a:xfrm>
            <a:prstGeom prst="rect">
              <a:avLst/>
            </a:prstGeom>
            <a:noFill/>
          </p:spPr>
          <p:txBody>
            <a:bodyPr wrap="square" rtlCol="0">
              <a:spAutoFit/>
            </a:bodyPr>
            <a:lstStyle/>
            <a:p>
              <a:pPr defTabSz="598537"/>
              <a:r>
                <a:rPr lang="en-GB" sz="1400" dirty="0">
                  <a:solidFill>
                    <a:srgbClr val="000000"/>
                  </a:solidFill>
                </a:rPr>
                <a:t>Eosinophil</a:t>
              </a:r>
              <a:endParaRPr lang="en-US" sz="1400" dirty="0">
                <a:solidFill>
                  <a:srgbClr val="000000"/>
                </a:solidFill>
              </a:endParaRPr>
            </a:p>
          </p:txBody>
        </p:sp>
      </p:grpSp>
      <p:grpSp>
        <p:nvGrpSpPr>
          <p:cNvPr id="11" name="Group 10">
            <a:extLst>
              <a:ext uri="{FF2B5EF4-FFF2-40B4-BE49-F238E27FC236}">
                <a16:creationId xmlns:a16="http://schemas.microsoft.com/office/drawing/2014/main" id="{FEA03026-F733-4EB9-95BC-3B2313864979}"/>
              </a:ext>
            </a:extLst>
          </p:cNvPr>
          <p:cNvGrpSpPr/>
          <p:nvPr/>
        </p:nvGrpSpPr>
        <p:grpSpPr>
          <a:xfrm>
            <a:off x="2560892" y="6100620"/>
            <a:ext cx="2153602" cy="307776"/>
            <a:chOff x="2659619" y="5766935"/>
            <a:chExt cx="2210993" cy="288173"/>
          </a:xfrm>
        </p:grpSpPr>
        <p:sp>
          <p:nvSpPr>
            <p:cNvPr id="15" name="Rectangle 14">
              <a:extLst>
                <a:ext uri="{FF2B5EF4-FFF2-40B4-BE49-F238E27FC236}">
                  <a16:creationId xmlns:a16="http://schemas.microsoft.com/office/drawing/2014/main" id="{8241212D-67A8-4FF9-900F-6A9437B1670D}"/>
                </a:ext>
              </a:extLst>
            </p:cNvPr>
            <p:cNvSpPr/>
            <p:nvPr/>
          </p:nvSpPr>
          <p:spPr>
            <a:xfrm>
              <a:off x="2659619" y="5813066"/>
              <a:ext cx="211900" cy="186246"/>
            </a:xfrm>
            <a:prstGeom prst="rect">
              <a:avLst/>
            </a:prstGeom>
            <a:solidFill>
              <a:srgbClr val="01F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6" name="TextBox 15">
              <a:extLst>
                <a:ext uri="{FF2B5EF4-FFF2-40B4-BE49-F238E27FC236}">
                  <a16:creationId xmlns:a16="http://schemas.microsoft.com/office/drawing/2014/main" id="{C52759C7-7435-4992-9E93-6D281E28B206}"/>
                </a:ext>
              </a:extLst>
            </p:cNvPr>
            <p:cNvSpPr txBox="1"/>
            <p:nvPr/>
          </p:nvSpPr>
          <p:spPr>
            <a:xfrm>
              <a:off x="2858703" y="5766935"/>
              <a:ext cx="2011909" cy="288173"/>
            </a:xfrm>
            <a:prstGeom prst="rect">
              <a:avLst/>
            </a:prstGeom>
            <a:noFill/>
          </p:spPr>
          <p:txBody>
            <a:bodyPr wrap="square" rtlCol="0">
              <a:spAutoFit/>
            </a:bodyPr>
            <a:lstStyle/>
            <a:p>
              <a:pPr defTabSz="598537"/>
              <a:r>
                <a:rPr lang="en-GB" sz="1400" dirty="0">
                  <a:solidFill>
                    <a:srgbClr val="000000"/>
                  </a:solidFill>
                </a:rPr>
                <a:t>NK Cell</a:t>
              </a:r>
              <a:endParaRPr lang="en-US" sz="1400" dirty="0">
                <a:solidFill>
                  <a:srgbClr val="000000"/>
                </a:solidFill>
              </a:endParaRPr>
            </a:p>
          </p:txBody>
        </p:sp>
      </p:grpSp>
      <p:grpSp>
        <p:nvGrpSpPr>
          <p:cNvPr id="3" name="Group 2">
            <a:extLst>
              <a:ext uri="{FF2B5EF4-FFF2-40B4-BE49-F238E27FC236}">
                <a16:creationId xmlns:a16="http://schemas.microsoft.com/office/drawing/2014/main" id="{C75B928D-47A6-4616-8DD2-B1EB050CC006}"/>
              </a:ext>
            </a:extLst>
          </p:cNvPr>
          <p:cNvGrpSpPr/>
          <p:nvPr/>
        </p:nvGrpSpPr>
        <p:grpSpPr>
          <a:xfrm>
            <a:off x="3627195" y="6100620"/>
            <a:ext cx="2013523" cy="307777"/>
            <a:chOff x="3627195" y="6100620"/>
            <a:chExt cx="2013523" cy="307777"/>
          </a:xfrm>
        </p:grpSpPr>
        <p:sp>
          <p:nvSpPr>
            <p:cNvPr id="13" name="Rectangle 12">
              <a:extLst>
                <a:ext uri="{FF2B5EF4-FFF2-40B4-BE49-F238E27FC236}">
                  <a16:creationId xmlns:a16="http://schemas.microsoft.com/office/drawing/2014/main" id="{F45619DB-3045-4A17-B6CD-FE1834FE81E8}"/>
                </a:ext>
              </a:extLst>
            </p:cNvPr>
            <p:cNvSpPr/>
            <p:nvPr/>
          </p:nvSpPr>
          <p:spPr>
            <a:xfrm>
              <a:off x="3627195" y="6149889"/>
              <a:ext cx="206400" cy="198915"/>
            </a:xfrm>
            <a:prstGeom prst="rect">
              <a:avLst/>
            </a:prstGeom>
            <a:solidFill>
              <a:srgbClr val="382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4" name="TextBox 13">
              <a:extLst>
                <a:ext uri="{FF2B5EF4-FFF2-40B4-BE49-F238E27FC236}">
                  <a16:creationId xmlns:a16="http://schemas.microsoft.com/office/drawing/2014/main" id="{9B92A29E-A7B1-470D-933C-11DBD49D2768}"/>
                </a:ext>
              </a:extLst>
            </p:cNvPr>
            <p:cNvSpPr txBox="1"/>
            <p:nvPr/>
          </p:nvSpPr>
          <p:spPr>
            <a:xfrm>
              <a:off x="3826650" y="6100620"/>
              <a:ext cx="1814068" cy="307777"/>
            </a:xfrm>
            <a:prstGeom prst="rect">
              <a:avLst/>
            </a:prstGeom>
            <a:noFill/>
          </p:spPr>
          <p:txBody>
            <a:bodyPr wrap="square" rtlCol="0">
              <a:spAutoFit/>
            </a:bodyPr>
            <a:lstStyle/>
            <a:p>
              <a:pPr defTabSz="598537"/>
              <a:r>
                <a:rPr lang="en-GB" sz="1400" dirty="0">
                  <a:solidFill>
                    <a:srgbClr val="000000"/>
                  </a:solidFill>
                </a:rPr>
                <a:t>Nuclear death</a:t>
              </a:r>
              <a:endParaRPr lang="en-US" sz="1400" dirty="0">
                <a:solidFill>
                  <a:srgbClr val="000000"/>
                </a:solidFill>
              </a:endParaRPr>
            </a:p>
          </p:txBody>
        </p:sp>
      </p:grpSp>
      <p:sp>
        <p:nvSpPr>
          <p:cNvPr id="21" name="Rectangle 20">
            <a:extLst>
              <a:ext uri="{FF2B5EF4-FFF2-40B4-BE49-F238E27FC236}">
                <a16:creationId xmlns:a16="http://schemas.microsoft.com/office/drawing/2014/main" id="{F99D957E-5A2E-4057-9A8D-F43864EDE22E}"/>
              </a:ext>
            </a:extLst>
          </p:cNvPr>
          <p:cNvSpPr/>
          <p:nvPr/>
        </p:nvSpPr>
        <p:spPr>
          <a:xfrm>
            <a:off x="4147398" y="2946402"/>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grpSp>
        <p:nvGrpSpPr>
          <p:cNvPr id="20" name="Group 19">
            <a:extLst>
              <a:ext uri="{FF2B5EF4-FFF2-40B4-BE49-F238E27FC236}">
                <a16:creationId xmlns:a16="http://schemas.microsoft.com/office/drawing/2014/main" id="{AC96383D-ABB8-4FE1-BD27-F89135D4DABE}"/>
              </a:ext>
            </a:extLst>
          </p:cNvPr>
          <p:cNvGrpSpPr/>
          <p:nvPr/>
        </p:nvGrpSpPr>
        <p:grpSpPr>
          <a:xfrm>
            <a:off x="10788137" y="0"/>
            <a:ext cx="1237402" cy="507594"/>
            <a:chOff x="10788137" y="0"/>
            <a:chExt cx="1237402" cy="507594"/>
          </a:xfrm>
        </p:grpSpPr>
        <p:sp>
          <p:nvSpPr>
            <p:cNvPr id="22" name="Round Same Side Corner Rectangle 11">
              <a:extLst>
                <a:ext uri="{FF2B5EF4-FFF2-40B4-BE49-F238E27FC236}">
                  <a16:creationId xmlns:a16="http://schemas.microsoft.com/office/drawing/2014/main" id="{0C8AB597-8EF0-4688-A583-33926024A6A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3" name="Rectangle 22">
              <a:extLst>
                <a:ext uri="{FF2B5EF4-FFF2-40B4-BE49-F238E27FC236}">
                  <a16:creationId xmlns:a16="http://schemas.microsoft.com/office/drawing/2014/main" id="{F8EC249E-C29B-4DD7-A0BB-F1009CDE32F3}"/>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grpSp>
        <p:nvGrpSpPr>
          <p:cNvPr id="24" name="Group 23">
            <a:extLst>
              <a:ext uri="{FF2B5EF4-FFF2-40B4-BE49-F238E27FC236}">
                <a16:creationId xmlns:a16="http://schemas.microsoft.com/office/drawing/2014/main" id="{CCBF64F9-E2AA-4F09-B9CC-D91CBC5C3610}"/>
              </a:ext>
            </a:extLst>
          </p:cNvPr>
          <p:cNvGrpSpPr/>
          <p:nvPr/>
        </p:nvGrpSpPr>
        <p:grpSpPr>
          <a:xfrm>
            <a:off x="10894774" y="568538"/>
            <a:ext cx="1024128" cy="338328"/>
            <a:chOff x="11002265" y="785530"/>
            <a:chExt cx="1024128" cy="338328"/>
          </a:xfrm>
        </p:grpSpPr>
        <p:sp>
          <p:nvSpPr>
            <p:cNvPr id="27" name="Freeform 53">
              <a:hlinkClick r:id="rId4" action="ppaction://hlinksldjump"/>
              <a:extLst>
                <a:ext uri="{FF2B5EF4-FFF2-40B4-BE49-F238E27FC236}">
                  <a16:creationId xmlns:a16="http://schemas.microsoft.com/office/drawing/2014/main" id="{6C04FAD5-4FED-4C64-B646-F7778AB9B6FF}"/>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MOA</a:t>
              </a:r>
            </a:p>
          </p:txBody>
        </p:sp>
        <p:pic>
          <p:nvPicPr>
            <p:cNvPr id="28" name="Picture 27">
              <a:hlinkClick r:id="rId4" action="ppaction://hlinksldjump"/>
              <a:extLst>
                <a:ext uri="{FF2B5EF4-FFF2-40B4-BE49-F238E27FC236}">
                  <a16:creationId xmlns:a16="http://schemas.microsoft.com/office/drawing/2014/main" id="{A538245D-417F-4109-ABD0-40EDB9149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Tree>
    <p:extLst>
      <p:ext uri="{BB962C8B-B14F-4D97-AF65-F5344CB8AC3E}">
        <p14:creationId xmlns:p14="http://schemas.microsoft.com/office/powerpoint/2010/main" val="385597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Blood Eosinophil Depletion in 24 Hours</a:t>
            </a:r>
          </a:p>
        </p:txBody>
      </p:sp>
      <p:sp>
        <p:nvSpPr>
          <p:cNvPr id="3" name="Slide Number Placeholder 2"/>
          <p:cNvSpPr>
            <a:spLocks noGrp="1"/>
          </p:cNvSpPr>
          <p:nvPr>
            <p:ph type="sldNum" sz="quarter" idx="12"/>
          </p:nvPr>
        </p:nvSpPr>
        <p:spPr/>
        <p:txBody>
          <a:bodyPr/>
          <a:lstStyle/>
          <a:p>
            <a:fld id="{CC7432E5-F8E0-41AE-9A6B-AD730338B005}" type="slidenum">
              <a:rPr lang="en-US" smtClean="0"/>
              <a:t>7</a:t>
            </a:fld>
            <a:endParaRPr lang="en-US" dirty="0"/>
          </a:p>
        </p:txBody>
      </p:sp>
      <p:sp>
        <p:nvSpPr>
          <p:cNvPr id="6" name="Text Placeholder 5">
            <a:extLst>
              <a:ext uri="{FF2B5EF4-FFF2-40B4-BE49-F238E27FC236}">
                <a16:creationId xmlns:a16="http://schemas.microsoft.com/office/drawing/2014/main" id="{74D6AAC9-7E5F-4B6D-A619-94394AC002E6}"/>
              </a:ext>
            </a:extLst>
          </p:cNvPr>
          <p:cNvSpPr>
            <a:spLocks noGrp="1"/>
          </p:cNvSpPr>
          <p:nvPr>
            <p:ph type="body" sz="quarter" idx="13"/>
          </p:nvPr>
        </p:nvSpPr>
        <p:spPr/>
        <p:txBody>
          <a:bodyPr/>
          <a:lstStyle/>
          <a:p>
            <a:pPr>
              <a:spcBef>
                <a:spcPts val="200"/>
              </a:spcBef>
            </a:pPr>
            <a:r>
              <a:rPr lang="en-US" baseline="30000" dirty="0" err="1"/>
              <a:t>a</a:t>
            </a:r>
            <a:r>
              <a:rPr lang="en-US" dirty="0" err="1"/>
              <a:t>This</a:t>
            </a:r>
            <a:r>
              <a:rPr lang="en-US" dirty="0"/>
              <a:t> study tested 25 mg of benralizumab, which is not the labeled dose of FASENRA (benralizumab 30 mg).</a:t>
            </a:r>
          </a:p>
          <a:p>
            <a:pPr>
              <a:spcBef>
                <a:spcPts val="200"/>
              </a:spcBef>
            </a:pPr>
            <a:r>
              <a:rPr lang="en-US" dirty="0"/>
              <a:t>EOS = eosinophils; LOD = limit of detection for assay; SC = subcutaneous.</a:t>
            </a:r>
          </a:p>
          <a:p>
            <a:pPr>
              <a:spcBef>
                <a:spcPts val="200"/>
              </a:spcBef>
            </a:pPr>
            <a:r>
              <a:rPr lang="en-US" dirty="0"/>
              <a:t>Pham TH et al. </a:t>
            </a:r>
            <a:r>
              <a:rPr lang="en-US" i="1" dirty="0" err="1"/>
              <a:t>Respir</a:t>
            </a:r>
            <a:r>
              <a:rPr lang="en-US" i="1" dirty="0"/>
              <a:t> Med</a:t>
            </a:r>
            <a:r>
              <a:rPr lang="en-US" dirty="0"/>
              <a:t>. 2016;111:21-29.</a:t>
            </a:r>
          </a:p>
        </p:txBody>
      </p:sp>
      <p:sp>
        <p:nvSpPr>
          <p:cNvPr id="77" name="TextBox 76"/>
          <p:cNvSpPr txBox="1"/>
          <p:nvPr/>
        </p:nvSpPr>
        <p:spPr>
          <a:xfrm>
            <a:off x="487679" y="1365140"/>
            <a:ext cx="8542474" cy="369332"/>
          </a:xfrm>
          <a:prstGeom prst="rect">
            <a:avLst/>
          </a:prstGeom>
          <a:noFill/>
        </p:spPr>
        <p:txBody>
          <a:bodyPr wrap="square" rtlCol="0">
            <a:spAutoFit/>
          </a:bodyPr>
          <a:lstStyle/>
          <a:p>
            <a:pPr algn="ctr"/>
            <a:r>
              <a:rPr lang="en-US" b="1" dirty="0">
                <a:solidFill>
                  <a:schemeClr val="accent2"/>
                </a:solidFill>
              </a:rPr>
              <a:t>Phase IIa (CP197): Change in Blood EOS From Baseline</a:t>
            </a:r>
            <a:endParaRPr lang="en-US" b="1" baseline="30000" dirty="0">
              <a:solidFill>
                <a:schemeClr val="accent2"/>
              </a:solidFill>
            </a:endParaRPr>
          </a:p>
        </p:txBody>
      </p:sp>
      <p:sp>
        <p:nvSpPr>
          <p:cNvPr id="80" name="TextBox 79"/>
          <p:cNvSpPr txBox="1"/>
          <p:nvPr/>
        </p:nvSpPr>
        <p:spPr>
          <a:xfrm>
            <a:off x="1337977" y="5219152"/>
            <a:ext cx="7692175" cy="307777"/>
          </a:xfrm>
          <a:prstGeom prst="rect">
            <a:avLst/>
          </a:prstGeom>
          <a:noFill/>
        </p:spPr>
        <p:txBody>
          <a:bodyPr wrap="square" rtlCol="0">
            <a:spAutoFit/>
          </a:bodyPr>
          <a:lstStyle/>
          <a:p>
            <a:pPr algn="ctr"/>
            <a:r>
              <a:rPr lang="en-US" sz="1400" b="1" dirty="0"/>
              <a:t>Days</a:t>
            </a:r>
          </a:p>
        </p:txBody>
      </p:sp>
      <p:cxnSp>
        <p:nvCxnSpPr>
          <p:cNvPr id="38" name="Straight Arrow Connector 37"/>
          <p:cNvCxnSpPr/>
          <p:nvPr/>
        </p:nvCxnSpPr>
        <p:spPr>
          <a:xfrm rot="10800000">
            <a:off x="1330916"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2360614"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3193451"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4178535" y="4319587"/>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6804225" y="4248849"/>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3219169" y="4401994"/>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2260023" y="4260097"/>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1542165" y="4243430"/>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1342637" y="4252498"/>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1305973" y="4200964"/>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6CDFB26-577D-4498-8A17-9201FA00E6DF}"/>
              </a:ext>
            </a:extLst>
          </p:cNvPr>
          <p:cNvSpPr txBox="1"/>
          <p:nvPr/>
        </p:nvSpPr>
        <p:spPr>
          <a:xfrm>
            <a:off x="9336439" y="2751891"/>
            <a:ext cx="2191422" cy="1354217"/>
          </a:xfrm>
          <a:prstGeom prst="rect">
            <a:avLst/>
          </a:prstGeom>
          <a:solidFill>
            <a:schemeClr val="tx2">
              <a:alpha val="8000"/>
            </a:schemeClr>
          </a:solidFill>
          <a:ln>
            <a:solidFill>
              <a:schemeClr val="accent1"/>
            </a:solidFill>
          </a:ln>
        </p:spPr>
        <p:txBody>
          <a:bodyPr wrap="square" tIns="137160" bIns="137160" rtlCol="0" anchor="ctr" anchorCtr="0">
            <a:spAutoFit/>
          </a:bodyPr>
          <a:lstStyle/>
          <a:p>
            <a:pPr>
              <a:buClr>
                <a:schemeClr val="accent1"/>
              </a:buClr>
            </a:pPr>
            <a:r>
              <a:rPr lang="en-US" sz="1400" dirty="0"/>
              <a:t>Administration of benralizumab 25 mg SC reduced peripheral blood EOS levels from Day 1 to Day 84 </a:t>
            </a:r>
          </a:p>
        </p:txBody>
      </p:sp>
      <p:cxnSp>
        <p:nvCxnSpPr>
          <p:cNvPr id="129" name="Straight Connector 128">
            <a:extLst>
              <a:ext uri="{FF2B5EF4-FFF2-40B4-BE49-F238E27FC236}">
                <a16:creationId xmlns:a16="http://schemas.microsoft.com/office/drawing/2014/main" id="{520B5457-223D-403B-BFE4-924033AC4459}"/>
              </a:ext>
            </a:extLst>
          </p:cNvPr>
          <p:cNvCxnSpPr>
            <a:cxnSpLocks/>
          </p:cNvCxnSpPr>
          <p:nvPr/>
        </p:nvCxnSpPr>
        <p:spPr>
          <a:xfrm>
            <a:off x="9218508" y="2752343"/>
            <a:ext cx="0" cy="13533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288B44A-809A-41BF-838E-5D385B7B66DE}"/>
              </a:ext>
            </a:extLst>
          </p:cNvPr>
          <p:cNvGrpSpPr/>
          <p:nvPr/>
        </p:nvGrpSpPr>
        <p:grpSpPr>
          <a:xfrm>
            <a:off x="10788137" y="0"/>
            <a:ext cx="1237402" cy="507594"/>
            <a:chOff x="10788137" y="0"/>
            <a:chExt cx="1237402" cy="507594"/>
          </a:xfrm>
        </p:grpSpPr>
        <p:sp>
          <p:nvSpPr>
            <p:cNvPr id="65" name="Round Same Side Corner Rectangle 11">
              <a:extLst>
                <a:ext uri="{FF2B5EF4-FFF2-40B4-BE49-F238E27FC236}">
                  <a16:creationId xmlns:a16="http://schemas.microsoft.com/office/drawing/2014/main" id="{887C8D3C-84DF-446D-B4A9-20C37EC8493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66" name="Rectangle 65">
              <a:extLst>
                <a:ext uri="{FF2B5EF4-FFF2-40B4-BE49-F238E27FC236}">
                  <a16:creationId xmlns:a16="http://schemas.microsoft.com/office/drawing/2014/main" id="{83AAC761-66A9-404C-B4C8-A94C93C3DF9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sp>
        <p:nvSpPr>
          <p:cNvPr id="4" name="Rectangle 3">
            <a:extLst>
              <a:ext uri="{FF2B5EF4-FFF2-40B4-BE49-F238E27FC236}">
                <a16:creationId xmlns:a16="http://schemas.microsoft.com/office/drawing/2014/main" id="{839EA39B-057B-4B26-907D-9797DDF5AC9A}"/>
              </a:ext>
            </a:extLst>
          </p:cNvPr>
          <p:cNvSpPr/>
          <p:nvPr/>
        </p:nvSpPr>
        <p:spPr>
          <a:xfrm>
            <a:off x="1211797" y="5385604"/>
            <a:ext cx="2536691" cy="430887"/>
          </a:xfrm>
          <a:prstGeom prst="rect">
            <a:avLst/>
          </a:prstGeom>
        </p:spPr>
        <p:txBody>
          <a:bodyPr wrap="square">
            <a:spAutoFit/>
          </a:bodyPr>
          <a:lstStyle/>
          <a:p>
            <a:pPr fontAlgn="base">
              <a:spcBef>
                <a:spcPts val="800"/>
              </a:spcBef>
            </a:pPr>
            <a:r>
              <a:rPr lang="en-US" sz="1100" b="1" dirty="0"/>
              <a:t>Administration of benralizumab or placebo on Days 0, 28, and 56 </a:t>
            </a:r>
          </a:p>
        </p:txBody>
      </p:sp>
      <p:cxnSp>
        <p:nvCxnSpPr>
          <p:cNvPr id="8" name="Straight Connector 7">
            <a:extLst>
              <a:ext uri="{FF2B5EF4-FFF2-40B4-BE49-F238E27FC236}">
                <a16:creationId xmlns:a16="http://schemas.microsoft.com/office/drawing/2014/main" id="{7ED95A36-8070-4043-AD99-408E3FFBB4CE}"/>
              </a:ext>
            </a:extLst>
          </p:cNvPr>
          <p:cNvCxnSpPr/>
          <p:nvPr/>
        </p:nvCxnSpPr>
        <p:spPr>
          <a:xfrm>
            <a:off x="766156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77F92B-B1FF-408B-B609-889F80EC7F71}"/>
              </a:ext>
            </a:extLst>
          </p:cNvPr>
          <p:cNvCxnSpPr/>
          <p:nvPr/>
        </p:nvCxnSpPr>
        <p:spPr>
          <a:xfrm>
            <a:off x="6955460"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0AC671-49FE-49A4-80C5-B928E27FD76B}"/>
              </a:ext>
            </a:extLst>
          </p:cNvPr>
          <p:cNvCxnSpPr/>
          <p:nvPr/>
        </p:nvCxnSpPr>
        <p:spPr>
          <a:xfrm>
            <a:off x="6238768"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FA0F0D-2E5B-48CE-99AB-0C2A3794DADF}"/>
              </a:ext>
            </a:extLst>
          </p:cNvPr>
          <p:cNvCxnSpPr/>
          <p:nvPr/>
        </p:nvCxnSpPr>
        <p:spPr>
          <a:xfrm>
            <a:off x="555032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EC5BFCA-1D38-46C8-8861-BC4A8E70AEEF}"/>
              </a:ext>
            </a:extLst>
          </p:cNvPr>
          <p:cNvCxnSpPr/>
          <p:nvPr/>
        </p:nvCxnSpPr>
        <p:spPr>
          <a:xfrm>
            <a:off x="484775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19E6FD-013A-4A8E-B420-35F767BEBCB0}"/>
              </a:ext>
            </a:extLst>
          </p:cNvPr>
          <p:cNvCxnSpPr/>
          <p:nvPr/>
        </p:nvCxnSpPr>
        <p:spPr>
          <a:xfrm>
            <a:off x="412752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5C63E4D-52FE-4E96-9F99-51F9D98237FC}"/>
              </a:ext>
            </a:extLst>
          </p:cNvPr>
          <p:cNvCxnSpPr/>
          <p:nvPr/>
        </p:nvCxnSpPr>
        <p:spPr>
          <a:xfrm>
            <a:off x="3410837"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3A13A45-723A-4486-9C8C-A6EB6A96F1F8}"/>
              </a:ext>
            </a:extLst>
          </p:cNvPr>
          <p:cNvCxnSpPr/>
          <p:nvPr/>
        </p:nvCxnSpPr>
        <p:spPr>
          <a:xfrm>
            <a:off x="272238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F16E6DF-8729-4B02-8679-12C74692032D}"/>
              </a:ext>
            </a:extLst>
          </p:cNvPr>
          <p:cNvCxnSpPr/>
          <p:nvPr/>
        </p:nvCxnSpPr>
        <p:spPr>
          <a:xfrm>
            <a:off x="201628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FB4388E-1356-4111-B4AD-A4D360CFA729}"/>
              </a:ext>
            </a:extLst>
          </p:cNvPr>
          <p:cNvGrpSpPr/>
          <p:nvPr/>
        </p:nvGrpSpPr>
        <p:grpSpPr>
          <a:xfrm>
            <a:off x="535875" y="1896679"/>
            <a:ext cx="8494278" cy="3326504"/>
            <a:chOff x="535875" y="1896679"/>
            <a:chExt cx="8494278" cy="3326504"/>
          </a:xfrm>
        </p:grpSpPr>
        <p:sp>
          <p:nvSpPr>
            <p:cNvPr id="72" name="Rectangle 71">
              <a:extLst>
                <a:ext uri="{FF2B5EF4-FFF2-40B4-BE49-F238E27FC236}">
                  <a16:creationId xmlns:a16="http://schemas.microsoft.com/office/drawing/2014/main" id="{2F4B6533-64DF-454B-997D-7AC834182CCE}"/>
                </a:ext>
              </a:extLst>
            </p:cNvPr>
            <p:cNvSpPr/>
            <p:nvPr/>
          </p:nvSpPr>
          <p:spPr>
            <a:xfrm>
              <a:off x="1330912" y="1957735"/>
              <a:ext cx="7699241" cy="2942529"/>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a:cxnSpLocks/>
            </p:cNvCxnSpPr>
            <p:nvPr/>
          </p:nvCxnSpPr>
          <p:spPr>
            <a:xfrm>
              <a:off x="1337977" y="1965354"/>
              <a:ext cx="0" cy="3017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64140" y="2632578"/>
              <a:ext cx="547657" cy="184666"/>
            </a:xfrm>
            <a:prstGeom prst="rect">
              <a:avLst/>
            </a:prstGeom>
            <a:noFill/>
          </p:spPr>
          <p:txBody>
            <a:bodyPr wrap="square" lIns="0" tIns="0" rIns="0" bIns="0" rtlCol="0" anchor="ctr" anchorCtr="0">
              <a:spAutoFit/>
            </a:bodyPr>
            <a:lstStyle/>
            <a:p>
              <a:pPr algn="r"/>
              <a:r>
                <a:rPr lang="en-US" sz="1200" dirty="0"/>
                <a:t>0.75</a:t>
              </a:r>
            </a:p>
          </p:txBody>
        </p:sp>
        <p:sp>
          <p:nvSpPr>
            <p:cNvPr id="17" name="TextBox 16"/>
            <p:cNvSpPr txBox="1"/>
            <p:nvPr/>
          </p:nvSpPr>
          <p:spPr>
            <a:xfrm rot="16200000">
              <a:off x="-853709" y="3286263"/>
              <a:ext cx="3086946" cy="307777"/>
            </a:xfrm>
            <a:prstGeom prst="rect">
              <a:avLst/>
            </a:prstGeom>
            <a:solidFill>
              <a:schemeClr val="bg1"/>
            </a:solidFill>
          </p:spPr>
          <p:txBody>
            <a:bodyPr wrap="square" rtlCol="0">
              <a:spAutoFit/>
            </a:bodyPr>
            <a:lstStyle/>
            <a:p>
              <a:pPr algn="ctr"/>
              <a:r>
                <a:rPr lang="en-US" sz="1400" b="1" dirty="0"/>
                <a:t>Median Blood EOS Counts, 10</a:t>
              </a:r>
              <a:r>
                <a:rPr lang="en-US" sz="1400" b="1" baseline="30000" dirty="0"/>
                <a:t>3</a:t>
              </a:r>
              <a:r>
                <a:rPr lang="en-US" sz="1400" b="1" dirty="0"/>
                <a:t>/µL</a:t>
              </a:r>
            </a:p>
          </p:txBody>
        </p:sp>
        <p:sp>
          <p:nvSpPr>
            <p:cNvPr id="58" name="TextBox 57"/>
            <p:cNvSpPr txBox="1"/>
            <p:nvPr/>
          </p:nvSpPr>
          <p:spPr>
            <a:xfrm>
              <a:off x="664140" y="4095344"/>
              <a:ext cx="547657" cy="184666"/>
            </a:xfrm>
            <a:prstGeom prst="rect">
              <a:avLst/>
            </a:prstGeom>
            <a:noFill/>
          </p:spPr>
          <p:txBody>
            <a:bodyPr wrap="square" lIns="0" tIns="0" rIns="0" bIns="0" rtlCol="0" anchor="ctr" anchorCtr="0">
              <a:spAutoFit/>
            </a:bodyPr>
            <a:lstStyle/>
            <a:p>
              <a:pPr algn="r"/>
              <a:r>
                <a:rPr lang="en-US" sz="1200" dirty="0"/>
                <a:t>0.25</a:t>
              </a:r>
            </a:p>
          </p:txBody>
        </p:sp>
        <p:sp>
          <p:nvSpPr>
            <p:cNvPr id="62" name="TextBox 61"/>
            <p:cNvSpPr txBox="1"/>
            <p:nvPr/>
          </p:nvSpPr>
          <p:spPr>
            <a:xfrm>
              <a:off x="672199" y="3384357"/>
              <a:ext cx="547657" cy="184666"/>
            </a:xfrm>
            <a:prstGeom prst="rect">
              <a:avLst/>
            </a:prstGeom>
            <a:noFill/>
          </p:spPr>
          <p:txBody>
            <a:bodyPr wrap="square" lIns="0" tIns="0" rIns="0" bIns="0" rtlCol="0" anchor="ctr" anchorCtr="0">
              <a:spAutoFit/>
            </a:bodyPr>
            <a:lstStyle/>
            <a:p>
              <a:pPr algn="r"/>
              <a:r>
                <a:rPr lang="en-US" sz="1200" dirty="0"/>
                <a:t>0.50</a:t>
              </a:r>
            </a:p>
          </p:txBody>
        </p:sp>
        <p:sp>
          <p:nvSpPr>
            <p:cNvPr id="63" name="TextBox 62"/>
            <p:cNvSpPr txBox="1"/>
            <p:nvPr/>
          </p:nvSpPr>
          <p:spPr>
            <a:xfrm>
              <a:off x="664141" y="1901195"/>
              <a:ext cx="547657" cy="184666"/>
            </a:xfrm>
            <a:prstGeom prst="rect">
              <a:avLst/>
            </a:prstGeom>
            <a:noFill/>
          </p:spPr>
          <p:txBody>
            <a:bodyPr wrap="square" lIns="0" tIns="0" rIns="0" bIns="0" rtlCol="0" anchor="ctr" anchorCtr="0">
              <a:spAutoFit/>
            </a:bodyPr>
            <a:lstStyle/>
            <a:p>
              <a:pPr algn="r"/>
              <a:r>
                <a:rPr lang="en-US" sz="1200" dirty="0"/>
                <a:t>1.00</a:t>
              </a:r>
            </a:p>
          </p:txBody>
        </p:sp>
        <p:sp>
          <p:nvSpPr>
            <p:cNvPr id="64" name="TextBox 63"/>
            <p:cNvSpPr txBox="1"/>
            <p:nvPr/>
          </p:nvSpPr>
          <p:spPr>
            <a:xfrm>
              <a:off x="664140" y="4826728"/>
              <a:ext cx="547657" cy="184666"/>
            </a:xfrm>
            <a:prstGeom prst="rect">
              <a:avLst/>
            </a:prstGeom>
            <a:noFill/>
          </p:spPr>
          <p:txBody>
            <a:bodyPr wrap="square" lIns="0" tIns="0" rIns="0" bIns="0" rtlCol="0" anchor="ctr" anchorCtr="0">
              <a:spAutoFit/>
            </a:bodyPr>
            <a:lstStyle/>
            <a:p>
              <a:pPr algn="r"/>
              <a:r>
                <a:rPr lang="en-US" sz="1200" dirty="0"/>
                <a:t>0.00</a:t>
              </a:r>
            </a:p>
          </p:txBody>
        </p:sp>
        <p:sp>
          <p:nvSpPr>
            <p:cNvPr id="83" name="TextBox 82"/>
            <p:cNvSpPr txBox="1"/>
            <p:nvPr/>
          </p:nvSpPr>
          <p:spPr>
            <a:xfrm>
              <a:off x="1003659" y="4946184"/>
              <a:ext cx="640080" cy="276999"/>
            </a:xfrm>
            <a:prstGeom prst="rect">
              <a:avLst/>
            </a:prstGeom>
            <a:noFill/>
          </p:spPr>
          <p:txBody>
            <a:bodyPr wrap="square" rtlCol="0">
              <a:spAutoFit/>
            </a:bodyPr>
            <a:lstStyle/>
            <a:p>
              <a:pPr algn="ctr"/>
              <a:r>
                <a:rPr lang="en-US" sz="1200" dirty="0"/>
                <a:t>0</a:t>
              </a:r>
            </a:p>
          </p:txBody>
        </p:sp>
        <p:grpSp>
          <p:nvGrpSpPr>
            <p:cNvPr id="106" name="Group 105"/>
            <p:cNvGrpSpPr/>
            <p:nvPr/>
          </p:nvGrpSpPr>
          <p:grpSpPr>
            <a:xfrm>
              <a:off x="1315393" y="3513484"/>
              <a:ext cx="5585101" cy="1392514"/>
              <a:chOff x="-16556228" y="825356"/>
              <a:chExt cx="14958811" cy="5061256"/>
            </a:xfrm>
          </p:grpSpPr>
          <p:sp>
            <p:nvSpPr>
              <p:cNvPr id="134" name="Freeform 133"/>
              <p:cNvSpPr/>
              <p:nvPr/>
            </p:nvSpPr>
            <p:spPr>
              <a:xfrm>
                <a:off x="-16441783" y="949234"/>
                <a:ext cx="14726194" cy="4815840"/>
              </a:xfrm>
              <a:custGeom>
                <a:avLst/>
                <a:gdLst>
                  <a:gd name="connsiteX0" fmla="*/ 14726194 w 14726194"/>
                  <a:gd name="connsiteY0" fmla="*/ 3509555 h 4815840"/>
                  <a:gd name="connsiteX1" fmla="*/ 7689669 w 14726194"/>
                  <a:gd name="connsiteY1" fmla="*/ 4807132 h 4815840"/>
                  <a:gd name="connsiteX2" fmla="*/ 5120640 w 14726194"/>
                  <a:gd name="connsiteY2" fmla="*/ 4815840 h 4815840"/>
                  <a:gd name="connsiteX3" fmla="*/ 2569029 w 14726194"/>
                  <a:gd name="connsiteY3" fmla="*/ 4815840 h 4815840"/>
                  <a:gd name="connsiteX4" fmla="*/ 635726 w 14726194"/>
                  <a:gd name="connsiteY4" fmla="*/ 4807132 h 4815840"/>
                  <a:gd name="connsiteX5" fmla="*/ 78377 w 14726194"/>
                  <a:gd name="connsiteY5" fmla="*/ 3744686 h 4815840"/>
                  <a:gd name="connsiteX6" fmla="*/ 0 w 14726194"/>
                  <a:gd name="connsiteY6" fmla="*/ 0 h 4815840"/>
                  <a:gd name="connsiteX7" fmla="*/ 1550126 w 14726194"/>
                  <a:gd name="connsiteY7" fmla="*/ 87086 h 4815840"/>
                  <a:gd name="connsiteX0" fmla="*/ 14726194 w 14726194"/>
                  <a:gd name="connsiteY0" fmla="*/ 3509555 h 4815840"/>
                  <a:gd name="connsiteX1" fmla="*/ 7689669 w 14726194"/>
                  <a:gd name="connsiteY1" fmla="*/ 4807132 h 4815840"/>
                  <a:gd name="connsiteX2" fmla="*/ 5120640 w 14726194"/>
                  <a:gd name="connsiteY2" fmla="*/ 4815840 h 4815840"/>
                  <a:gd name="connsiteX3" fmla="*/ 2569029 w 14726194"/>
                  <a:gd name="connsiteY3" fmla="*/ 4815840 h 4815840"/>
                  <a:gd name="connsiteX4" fmla="*/ 635726 w 14726194"/>
                  <a:gd name="connsiteY4" fmla="*/ 4807132 h 4815840"/>
                  <a:gd name="connsiteX5" fmla="*/ 78377 w 14726194"/>
                  <a:gd name="connsiteY5" fmla="*/ 3744686 h 4815840"/>
                  <a:gd name="connsiteX6" fmla="*/ 0 w 14726194"/>
                  <a:gd name="connsiteY6"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26194" h="4815840">
                    <a:moveTo>
                      <a:pt x="14726194" y="3509555"/>
                    </a:moveTo>
                    <a:lnTo>
                      <a:pt x="7689669" y="4807132"/>
                    </a:lnTo>
                    <a:lnTo>
                      <a:pt x="5120640" y="4815840"/>
                    </a:lnTo>
                    <a:lnTo>
                      <a:pt x="2569029" y="4815840"/>
                    </a:lnTo>
                    <a:lnTo>
                      <a:pt x="635726" y="4807132"/>
                    </a:lnTo>
                    <a:lnTo>
                      <a:pt x="78377" y="3744686"/>
                    </a:lnTo>
                    <a:lnTo>
                      <a:pt x="0" y="0"/>
                    </a:lnTo>
                  </a:path>
                </a:pathLst>
              </a:custGeom>
              <a:noFill/>
              <a:ln w="19050">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Isosceles Triangle 134"/>
              <p:cNvSpPr/>
              <p:nvPr/>
            </p:nvSpPr>
            <p:spPr>
              <a:xfrm flipV="1">
                <a:off x="-1824423" y="4335411"/>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Isosceles Triangle 135"/>
              <p:cNvSpPr/>
              <p:nvPr/>
            </p:nvSpPr>
            <p:spPr>
              <a:xfrm flipV="1">
                <a:off x="-8871602" y="5648866"/>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Isosceles Triangle 136"/>
              <p:cNvSpPr/>
              <p:nvPr/>
            </p:nvSpPr>
            <p:spPr>
              <a:xfrm flipV="1">
                <a:off x="-11431228" y="5655392"/>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Isosceles Triangle 137"/>
              <p:cNvSpPr/>
              <p:nvPr/>
            </p:nvSpPr>
            <p:spPr>
              <a:xfrm flipV="1">
                <a:off x="-13987732" y="5653378"/>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Isosceles Triangle 138"/>
              <p:cNvSpPr/>
              <p:nvPr/>
            </p:nvSpPr>
            <p:spPr>
              <a:xfrm flipV="1">
                <a:off x="-15915624" y="5658012"/>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Isosceles Triangle 139"/>
              <p:cNvSpPr/>
              <p:nvPr/>
            </p:nvSpPr>
            <p:spPr>
              <a:xfrm flipV="1">
                <a:off x="-16466557" y="4570887"/>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Isosceles Triangle 140"/>
              <p:cNvSpPr/>
              <p:nvPr/>
            </p:nvSpPr>
            <p:spPr>
              <a:xfrm flipV="1">
                <a:off x="-16556228" y="825356"/>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8" name="Freeform 117"/>
            <p:cNvSpPr/>
            <p:nvPr/>
          </p:nvSpPr>
          <p:spPr>
            <a:xfrm>
              <a:off x="1354871" y="4228034"/>
              <a:ext cx="5501501" cy="210849"/>
            </a:xfrm>
            <a:custGeom>
              <a:avLst/>
              <a:gdLst>
                <a:gd name="connsiteX0" fmla="*/ 14734902 w 14734902"/>
                <a:gd name="connsiteY0" fmla="*/ 200297 h 766354"/>
                <a:gd name="connsiteX1" fmla="*/ 7689668 w 14734902"/>
                <a:gd name="connsiteY1" fmla="*/ 461554 h 766354"/>
                <a:gd name="connsiteX2" fmla="*/ 5138057 w 14734902"/>
                <a:gd name="connsiteY2" fmla="*/ 766354 h 766354"/>
                <a:gd name="connsiteX3" fmla="*/ 2569028 w 14734902"/>
                <a:gd name="connsiteY3" fmla="*/ 252548 h 766354"/>
                <a:gd name="connsiteX4" fmla="*/ 653142 w 14734902"/>
                <a:gd name="connsiteY4" fmla="*/ 191588 h 766354"/>
                <a:gd name="connsiteX5" fmla="*/ 113211 w 14734902"/>
                <a:gd name="connsiteY5" fmla="*/ 191588 h 766354"/>
                <a:gd name="connsiteX6" fmla="*/ 0 w 14734902"/>
                <a:gd name="connsiteY6" fmla="*/ 0 h 7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4902" h="766354">
                  <a:moveTo>
                    <a:pt x="14734902" y="200297"/>
                  </a:moveTo>
                  <a:lnTo>
                    <a:pt x="7689668" y="461554"/>
                  </a:lnTo>
                  <a:lnTo>
                    <a:pt x="5138057" y="766354"/>
                  </a:lnTo>
                  <a:lnTo>
                    <a:pt x="2569028" y="252548"/>
                  </a:lnTo>
                  <a:lnTo>
                    <a:pt x="653142" y="191588"/>
                  </a:lnTo>
                  <a:lnTo>
                    <a:pt x="113211" y="191588"/>
                  </a:lnTo>
                  <a:lnTo>
                    <a:pt x="0"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93562A9-DB15-4587-8FA9-059B2185DE03}"/>
                </a:ext>
              </a:extLst>
            </p:cNvPr>
            <p:cNvGrpSpPr/>
            <p:nvPr/>
          </p:nvGrpSpPr>
          <p:grpSpPr>
            <a:xfrm>
              <a:off x="7188893" y="2075746"/>
              <a:ext cx="1841260" cy="533479"/>
              <a:chOff x="4387868" y="2204724"/>
              <a:chExt cx="1841260" cy="533479"/>
            </a:xfrm>
          </p:grpSpPr>
          <p:sp>
            <p:nvSpPr>
              <p:cNvPr id="101" name="TextBox 24">
                <a:extLst>
                  <a:ext uri="{FF2B5EF4-FFF2-40B4-BE49-F238E27FC236}">
                    <a16:creationId xmlns:a16="http://schemas.microsoft.com/office/drawing/2014/main" id="{B470C715-DB51-41C5-971C-91A3006F904B}"/>
                  </a:ext>
                </a:extLst>
              </p:cNvPr>
              <p:cNvSpPr txBox="1">
                <a:spLocks noChangeArrowheads="1"/>
              </p:cNvSpPr>
              <p:nvPr/>
            </p:nvSpPr>
            <p:spPr bwMode="auto">
              <a:xfrm>
                <a:off x="4662188" y="2204724"/>
                <a:ext cx="1566940"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 25 mg</a:t>
                </a:r>
              </a:p>
            </p:txBody>
          </p:sp>
          <p:grpSp>
            <p:nvGrpSpPr>
              <p:cNvPr id="18" name="Group 17">
                <a:extLst>
                  <a:ext uri="{FF2B5EF4-FFF2-40B4-BE49-F238E27FC236}">
                    <a16:creationId xmlns:a16="http://schemas.microsoft.com/office/drawing/2014/main" id="{1DB5C9E3-C027-44B6-B46E-834AB5122410}"/>
                  </a:ext>
                </a:extLst>
              </p:cNvPr>
              <p:cNvGrpSpPr/>
              <p:nvPr/>
            </p:nvGrpSpPr>
            <p:grpSpPr>
              <a:xfrm>
                <a:off x="4388050" y="2535600"/>
                <a:ext cx="274320" cy="99996"/>
                <a:chOff x="8895224" y="3551502"/>
                <a:chExt cx="274320" cy="99996"/>
              </a:xfrm>
            </p:grpSpPr>
            <p:cxnSp>
              <p:nvCxnSpPr>
                <p:cNvPr id="11" name="Straight Connector 10">
                  <a:extLst>
                    <a:ext uri="{FF2B5EF4-FFF2-40B4-BE49-F238E27FC236}">
                      <a16:creationId xmlns:a16="http://schemas.microsoft.com/office/drawing/2014/main" id="{1D2B4F1D-E6EB-45BE-82C1-90701CCABC5F}"/>
                    </a:ext>
                  </a:extLst>
                </p:cNvPr>
                <p:cNvCxnSpPr>
                  <a:cxnSpLocks/>
                </p:cNvCxnSpPr>
                <p:nvPr/>
              </p:nvCxnSpPr>
              <p:spPr>
                <a:xfrm>
                  <a:off x="8895224" y="3601500"/>
                  <a:ext cx="27432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E85A49B4-DAA1-40AE-8565-CE9034438EDC}"/>
                    </a:ext>
                  </a:extLst>
                </p:cNvPr>
                <p:cNvSpPr/>
                <p:nvPr/>
              </p:nvSpPr>
              <p:spPr>
                <a:xfrm flipV="1">
                  <a:off x="8965008" y="3551502"/>
                  <a:ext cx="134752" cy="99996"/>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F76490F-A99C-4CD1-876D-458C5BAD2AC9}"/>
                  </a:ext>
                </a:extLst>
              </p:cNvPr>
              <p:cNvGrpSpPr/>
              <p:nvPr/>
            </p:nvGrpSpPr>
            <p:grpSpPr>
              <a:xfrm>
                <a:off x="4387868" y="2271108"/>
                <a:ext cx="274684" cy="118872"/>
                <a:chOff x="6270796" y="2286887"/>
                <a:chExt cx="274684" cy="118872"/>
              </a:xfrm>
            </p:grpSpPr>
            <p:cxnSp>
              <p:nvCxnSpPr>
                <p:cNvPr id="104" name="Straight Connector 103">
                  <a:extLst>
                    <a:ext uri="{FF2B5EF4-FFF2-40B4-BE49-F238E27FC236}">
                      <a16:creationId xmlns:a16="http://schemas.microsoft.com/office/drawing/2014/main" id="{6E54DFAC-DC51-4096-8887-8CDAA83A4B2E}"/>
                    </a:ext>
                  </a:extLst>
                </p:cNvPr>
                <p:cNvCxnSpPr>
                  <a:cxnSpLocks/>
                </p:cNvCxnSpPr>
                <p:nvPr/>
              </p:nvCxnSpPr>
              <p:spPr>
                <a:xfrm>
                  <a:off x="6270796" y="2346323"/>
                  <a:ext cx="2746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2DC4CE86-9D3F-4BCE-96FC-7030F875D1BB}"/>
                    </a:ext>
                  </a:extLst>
                </p:cNvPr>
                <p:cNvSpPr/>
                <p:nvPr/>
              </p:nvSpPr>
              <p:spPr>
                <a:xfrm>
                  <a:off x="6348432" y="2286887"/>
                  <a:ext cx="119412" cy="118872"/>
                </a:xfrm>
                <a:prstGeom prst="ellipse">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5" name="TextBox 74">
              <a:extLst>
                <a:ext uri="{FF2B5EF4-FFF2-40B4-BE49-F238E27FC236}">
                  <a16:creationId xmlns:a16="http://schemas.microsoft.com/office/drawing/2014/main" id="{AA7F0234-7E39-4F11-BC82-14C3A8CCB82C}"/>
                </a:ext>
              </a:extLst>
            </p:cNvPr>
            <p:cNvSpPr txBox="1"/>
            <p:nvPr/>
          </p:nvSpPr>
          <p:spPr>
            <a:xfrm>
              <a:off x="1705242" y="4946184"/>
              <a:ext cx="640080" cy="276999"/>
            </a:xfrm>
            <a:prstGeom prst="rect">
              <a:avLst/>
            </a:prstGeom>
            <a:noFill/>
          </p:spPr>
          <p:txBody>
            <a:bodyPr wrap="square" rtlCol="0">
              <a:spAutoFit/>
            </a:bodyPr>
            <a:lstStyle/>
            <a:p>
              <a:pPr algn="ctr"/>
              <a:r>
                <a:rPr lang="en-US" sz="1200" dirty="0"/>
                <a:t>20</a:t>
              </a:r>
            </a:p>
          </p:txBody>
        </p:sp>
        <p:sp>
          <p:nvSpPr>
            <p:cNvPr id="76" name="TextBox 75">
              <a:extLst>
                <a:ext uri="{FF2B5EF4-FFF2-40B4-BE49-F238E27FC236}">
                  <a16:creationId xmlns:a16="http://schemas.microsoft.com/office/drawing/2014/main" id="{A3A4C586-9390-4E50-9E2A-104C4A4DBBDE}"/>
                </a:ext>
              </a:extLst>
            </p:cNvPr>
            <p:cNvSpPr txBox="1"/>
            <p:nvPr/>
          </p:nvSpPr>
          <p:spPr>
            <a:xfrm>
              <a:off x="2406825" y="4946184"/>
              <a:ext cx="640080" cy="276999"/>
            </a:xfrm>
            <a:prstGeom prst="rect">
              <a:avLst/>
            </a:prstGeom>
            <a:noFill/>
          </p:spPr>
          <p:txBody>
            <a:bodyPr wrap="square" rtlCol="0">
              <a:spAutoFit/>
            </a:bodyPr>
            <a:lstStyle/>
            <a:p>
              <a:pPr algn="ctr"/>
              <a:r>
                <a:rPr lang="en-US" sz="1200" dirty="0"/>
                <a:t>40</a:t>
              </a:r>
            </a:p>
          </p:txBody>
        </p:sp>
        <p:sp>
          <p:nvSpPr>
            <p:cNvPr id="78" name="TextBox 77">
              <a:extLst>
                <a:ext uri="{FF2B5EF4-FFF2-40B4-BE49-F238E27FC236}">
                  <a16:creationId xmlns:a16="http://schemas.microsoft.com/office/drawing/2014/main" id="{6E609F67-2B24-4D66-B8DF-67C8A69C909B}"/>
                </a:ext>
              </a:extLst>
            </p:cNvPr>
            <p:cNvSpPr txBox="1"/>
            <p:nvPr/>
          </p:nvSpPr>
          <p:spPr>
            <a:xfrm>
              <a:off x="3108408" y="4946184"/>
              <a:ext cx="640080" cy="276999"/>
            </a:xfrm>
            <a:prstGeom prst="rect">
              <a:avLst/>
            </a:prstGeom>
            <a:noFill/>
          </p:spPr>
          <p:txBody>
            <a:bodyPr wrap="square" rtlCol="0">
              <a:spAutoFit/>
            </a:bodyPr>
            <a:lstStyle/>
            <a:p>
              <a:pPr algn="ctr"/>
              <a:r>
                <a:rPr lang="en-US" sz="1200" dirty="0"/>
                <a:t>60</a:t>
              </a:r>
            </a:p>
          </p:txBody>
        </p:sp>
        <p:sp>
          <p:nvSpPr>
            <p:cNvPr id="79" name="TextBox 78">
              <a:extLst>
                <a:ext uri="{FF2B5EF4-FFF2-40B4-BE49-F238E27FC236}">
                  <a16:creationId xmlns:a16="http://schemas.microsoft.com/office/drawing/2014/main" id="{C9B5A455-F0DD-4C7F-85AB-3522EAE06503}"/>
                </a:ext>
              </a:extLst>
            </p:cNvPr>
            <p:cNvSpPr txBox="1"/>
            <p:nvPr/>
          </p:nvSpPr>
          <p:spPr>
            <a:xfrm>
              <a:off x="3809991" y="4946184"/>
              <a:ext cx="640080" cy="276999"/>
            </a:xfrm>
            <a:prstGeom prst="rect">
              <a:avLst/>
            </a:prstGeom>
            <a:noFill/>
          </p:spPr>
          <p:txBody>
            <a:bodyPr wrap="square" rtlCol="0">
              <a:spAutoFit/>
            </a:bodyPr>
            <a:lstStyle/>
            <a:p>
              <a:pPr algn="ctr"/>
              <a:r>
                <a:rPr lang="en-US" sz="1200" dirty="0"/>
                <a:t>80</a:t>
              </a:r>
            </a:p>
          </p:txBody>
        </p:sp>
        <p:sp>
          <p:nvSpPr>
            <p:cNvPr id="99" name="TextBox 98">
              <a:extLst>
                <a:ext uri="{FF2B5EF4-FFF2-40B4-BE49-F238E27FC236}">
                  <a16:creationId xmlns:a16="http://schemas.microsoft.com/office/drawing/2014/main" id="{D9883386-D8AD-472A-A466-C0CB9E77FE74}"/>
                </a:ext>
              </a:extLst>
            </p:cNvPr>
            <p:cNvSpPr txBox="1"/>
            <p:nvPr/>
          </p:nvSpPr>
          <p:spPr>
            <a:xfrm>
              <a:off x="5213157" y="4946184"/>
              <a:ext cx="640080" cy="276999"/>
            </a:xfrm>
            <a:prstGeom prst="rect">
              <a:avLst/>
            </a:prstGeom>
            <a:noFill/>
          </p:spPr>
          <p:txBody>
            <a:bodyPr wrap="square" rtlCol="0">
              <a:spAutoFit/>
            </a:bodyPr>
            <a:lstStyle/>
            <a:p>
              <a:pPr algn="ctr"/>
              <a:r>
                <a:rPr lang="en-US" sz="1200" dirty="0"/>
                <a:t>120</a:t>
              </a:r>
            </a:p>
          </p:txBody>
        </p:sp>
        <p:sp>
          <p:nvSpPr>
            <p:cNvPr id="110" name="TextBox 109">
              <a:extLst>
                <a:ext uri="{FF2B5EF4-FFF2-40B4-BE49-F238E27FC236}">
                  <a16:creationId xmlns:a16="http://schemas.microsoft.com/office/drawing/2014/main" id="{3D2B7D9B-509B-41DA-BD76-866591B177EB}"/>
                </a:ext>
              </a:extLst>
            </p:cNvPr>
            <p:cNvSpPr txBox="1"/>
            <p:nvPr/>
          </p:nvSpPr>
          <p:spPr>
            <a:xfrm>
              <a:off x="5914740" y="4946184"/>
              <a:ext cx="640080" cy="276999"/>
            </a:xfrm>
            <a:prstGeom prst="rect">
              <a:avLst/>
            </a:prstGeom>
            <a:noFill/>
          </p:spPr>
          <p:txBody>
            <a:bodyPr wrap="square" rtlCol="0">
              <a:spAutoFit/>
            </a:bodyPr>
            <a:lstStyle/>
            <a:p>
              <a:pPr algn="ctr"/>
              <a:r>
                <a:rPr lang="en-US" sz="1200" dirty="0"/>
                <a:t>140</a:t>
              </a:r>
            </a:p>
          </p:txBody>
        </p:sp>
        <p:sp>
          <p:nvSpPr>
            <p:cNvPr id="111" name="TextBox 110">
              <a:extLst>
                <a:ext uri="{FF2B5EF4-FFF2-40B4-BE49-F238E27FC236}">
                  <a16:creationId xmlns:a16="http://schemas.microsoft.com/office/drawing/2014/main" id="{5E3BBEB9-65D6-496B-8398-CF86D3BD1D33}"/>
                </a:ext>
              </a:extLst>
            </p:cNvPr>
            <p:cNvSpPr txBox="1"/>
            <p:nvPr/>
          </p:nvSpPr>
          <p:spPr>
            <a:xfrm>
              <a:off x="6616323" y="4946184"/>
              <a:ext cx="640080" cy="276999"/>
            </a:xfrm>
            <a:prstGeom prst="rect">
              <a:avLst/>
            </a:prstGeom>
            <a:noFill/>
          </p:spPr>
          <p:txBody>
            <a:bodyPr wrap="square" rtlCol="0">
              <a:spAutoFit/>
            </a:bodyPr>
            <a:lstStyle/>
            <a:p>
              <a:pPr algn="ctr"/>
              <a:r>
                <a:rPr lang="en-US" sz="1200" dirty="0"/>
                <a:t>160</a:t>
              </a:r>
            </a:p>
          </p:txBody>
        </p:sp>
        <p:sp>
          <p:nvSpPr>
            <p:cNvPr id="112" name="TextBox 111">
              <a:extLst>
                <a:ext uri="{FF2B5EF4-FFF2-40B4-BE49-F238E27FC236}">
                  <a16:creationId xmlns:a16="http://schemas.microsoft.com/office/drawing/2014/main" id="{CC3D32AA-ECB6-4282-A7F7-FBBC36BACB1E}"/>
                </a:ext>
              </a:extLst>
            </p:cNvPr>
            <p:cNvSpPr txBox="1"/>
            <p:nvPr/>
          </p:nvSpPr>
          <p:spPr>
            <a:xfrm>
              <a:off x="7317903" y="4946184"/>
              <a:ext cx="640080" cy="276999"/>
            </a:xfrm>
            <a:prstGeom prst="rect">
              <a:avLst/>
            </a:prstGeom>
            <a:noFill/>
          </p:spPr>
          <p:txBody>
            <a:bodyPr wrap="square" rtlCol="0">
              <a:spAutoFit/>
            </a:bodyPr>
            <a:lstStyle/>
            <a:p>
              <a:pPr algn="ctr"/>
              <a:r>
                <a:rPr lang="en-US" sz="1200" dirty="0"/>
                <a:t>180</a:t>
              </a:r>
            </a:p>
          </p:txBody>
        </p:sp>
        <p:sp>
          <p:nvSpPr>
            <p:cNvPr id="113" name="TextBox 112">
              <a:extLst>
                <a:ext uri="{FF2B5EF4-FFF2-40B4-BE49-F238E27FC236}">
                  <a16:creationId xmlns:a16="http://schemas.microsoft.com/office/drawing/2014/main" id="{EDE54627-35EA-4DD0-9FE9-D0F67394B7E7}"/>
                </a:ext>
              </a:extLst>
            </p:cNvPr>
            <p:cNvSpPr txBox="1"/>
            <p:nvPr/>
          </p:nvSpPr>
          <p:spPr>
            <a:xfrm>
              <a:off x="4511574" y="4946184"/>
              <a:ext cx="640080" cy="276999"/>
            </a:xfrm>
            <a:prstGeom prst="rect">
              <a:avLst/>
            </a:prstGeom>
            <a:noFill/>
          </p:spPr>
          <p:txBody>
            <a:bodyPr wrap="square" rtlCol="0">
              <a:spAutoFit/>
            </a:bodyPr>
            <a:lstStyle/>
            <a:p>
              <a:pPr algn="ctr"/>
              <a:r>
                <a:rPr lang="en-US" sz="1200" dirty="0"/>
                <a:t>100</a:t>
              </a:r>
            </a:p>
          </p:txBody>
        </p:sp>
        <p:cxnSp>
          <p:nvCxnSpPr>
            <p:cNvPr id="133" name="Straight Connector 132">
              <a:extLst>
                <a:ext uri="{FF2B5EF4-FFF2-40B4-BE49-F238E27FC236}">
                  <a16:creationId xmlns:a16="http://schemas.microsoft.com/office/drawing/2014/main" id="{FEBD8BDB-F0A0-4A86-BAD2-5B5A6D90D43A}"/>
                </a:ext>
              </a:extLst>
            </p:cNvPr>
            <p:cNvCxnSpPr>
              <a:cxnSpLocks/>
            </p:cNvCxnSpPr>
            <p:nvPr/>
          </p:nvCxnSpPr>
          <p:spPr>
            <a:xfrm flipH="1">
              <a:off x="1330913" y="4900264"/>
              <a:ext cx="7699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24">
              <a:extLst>
                <a:ext uri="{FF2B5EF4-FFF2-40B4-BE49-F238E27FC236}">
                  <a16:creationId xmlns:a16="http://schemas.microsoft.com/office/drawing/2014/main" id="{3D907F4A-2879-4736-AFF9-A8D41ED1F523}"/>
                </a:ext>
              </a:extLst>
            </p:cNvPr>
            <p:cNvSpPr txBox="1">
              <a:spLocks noChangeArrowheads="1"/>
            </p:cNvSpPr>
            <p:nvPr/>
          </p:nvSpPr>
          <p:spPr bwMode="auto">
            <a:xfrm>
              <a:off x="7266529" y="4584910"/>
              <a:ext cx="560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LOD</a:t>
              </a:r>
            </a:p>
          </p:txBody>
        </p:sp>
        <p:cxnSp>
          <p:nvCxnSpPr>
            <p:cNvPr id="85" name="Straight Connector 84">
              <a:extLst>
                <a:ext uri="{FF2B5EF4-FFF2-40B4-BE49-F238E27FC236}">
                  <a16:creationId xmlns:a16="http://schemas.microsoft.com/office/drawing/2014/main" id="{A5651A88-E7F1-4802-81B0-C7AFFAFA0CAA}"/>
                </a:ext>
              </a:extLst>
            </p:cNvPr>
            <p:cNvCxnSpPr>
              <a:cxnSpLocks/>
            </p:cNvCxnSpPr>
            <p:nvPr/>
          </p:nvCxnSpPr>
          <p:spPr>
            <a:xfrm rot="5400000">
              <a:off x="1281246" y="4843534"/>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B5DF2EA-D356-44C1-B596-50E1B7F202C5}"/>
                </a:ext>
              </a:extLst>
            </p:cNvPr>
            <p:cNvCxnSpPr>
              <a:cxnSpLocks/>
            </p:cNvCxnSpPr>
            <p:nvPr/>
          </p:nvCxnSpPr>
          <p:spPr>
            <a:xfrm rot="5400000">
              <a:off x="1281246" y="4133641"/>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788AB-3BE4-4B55-B15C-688E0314DD8E}"/>
                </a:ext>
              </a:extLst>
            </p:cNvPr>
            <p:cNvCxnSpPr>
              <a:cxnSpLocks/>
            </p:cNvCxnSpPr>
            <p:nvPr/>
          </p:nvCxnSpPr>
          <p:spPr>
            <a:xfrm rot="5400000">
              <a:off x="1281246" y="3399299"/>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61754D7-2681-4CEC-BAD5-B2FEF40AAAC0}"/>
                </a:ext>
              </a:extLst>
            </p:cNvPr>
            <p:cNvCxnSpPr>
              <a:cxnSpLocks/>
            </p:cNvCxnSpPr>
            <p:nvPr/>
          </p:nvCxnSpPr>
          <p:spPr>
            <a:xfrm rot="5400000">
              <a:off x="1281246" y="2668486"/>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A6A691-681B-407C-8702-D9636BEBD625}"/>
                </a:ext>
              </a:extLst>
            </p:cNvPr>
            <p:cNvCxnSpPr>
              <a:cxnSpLocks/>
            </p:cNvCxnSpPr>
            <p:nvPr/>
          </p:nvCxnSpPr>
          <p:spPr>
            <a:xfrm rot="5400000">
              <a:off x="1281246" y="1922415"/>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Rectangle: Rounded Corners 20">
            <a:extLst>
              <a:ext uri="{FF2B5EF4-FFF2-40B4-BE49-F238E27FC236}">
                <a16:creationId xmlns:a16="http://schemas.microsoft.com/office/drawing/2014/main" id="{5A7F0F49-50B0-419E-B4FE-EEDF0F103B06}"/>
              </a:ext>
            </a:extLst>
          </p:cNvPr>
          <p:cNvSpPr/>
          <p:nvPr/>
        </p:nvSpPr>
        <p:spPr>
          <a:xfrm>
            <a:off x="-2" y="581903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Multicenter</a:t>
            </a:r>
            <a:r>
              <a:rPr lang="en-US" sz="1400" b="1" baseline="30000" dirty="0">
                <a:solidFill>
                  <a:schemeClr val="tx1">
                    <a:lumMod val="75000"/>
                    <a:lumOff val="25000"/>
                  </a:schemeClr>
                </a:solidFill>
              </a:rPr>
              <a:t>a</a:t>
            </a:r>
            <a:r>
              <a:rPr lang="en-US" sz="1400" b="1" dirty="0">
                <a:solidFill>
                  <a:schemeClr val="tx1">
                    <a:lumMod val="75000"/>
                    <a:lumOff val="25000"/>
                  </a:schemeClr>
                </a:solidFill>
              </a:rPr>
              <a:t> randomized, double-blind, placebo-controlled, Phase </a:t>
            </a:r>
            <a:r>
              <a:rPr lang="en-US" sz="1400" b="1" dirty="0" err="1">
                <a:solidFill>
                  <a:schemeClr val="tx1">
                    <a:lumMod val="75000"/>
                    <a:lumOff val="25000"/>
                  </a:schemeClr>
                </a:solidFill>
              </a:rPr>
              <a:t>IIa</a:t>
            </a:r>
            <a:r>
              <a:rPr lang="en-US" sz="1400" b="1" dirty="0">
                <a:solidFill>
                  <a:schemeClr val="tx1">
                    <a:lumMod val="75000"/>
                    <a:lumOff val="25000"/>
                  </a:schemeClr>
                </a:solidFill>
              </a:rPr>
              <a:t> study of adults with mild to moderate asthma (N=24)</a:t>
            </a:r>
          </a:p>
        </p:txBody>
      </p:sp>
    </p:spTree>
    <p:extLst>
      <p:ext uri="{BB962C8B-B14F-4D97-AF65-F5344CB8AC3E}">
        <p14:creationId xmlns:p14="http://schemas.microsoft.com/office/powerpoint/2010/main" val="6466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24A4-FD05-43EB-903C-0B2A85E241F6}"/>
              </a:ext>
            </a:extLst>
          </p:cNvPr>
          <p:cNvSpPr>
            <a:spLocks noGrp="1"/>
          </p:cNvSpPr>
          <p:nvPr>
            <p:ph type="title"/>
          </p:nvPr>
        </p:nvSpPr>
        <p:spPr/>
        <p:txBody>
          <a:bodyPr/>
          <a:lstStyle/>
          <a:p>
            <a:r>
              <a:rPr lang="en-US" dirty="0"/>
              <a:t>Reduction of Mean Blood EOS Counts Maintained in Patients    Continuously Exposed to Benralizumab for up to 2 Years</a:t>
            </a:r>
          </a:p>
        </p:txBody>
      </p:sp>
      <p:sp>
        <p:nvSpPr>
          <p:cNvPr id="3" name="Slide Number Placeholder 2">
            <a:extLst>
              <a:ext uri="{FF2B5EF4-FFF2-40B4-BE49-F238E27FC236}">
                <a16:creationId xmlns:a16="http://schemas.microsoft.com/office/drawing/2014/main" id="{CFEE4163-8130-464D-8F61-6F8964C1A1AC}"/>
              </a:ext>
            </a:extLst>
          </p:cNvPr>
          <p:cNvSpPr>
            <a:spLocks noGrp="1"/>
          </p:cNvSpPr>
          <p:nvPr>
            <p:ph type="sldNum" sz="quarter" idx="12"/>
          </p:nvPr>
        </p:nvSpPr>
        <p:spPr/>
        <p:txBody>
          <a:bodyPr/>
          <a:lstStyle/>
          <a:p>
            <a:pPr algn="ctr"/>
            <a:fld id="{CC7432E5-F8E0-41AE-9A6B-AD730338B005}" type="slidenum">
              <a:rPr lang="en-US" smtClean="0"/>
              <a:pPr algn="ctr"/>
              <a:t>8</a:t>
            </a:fld>
            <a:endParaRPr lang="en-US" dirty="0"/>
          </a:p>
        </p:txBody>
      </p:sp>
      <p:sp>
        <p:nvSpPr>
          <p:cNvPr id="4" name="Text Placeholder 3">
            <a:extLst>
              <a:ext uri="{FF2B5EF4-FFF2-40B4-BE49-F238E27FC236}">
                <a16:creationId xmlns:a16="http://schemas.microsoft.com/office/drawing/2014/main" id="{CBAE8145-C84B-4C7E-8CE6-189A6B1DED48}"/>
              </a:ext>
            </a:extLst>
          </p:cNvPr>
          <p:cNvSpPr>
            <a:spLocks noGrp="1"/>
          </p:cNvSpPr>
          <p:nvPr>
            <p:ph type="body" sz="quarter" idx="13"/>
          </p:nvPr>
        </p:nvSpPr>
        <p:spPr/>
        <p:txBody>
          <a:bodyPr/>
          <a:lstStyle/>
          <a:p>
            <a:r>
              <a:rPr lang="en-US" dirty="0"/>
              <a:t>Busse WW et al. Supplementary material online ahead of print. </a:t>
            </a:r>
            <a:r>
              <a:rPr lang="en-US" i="1" dirty="0"/>
              <a:t>Lancet </a:t>
            </a:r>
            <a:r>
              <a:rPr lang="en-US" i="1" dirty="0" err="1"/>
              <a:t>Respir</a:t>
            </a:r>
            <a:r>
              <a:rPr lang="en-US" i="1" dirty="0"/>
              <a:t> Med. </a:t>
            </a:r>
            <a:r>
              <a:rPr lang="en-US" dirty="0"/>
              <a:t>2018. </a:t>
            </a:r>
          </a:p>
        </p:txBody>
      </p:sp>
      <p:grpSp>
        <p:nvGrpSpPr>
          <p:cNvPr id="7" name="Group 6">
            <a:extLst>
              <a:ext uri="{FF2B5EF4-FFF2-40B4-BE49-F238E27FC236}">
                <a16:creationId xmlns:a16="http://schemas.microsoft.com/office/drawing/2014/main" id="{B1E66312-3E05-4DDB-AB57-0646969BA691}"/>
              </a:ext>
            </a:extLst>
          </p:cNvPr>
          <p:cNvGrpSpPr/>
          <p:nvPr/>
        </p:nvGrpSpPr>
        <p:grpSpPr>
          <a:xfrm>
            <a:off x="10788137" y="0"/>
            <a:ext cx="1237402" cy="500448"/>
            <a:chOff x="10788137" y="0"/>
            <a:chExt cx="1237402" cy="500448"/>
          </a:xfrm>
          <a:solidFill>
            <a:srgbClr val="0070C0"/>
          </a:solidFill>
        </p:grpSpPr>
        <p:sp>
          <p:nvSpPr>
            <p:cNvPr id="34" name="Round Same Side Corner Rectangle 11">
              <a:extLst>
                <a:ext uri="{FF2B5EF4-FFF2-40B4-BE49-F238E27FC236}">
                  <a16:creationId xmlns:a16="http://schemas.microsoft.com/office/drawing/2014/main" id="{F21EBD4A-47DF-4BD1-834F-C1341609EBDF}"/>
                </a:ext>
              </a:extLst>
            </p:cNvPr>
            <p:cNvSpPr/>
            <p:nvPr/>
          </p:nvSpPr>
          <p:spPr>
            <a:xfrm rot="10800000">
              <a:off x="10788137" y="0"/>
              <a:ext cx="1237402" cy="500448"/>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5" name="TextBox 34">
              <a:extLst>
                <a:ext uri="{FF2B5EF4-FFF2-40B4-BE49-F238E27FC236}">
                  <a16:creationId xmlns:a16="http://schemas.microsoft.com/office/drawing/2014/main" id="{FDF7B642-B574-496B-8BDD-65C84F5F27F1}"/>
                </a:ext>
              </a:extLst>
            </p:cNvPr>
            <p:cNvSpPr txBox="1"/>
            <p:nvPr/>
          </p:nvSpPr>
          <p:spPr>
            <a:xfrm>
              <a:off x="10788137" y="99241"/>
              <a:ext cx="1237402" cy="276999"/>
            </a:xfrm>
            <a:prstGeom prst="rect">
              <a:avLst/>
            </a:prstGeom>
            <a:grpFill/>
          </p:spPr>
          <p:txBody>
            <a:bodyPr wrap="square" rtlCol="0">
              <a:spAutoFit/>
            </a:bodyPr>
            <a:lstStyle/>
            <a:p>
              <a:pPr algn="ctr"/>
              <a:r>
                <a:rPr lang="en-US" sz="1200" b="1" dirty="0">
                  <a:solidFill>
                    <a:schemeClr val="bg1"/>
                  </a:solidFill>
                </a:rPr>
                <a:t>BORA</a:t>
              </a:r>
            </a:p>
          </p:txBody>
        </p:sp>
      </p:grpSp>
      <p:grpSp>
        <p:nvGrpSpPr>
          <p:cNvPr id="36" name="Group 35">
            <a:extLst>
              <a:ext uri="{FF2B5EF4-FFF2-40B4-BE49-F238E27FC236}">
                <a16:creationId xmlns:a16="http://schemas.microsoft.com/office/drawing/2014/main" id="{5BA4F086-67DF-4E64-8375-B4348C20271B}"/>
              </a:ext>
            </a:extLst>
          </p:cNvPr>
          <p:cNvGrpSpPr/>
          <p:nvPr/>
        </p:nvGrpSpPr>
        <p:grpSpPr>
          <a:xfrm>
            <a:off x="2225381" y="2062229"/>
            <a:ext cx="7741235" cy="3476225"/>
            <a:chOff x="590171" y="1918509"/>
            <a:chExt cx="5690370" cy="3018102"/>
          </a:xfrm>
        </p:grpSpPr>
        <p:sp>
          <p:nvSpPr>
            <p:cNvPr id="37" name="TextBox 36">
              <a:extLst>
                <a:ext uri="{FF2B5EF4-FFF2-40B4-BE49-F238E27FC236}">
                  <a16:creationId xmlns:a16="http://schemas.microsoft.com/office/drawing/2014/main" id="{BDC7DC8A-7C54-493A-8606-A57EF9E95EDB}"/>
                </a:ext>
              </a:extLst>
            </p:cNvPr>
            <p:cNvSpPr txBox="1"/>
            <p:nvPr/>
          </p:nvSpPr>
          <p:spPr>
            <a:xfrm>
              <a:off x="1156565" y="2488171"/>
              <a:ext cx="511948" cy="292388"/>
            </a:xfrm>
            <a:prstGeom prst="rect">
              <a:avLst/>
            </a:prstGeom>
            <a:noFill/>
          </p:spPr>
          <p:txBody>
            <a:bodyPr wrap="square" rtlCol="0">
              <a:spAutoFit/>
            </a:bodyPr>
            <a:lstStyle/>
            <a:p>
              <a:r>
                <a:rPr lang="en-US" sz="1300" dirty="0"/>
                <a:t>100</a:t>
              </a:r>
            </a:p>
          </p:txBody>
        </p:sp>
        <p:sp>
          <p:nvSpPr>
            <p:cNvPr id="38" name="TextBox 37">
              <a:extLst>
                <a:ext uri="{FF2B5EF4-FFF2-40B4-BE49-F238E27FC236}">
                  <a16:creationId xmlns:a16="http://schemas.microsoft.com/office/drawing/2014/main" id="{B1A8145B-E4D0-4635-AFF3-8811B8C8D33B}"/>
                </a:ext>
              </a:extLst>
            </p:cNvPr>
            <p:cNvSpPr txBox="1"/>
            <p:nvPr/>
          </p:nvSpPr>
          <p:spPr>
            <a:xfrm>
              <a:off x="1094380" y="3393725"/>
              <a:ext cx="568247" cy="292388"/>
            </a:xfrm>
            <a:prstGeom prst="rect">
              <a:avLst/>
            </a:prstGeom>
            <a:noFill/>
          </p:spPr>
          <p:txBody>
            <a:bodyPr wrap="square" rtlCol="0">
              <a:spAutoFit/>
            </a:bodyPr>
            <a:lstStyle/>
            <a:p>
              <a:r>
                <a:rPr lang="en-US" sz="1300" dirty="0"/>
                <a:t>-200</a:t>
              </a:r>
            </a:p>
          </p:txBody>
        </p:sp>
        <p:grpSp>
          <p:nvGrpSpPr>
            <p:cNvPr id="39" name="Group 38">
              <a:extLst>
                <a:ext uri="{FF2B5EF4-FFF2-40B4-BE49-F238E27FC236}">
                  <a16:creationId xmlns:a16="http://schemas.microsoft.com/office/drawing/2014/main" id="{4836F452-5CAA-484A-9C45-613EE17FADCF}"/>
                </a:ext>
              </a:extLst>
            </p:cNvPr>
            <p:cNvGrpSpPr/>
            <p:nvPr/>
          </p:nvGrpSpPr>
          <p:grpSpPr>
            <a:xfrm>
              <a:off x="590171" y="1918509"/>
              <a:ext cx="5690370" cy="3018102"/>
              <a:chOff x="590171" y="1918509"/>
              <a:chExt cx="5690370" cy="3018102"/>
            </a:xfrm>
          </p:grpSpPr>
          <p:grpSp>
            <p:nvGrpSpPr>
              <p:cNvPr id="40" name="Group 39">
                <a:extLst>
                  <a:ext uri="{FF2B5EF4-FFF2-40B4-BE49-F238E27FC236}">
                    <a16:creationId xmlns:a16="http://schemas.microsoft.com/office/drawing/2014/main" id="{BBC5A516-5F5C-4846-A672-BA48120D677E}"/>
                  </a:ext>
                </a:extLst>
              </p:cNvPr>
              <p:cNvGrpSpPr/>
              <p:nvPr/>
            </p:nvGrpSpPr>
            <p:grpSpPr>
              <a:xfrm>
                <a:off x="590171" y="1918509"/>
                <a:ext cx="5690370" cy="3018102"/>
                <a:chOff x="590171" y="1918509"/>
                <a:chExt cx="5690370" cy="3018102"/>
              </a:xfrm>
            </p:grpSpPr>
            <p:grpSp>
              <p:nvGrpSpPr>
                <p:cNvPr id="43" name="Group 42">
                  <a:extLst>
                    <a:ext uri="{FF2B5EF4-FFF2-40B4-BE49-F238E27FC236}">
                      <a16:creationId xmlns:a16="http://schemas.microsoft.com/office/drawing/2014/main" id="{1E91BD2F-5720-49C6-94C5-AF1098D28118}"/>
                    </a:ext>
                  </a:extLst>
                </p:cNvPr>
                <p:cNvGrpSpPr/>
                <p:nvPr/>
              </p:nvGrpSpPr>
              <p:grpSpPr>
                <a:xfrm>
                  <a:off x="590171" y="1918509"/>
                  <a:ext cx="5690370" cy="3018102"/>
                  <a:chOff x="590171" y="1918509"/>
                  <a:chExt cx="5690370" cy="3018102"/>
                </a:xfrm>
              </p:grpSpPr>
              <p:grpSp>
                <p:nvGrpSpPr>
                  <p:cNvPr id="45" name="Group 44">
                    <a:extLst>
                      <a:ext uri="{FF2B5EF4-FFF2-40B4-BE49-F238E27FC236}">
                        <a16:creationId xmlns:a16="http://schemas.microsoft.com/office/drawing/2014/main" id="{BEBEC4C8-576A-4F47-AE31-E35AEDF591E6}"/>
                      </a:ext>
                    </a:extLst>
                  </p:cNvPr>
                  <p:cNvGrpSpPr/>
                  <p:nvPr/>
                </p:nvGrpSpPr>
                <p:grpSpPr>
                  <a:xfrm>
                    <a:off x="590171" y="1918509"/>
                    <a:ext cx="5690370" cy="3018102"/>
                    <a:chOff x="590171" y="1918509"/>
                    <a:chExt cx="5690370" cy="3018102"/>
                  </a:xfrm>
                </p:grpSpPr>
                <p:grpSp>
                  <p:nvGrpSpPr>
                    <p:cNvPr id="47" name="Group 46">
                      <a:extLst>
                        <a:ext uri="{FF2B5EF4-FFF2-40B4-BE49-F238E27FC236}">
                          <a16:creationId xmlns:a16="http://schemas.microsoft.com/office/drawing/2014/main" id="{84DFD5B6-DCBE-40E2-91E6-BAA8591666EB}"/>
                        </a:ext>
                      </a:extLst>
                    </p:cNvPr>
                    <p:cNvGrpSpPr/>
                    <p:nvPr/>
                  </p:nvGrpSpPr>
                  <p:grpSpPr>
                    <a:xfrm>
                      <a:off x="590171" y="1918509"/>
                      <a:ext cx="5690370" cy="3018102"/>
                      <a:chOff x="590171" y="1918509"/>
                      <a:chExt cx="5690370" cy="3018102"/>
                    </a:xfrm>
                  </p:grpSpPr>
                  <p:grpSp>
                    <p:nvGrpSpPr>
                      <p:cNvPr id="49" name="Group 48">
                        <a:extLst>
                          <a:ext uri="{FF2B5EF4-FFF2-40B4-BE49-F238E27FC236}">
                            <a16:creationId xmlns:a16="http://schemas.microsoft.com/office/drawing/2014/main" id="{5AFA105C-4162-48CD-AEBC-FAAC0E7B8029}"/>
                          </a:ext>
                        </a:extLst>
                      </p:cNvPr>
                      <p:cNvGrpSpPr/>
                      <p:nvPr/>
                    </p:nvGrpSpPr>
                    <p:grpSpPr>
                      <a:xfrm>
                        <a:off x="590171" y="1918509"/>
                        <a:ext cx="5690370" cy="3018102"/>
                        <a:chOff x="590171" y="1918509"/>
                        <a:chExt cx="5690370" cy="3018102"/>
                      </a:xfrm>
                    </p:grpSpPr>
                    <p:sp>
                      <p:nvSpPr>
                        <p:cNvPr id="51" name="TextBox 50">
                          <a:extLst>
                            <a:ext uri="{FF2B5EF4-FFF2-40B4-BE49-F238E27FC236}">
                              <a16:creationId xmlns:a16="http://schemas.microsoft.com/office/drawing/2014/main" id="{5D3E9D63-41CC-483B-B81A-AA252F27B0FA}"/>
                            </a:ext>
                          </a:extLst>
                        </p:cNvPr>
                        <p:cNvSpPr txBox="1"/>
                        <p:nvPr/>
                      </p:nvSpPr>
                      <p:spPr>
                        <a:xfrm>
                          <a:off x="5309102" y="4460505"/>
                          <a:ext cx="274566" cy="253855"/>
                        </a:xfrm>
                        <a:prstGeom prst="rect">
                          <a:avLst/>
                        </a:prstGeom>
                        <a:noFill/>
                      </p:spPr>
                      <p:txBody>
                        <a:bodyPr wrap="square" rtlCol="0">
                          <a:spAutoFit/>
                        </a:bodyPr>
                        <a:lstStyle/>
                        <a:p>
                          <a:r>
                            <a:rPr lang="en-US" sz="1300" dirty="0"/>
                            <a:t>68</a:t>
                          </a:r>
                        </a:p>
                      </p:txBody>
                    </p:sp>
                    <p:grpSp>
                      <p:nvGrpSpPr>
                        <p:cNvPr id="52" name="Group 51">
                          <a:extLst>
                            <a:ext uri="{FF2B5EF4-FFF2-40B4-BE49-F238E27FC236}">
                              <a16:creationId xmlns:a16="http://schemas.microsoft.com/office/drawing/2014/main" id="{B3F0DCDB-BEA8-4A20-88A7-8A2973155B8C}"/>
                            </a:ext>
                          </a:extLst>
                        </p:cNvPr>
                        <p:cNvGrpSpPr/>
                        <p:nvPr/>
                      </p:nvGrpSpPr>
                      <p:grpSpPr>
                        <a:xfrm>
                          <a:off x="590171" y="1918509"/>
                          <a:ext cx="5690370" cy="3018102"/>
                          <a:chOff x="590171" y="1918509"/>
                          <a:chExt cx="5690370" cy="3018102"/>
                        </a:xfrm>
                      </p:grpSpPr>
                      <p:sp>
                        <p:nvSpPr>
                          <p:cNvPr id="53" name="TextBox 52">
                            <a:extLst>
                              <a:ext uri="{FF2B5EF4-FFF2-40B4-BE49-F238E27FC236}">
                                <a16:creationId xmlns:a16="http://schemas.microsoft.com/office/drawing/2014/main" id="{68BEE914-FFF4-4D72-A2D5-26F937F02F45}"/>
                              </a:ext>
                            </a:extLst>
                          </p:cNvPr>
                          <p:cNvSpPr txBox="1"/>
                          <p:nvPr/>
                        </p:nvSpPr>
                        <p:spPr>
                          <a:xfrm>
                            <a:off x="1545198" y="4669395"/>
                            <a:ext cx="3926439" cy="267216"/>
                          </a:xfrm>
                          <a:prstGeom prst="rect">
                            <a:avLst/>
                          </a:prstGeom>
                          <a:noFill/>
                        </p:spPr>
                        <p:txBody>
                          <a:bodyPr wrap="square" rtlCol="0">
                            <a:spAutoFit/>
                          </a:bodyPr>
                          <a:lstStyle/>
                          <a:p>
                            <a:pPr algn="ctr"/>
                            <a:r>
                              <a:rPr lang="en-US" sz="1400" b="1" dirty="0"/>
                              <a:t>Week </a:t>
                            </a:r>
                          </a:p>
                        </p:txBody>
                      </p:sp>
                      <p:grpSp>
                        <p:nvGrpSpPr>
                          <p:cNvPr id="54" name="Group 53">
                            <a:extLst>
                              <a:ext uri="{FF2B5EF4-FFF2-40B4-BE49-F238E27FC236}">
                                <a16:creationId xmlns:a16="http://schemas.microsoft.com/office/drawing/2014/main" id="{F168BACA-53E3-4FDA-9039-4415E554DDA2}"/>
                              </a:ext>
                            </a:extLst>
                          </p:cNvPr>
                          <p:cNvGrpSpPr/>
                          <p:nvPr/>
                        </p:nvGrpSpPr>
                        <p:grpSpPr>
                          <a:xfrm>
                            <a:off x="590171" y="1918509"/>
                            <a:ext cx="5690370" cy="2834385"/>
                            <a:chOff x="590171" y="1918509"/>
                            <a:chExt cx="5690370" cy="2834385"/>
                          </a:xfrm>
                        </p:grpSpPr>
                        <p:sp>
                          <p:nvSpPr>
                            <p:cNvPr id="55" name="TextBox 54">
                              <a:extLst>
                                <a:ext uri="{FF2B5EF4-FFF2-40B4-BE49-F238E27FC236}">
                                  <a16:creationId xmlns:a16="http://schemas.microsoft.com/office/drawing/2014/main" id="{9DE59E75-655D-4F1A-9A8A-A4F3648DFB5E}"/>
                                </a:ext>
                              </a:extLst>
                            </p:cNvPr>
                            <p:cNvSpPr txBox="1"/>
                            <p:nvPr/>
                          </p:nvSpPr>
                          <p:spPr>
                            <a:xfrm>
                              <a:off x="590171" y="1948777"/>
                              <a:ext cx="452476" cy="2649043"/>
                            </a:xfrm>
                            <a:prstGeom prst="rect">
                              <a:avLst/>
                            </a:prstGeom>
                            <a:noFill/>
                          </p:spPr>
                          <p:txBody>
                            <a:bodyPr vert="vert270" wrap="square" rtlCol="0">
                              <a:spAutoFit/>
                            </a:bodyPr>
                            <a:lstStyle/>
                            <a:p>
                              <a:pPr algn="ctr"/>
                              <a:r>
                                <a:rPr lang="en-US" sz="1400" b="1" dirty="0"/>
                                <a:t>Mean Change From Baseline Blood EOS Counts (cells/µL) </a:t>
                              </a:r>
                              <a:r>
                                <a:rPr lang="en-US" sz="1400" b="1" baseline="-25000" dirty="0"/>
                                <a:t> </a:t>
                              </a:r>
                              <a:endParaRPr lang="en-US" sz="1400" b="1" dirty="0"/>
                            </a:p>
                          </p:txBody>
                        </p:sp>
                        <p:grpSp>
                          <p:nvGrpSpPr>
                            <p:cNvPr id="56" name="Group 55">
                              <a:extLst>
                                <a:ext uri="{FF2B5EF4-FFF2-40B4-BE49-F238E27FC236}">
                                  <a16:creationId xmlns:a16="http://schemas.microsoft.com/office/drawing/2014/main" id="{A0DA960E-442C-4EBA-B2F8-A41755458AF9}"/>
                                </a:ext>
                              </a:extLst>
                            </p:cNvPr>
                            <p:cNvGrpSpPr/>
                            <p:nvPr/>
                          </p:nvGrpSpPr>
                          <p:grpSpPr>
                            <a:xfrm>
                              <a:off x="981223" y="1918509"/>
                              <a:ext cx="5299318" cy="2834385"/>
                              <a:chOff x="981223" y="1918509"/>
                              <a:chExt cx="5299318" cy="2834385"/>
                            </a:xfrm>
                          </p:grpSpPr>
                          <p:sp>
                            <p:nvSpPr>
                              <p:cNvPr id="57" name="TextBox 56">
                                <a:extLst>
                                  <a:ext uri="{FF2B5EF4-FFF2-40B4-BE49-F238E27FC236}">
                                    <a16:creationId xmlns:a16="http://schemas.microsoft.com/office/drawing/2014/main" id="{98ACF108-1052-4FEF-9CCA-B87ABF9223EC}"/>
                                  </a:ext>
                                </a:extLst>
                              </p:cNvPr>
                              <p:cNvSpPr txBox="1"/>
                              <p:nvPr/>
                            </p:nvSpPr>
                            <p:spPr>
                              <a:xfrm>
                                <a:off x="5417396" y="2023235"/>
                                <a:ext cx="863145" cy="227133"/>
                              </a:xfrm>
                              <a:prstGeom prst="rect">
                                <a:avLst/>
                              </a:prstGeom>
                              <a:noFill/>
                            </p:spPr>
                            <p:txBody>
                              <a:bodyPr wrap="square" rtlCol="0">
                                <a:spAutoFit/>
                              </a:bodyPr>
                              <a:lstStyle/>
                              <a:p>
                                <a:r>
                                  <a:rPr lang="en-US" sz="1100" b="1" dirty="0">
                                    <a:solidFill>
                                      <a:srgbClr val="C00000"/>
                                    </a:solidFill>
                                  </a:rPr>
                                  <a:t>Q8W/Q8W</a:t>
                                </a:r>
                              </a:p>
                            </p:txBody>
                          </p:sp>
                          <p:sp>
                            <p:nvSpPr>
                              <p:cNvPr id="58" name="TextBox 57">
                                <a:extLst>
                                  <a:ext uri="{FF2B5EF4-FFF2-40B4-BE49-F238E27FC236}">
                                    <a16:creationId xmlns:a16="http://schemas.microsoft.com/office/drawing/2014/main" id="{2B3B1D9B-2168-4BA8-94B8-F2C75499063C}"/>
                                  </a:ext>
                                </a:extLst>
                              </p:cNvPr>
                              <p:cNvSpPr txBox="1"/>
                              <p:nvPr/>
                            </p:nvSpPr>
                            <p:spPr>
                              <a:xfrm>
                                <a:off x="5439585" y="3257917"/>
                                <a:ext cx="727343" cy="227133"/>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59" name="Group 58">
                                <a:extLst>
                                  <a:ext uri="{FF2B5EF4-FFF2-40B4-BE49-F238E27FC236}">
                                    <a16:creationId xmlns:a16="http://schemas.microsoft.com/office/drawing/2014/main" id="{636AB484-F67B-467E-A8B7-58F88DBF3DD2}"/>
                                  </a:ext>
                                </a:extLst>
                              </p:cNvPr>
                              <p:cNvGrpSpPr/>
                              <p:nvPr/>
                            </p:nvGrpSpPr>
                            <p:grpSpPr>
                              <a:xfrm>
                                <a:off x="981223" y="1918509"/>
                                <a:ext cx="4467033" cy="2834385"/>
                                <a:chOff x="981223" y="1918509"/>
                                <a:chExt cx="4467033" cy="2834385"/>
                              </a:xfrm>
                            </p:grpSpPr>
                            <p:sp>
                              <p:nvSpPr>
                                <p:cNvPr id="60" name="Flowchart: Connector 59">
                                  <a:extLst>
                                    <a:ext uri="{FF2B5EF4-FFF2-40B4-BE49-F238E27FC236}">
                                      <a16:creationId xmlns:a16="http://schemas.microsoft.com/office/drawing/2014/main" id="{64E2D911-BBF4-4571-9047-5033FE674863}"/>
                                    </a:ext>
                                  </a:extLst>
                                </p:cNvPr>
                                <p:cNvSpPr/>
                                <p:nvPr/>
                              </p:nvSpPr>
                              <p:spPr>
                                <a:xfrm>
                                  <a:off x="5400379" y="2108319"/>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B3F7609-C500-45C5-BF01-0A24F4C968A1}"/>
                                    </a:ext>
                                  </a:extLst>
                                </p:cNvPr>
                                <p:cNvGrpSpPr/>
                                <p:nvPr/>
                              </p:nvGrpSpPr>
                              <p:grpSpPr>
                                <a:xfrm>
                                  <a:off x="981223" y="1918509"/>
                                  <a:ext cx="4465591" cy="2834385"/>
                                  <a:chOff x="981223" y="1918509"/>
                                  <a:chExt cx="4465591" cy="2834385"/>
                                </a:xfrm>
                              </p:grpSpPr>
                              <p:grpSp>
                                <p:nvGrpSpPr>
                                  <p:cNvPr id="62" name="Group 61">
                                    <a:extLst>
                                      <a:ext uri="{FF2B5EF4-FFF2-40B4-BE49-F238E27FC236}">
                                        <a16:creationId xmlns:a16="http://schemas.microsoft.com/office/drawing/2014/main" id="{39DA91F2-8229-4237-8355-95AF64BBC46D}"/>
                                      </a:ext>
                                    </a:extLst>
                                  </p:cNvPr>
                                  <p:cNvGrpSpPr/>
                                  <p:nvPr/>
                                </p:nvGrpSpPr>
                                <p:grpSpPr>
                                  <a:xfrm>
                                    <a:off x="981223" y="1918509"/>
                                    <a:ext cx="4465591" cy="2834385"/>
                                    <a:chOff x="981223" y="1918509"/>
                                    <a:chExt cx="4465591" cy="2834385"/>
                                  </a:xfrm>
                                </p:grpSpPr>
                                <p:sp>
                                  <p:nvSpPr>
                                    <p:cNvPr id="65" name="TextBox 64">
                                      <a:extLst>
                                        <a:ext uri="{FF2B5EF4-FFF2-40B4-BE49-F238E27FC236}">
                                          <a16:creationId xmlns:a16="http://schemas.microsoft.com/office/drawing/2014/main" id="{455C8881-93A7-4C62-868C-50EFD61849F4}"/>
                                        </a:ext>
                                      </a:extLst>
                                    </p:cNvPr>
                                    <p:cNvSpPr txBox="1"/>
                                    <p:nvPr/>
                                  </p:nvSpPr>
                                  <p:spPr>
                                    <a:xfrm>
                                      <a:off x="981223" y="3986948"/>
                                      <a:ext cx="716795" cy="292388"/>
                                    </a:xfrm>
                                    <a:prstGeom prst="rect">
                                      <a:avLst/>
                                    </a:prstGeom>
                                    <a:noFill/>
                                  </p:spPr>
                                  <p:txBody>
                                    <a:bodyPr wrap="square" rtlCol="0">
                                      <a:spAutoFit/>
                                    </a:bodyPr>
                                    <a:lstStyle/>
                                    <a:p>
                                      <a:r>
                                        <a:rPr lang="en-US" sz="1300" dirty="0"/>
                                        <a:t>   -400</a:t>
                                      </a:r>
                                    </a:p>
                                  </p:txBody>
                                </p:sp>
                                <p:grpSp>
                                  <p:nvGrpSpPr>
                                    <p:cNvPr id="66" name="Group 65">
                                      <a:extLst>
                                        <a:ext uri="{FF2B5EF4-FFF2-40B4-BE49-F238E27FC236}">
                                          <a16:creationId xmlns:a16="http://schemas.microsoft.com/office/drawing/2014/main" id="{DF36AC6D-481A-4824-BBF4-B5F77B655B6A}"/>
                                        </a:ext>
                                      </a:extLst>
                                    </p:cNvPr>
                                    <p:cNvGrpSpPr/>
                                    <p:nvPr/>
                                  </p:nvGrpSpPr>
                                  <p:grpSpPr>
                                    <a:xfrm>
                                      <a:off x="1092701" y="1918509"/>
                                      <a:ext cx="4354113" cy="2834385"/>
                                      <a:chOff x="1092701" y="1918509"/>
                                      <a:chExt cx="4354113" cy="2834385"/>
                                    </a:xfrm>
                                  </p:grpSpPr>
                                  <p:grpSp>
                                    <p:nvGrpSpPr>
                                      <p:cNvPr id="67" name="Group 66">
                                        <a:extLst>
                                          <a:ext uri="{FF2B5EF4-FFF2-40B4-BE49-F238E27FC236}">
                                            <a16:creationId xmlns:a16="http://schemas.microsoft.com/office/drawing/2014/main" id="{F3DBC8D3-1D45-44A2-8EC2-30B2EEB9E146}"/>
                                          </a:ext>
                                        </a:extLst>
                                      </p:cNvPr>
                                      <p:cNvGrpSpPr/>
                                      <p:nvPr/>
                                    </p:nvGrpSpPr>
                                    <p:grpSpPr>
                                      <a:xfrm>
                                        <a:off x="1092701" y="1918509"/>
                                        <a:ext cx="4354113" cy="2834385"/>
                                        <a:chOff x="1092701" y="1918509"/>
                                        <a:chExt cx="4354113" cy="2834385"/>
                                      </a:xfrm>
                                    </p:grpSpPr>
                                    <p:sp>
                                      <p:nvSpPr>
                                        <p:cNvPr id="69" name="TextBox 68">
                                          <a:extLst>
                                            <a:ext uri="{FF2B5EF4-FFF2-40B4-BE49-F238E27FC236}">
                                              <a16:creationId xmlns:a16="http://schemas.microsoft.com/office/drawing/2014/main" id="{2BCF6B9D-D3A1-4AD8-8CEE-3E7E7DA17A22}"/>
                                            </a:ext>
                                          </a:extLst>
                                        </p:cNvPr>
                                        <p:cNvSpPr txBox="1"/>
                                        <p:nvPr/>
                                      </p:nvSpPr>
                                      <p:spPr>
                                        <a:xfrm>
                                          <a:off x="2963275" y="4460504"/>
                                          <a:ext cx="284116" cy="253855"/>
                                        </a:xfrm>
                                        <a:prstGeom prst="rect">
                                          <a:avLst/>
                                        </a:prstGeom>
                                        <a:noFill/>
                                      </p:spPr>
                                      <p:txBody>
                                        <a:bodyPr wrap="square" rtlCol="0">
                                          <a:spAutoFit/>
                                        </a:bodyPr>
                                        <a:lstStyle/>
                                        <a:p>
                                          <a:r>
                                            <a:rPr lang="en-US" sz="1300" dirty="0"/>
                                            <a:t>28</a:t>
                                          </a:r>
                                        </a:p>
                                      </p:txBody>
                                    </p:sp>
                                    <p:grpSp>
                                      <p:nvGrpSpPr>
                                        <p:cNvPr id="70" name="Group 69">
                                          <a:extLst>
                                            <a:ext uri="{FF2B5EF4-FFF2-40B4-BE49-F238E27FC236}">
                                              <a16:creationId xmlns:a16="http://schemas.microsoft.com/office/drawing/2014/main" id="{A6708E8F-EBED-425E-A819-B89C76F0614F}"/>
                                            </a:ext>
                                          </a:extLst>
                                        </p:cNvPr>
                                        <p:cNvGrpSpPr/>
                                        <p:nvPr/>
                                      </p:nvGrpSpPr>
                                      <p:grpSpPr>
                                        <a:xfrm>
                                          <a:off x="1092701" y="1918509"/>
                                          <a:ext cx="4354113" cy="2834385"/>
                                          <a:chOff x="576652" y="1554132"/>
                                          <a:chExt cx="4157928" cy="2834385"/>
                                        </a:xfrm>
                                      </p:grpSpPr>
                                      <p:sp>
                                        <p:nvSpPr>
                                          <p:cNvPr id="71" name="TextBox 70">
                                            <a:extLst>
                                              <a:ext uri="{FF2B5EF4-FFF2-40B4-BE49-F238E27FC236}">
                                                <a16:creationId xmlns:a16="http://schemas.microsoft.com/office/drawing/2014/main" id="{D13ADCA3-C272-416A-A83C-8A62AA34FB33}"/>
                                              </a:ext>
                                            </a:extLst>
                                          </p:cNvPr>
                                          <p:cNvSpPr txBox="1"/>
                                          <p:nvPr/>
                                        </p:nvSpPr>
                                        <p:spPr>
                                          <a:xfrm>
                                            <a:off x="631838" y="1554132"/>
                                            <a:ext cx="500482" cy="292388"/>
                                          </a:xfrm>
                                          <a:prstGeom prst="rect">
                                            <a:avLst/>
                                          </a:prstGeom>
                                          <a:noFill/>
                                        </p:spPr>
                                        <p:txBody>
                                          <a:bodyPr wrap="square" rtlCol="0">
                                            <a:spAutoFit/>
                                          </a:bodyPr>
                                          <a:lstStyle/>
                                          <a:p>
                                            <a:r>
                                              <a:rPr lang="en-US" sz="1300" dirty="0"/>
                                              <a:t>300</a:t>
                                            </a:r>
                                          </a:p>
                                        </p:txBody>
                                      </p:sp>
                                      <p:sp>
                                        <p:nvSpPr>
                                          <p:cNvPr id="72" name="TextBox 71">
                                            <a:extLst>
                                              <a:ext uri="{FF2B5EF4-FFF2-40B4-BE49-F238E27FC236}">
                                                <a16:creationId xmlns:a16="http://schemas.microsoft.com/office/drawing/2014/main" id="{D1811D91-CF76-4184-897C-B29A12A2E57A}"/>
                                              </a:ext>
                                            </a:extLst>
                                          </p:cNvPr>
                                          <p:cNvSpPr txBox="1"/>
                                          <p:nvPr/>
                                        </p:nvSpPr>
                                        <p:spPr>
                                          <a:xfrm>
                                            <a:off x="639750" y="1823108"/>
                                            <a:ext cx="488880" cy="292388"/>
                                          </a:xfrm>
                                          <a:prstGeom prst="rect">
                                            <a:avLst/>
                                          </a:prstGeom>
                                          <a:noFill/>
                                        </p:spPr>
                                        <p:txBody>
                                          <a:bodyPr wrap="square" rtlCol="0">
                                            <a:spAutoFit/>
                                          </a:bodyPr>
                                          <a:lstStyle/>
                                          <a:p>
                                            <a:r>
                                              <a:rPr lang="en-US" sz="1300" dirty="0"/>
                                              <a:t>200</a:t>
                                            </a:r>
                                          </a:p>
                                        </p:txBody>
                                      </p:sp>
                                      <p:sp>
                                        <p:nvSpPr>
                                          <p:cNvPr id="73" name="TextBox 72">
                                            <a:extLst>
                                              <a:ext uri="{FF2B5EF4-FFF2-40B4-BE49-F238E27FC236}">
                                                <a16:creationId xmlns:a16="http://schemas.microsoft.com/office/drawing/2014/main" id="{DA48CF70-64BF-427C-BD54-6ECD0A9D9702}"/>
                                              </a:ext>
                                            </a:extLst>
                                          </p:cNvPr>
                                          <p:cNvSpPr txBox="1"/>
                                          <p:nvPr/>
                                        </p:nvSpPr>
                                        <p:spPr>
                                          <a:xfrm>
                                            <a:off x="576652" y="3333533"/>
                                            <a:ext cx="504097" cy="292388"/>
                                          </a:xfrm>
                                          <a:prstGeom prst="rect">
                                            <a:avLst/>
                                          </a:prstGeom>
                                          <a:noFill/>
                                        </p:spPr>
                                        <p:txBody>
                                          <a:bodyPr wrap="square" rtlCol="0">
                                            <a:spAutoFit/>
                                          </a:bodyPr>
                                          <a:lstStyle/>
                                          <a:p>
                                            <a:r>
                                              <a:rPr lang="en-US" sz="1300" dirty="0"/>
                                              <a:t>-300</a:t>
                                            </a:r>
                                          </a:p>
                                        </p:txBody>
                                      </p:sp>
                                      <p:sp>
                                        <p:nvSpPr>
                                          <p:cNvPr id="74" name="TextBox 73">
                                            <a:extLst>
                                              <a:ext uri="{FF2B5EF4-FFF2-40B4-BE49-F238E27FC236}">
                                                <a16:creationId xmlns:a16="http://schemas.microsoft.com/office/drawing/2014/main" id="{BE041399-0606-44BA-9A52-048AEA53A388}"/>
                                              </a:ext>
                                            </a:extLst>
                                          </p:cNvPr>
                                          <p:cNvSpPr txBox="1"/>
                                          <p:nvPr/>
                                        </p:nvSpPr>
                                        <p:spPr>
                                          <a:xfrm>
                                            <a:off x="765842" y="2420262"/>
                                            <a:ext cx="488880" cy="292388"/>
                                          </a:xfrm>
                                          <a:prstGeom prst="rect">
                                            <a:avLst/>
                                          </a:prstGeom>
                                          <a:noFill/>
                                        </p:spPr>
                                        <p:txBody>
                                          <a:bodyPr wrap="square" rtlCol="0">
                                            <a:spAutoFit/>
                                          </a:bodyPr>
                                          <a:lstStyle/>
                                          <a:p>
                                            <a:r>
                                              <a:rPr lang="en-US" sz="1300" dirty="0"/>
                                              <a:t>0</a:t>
                                            </a:r>
                                          </a:p>
                                        </p:txBody>
                                      </p:sp>
                                      <p:sp>
                                        <p:nvSpPr>
                                          <p:cNvPr id="75" name="TextBox 74">
                                            <a:extLst>
                                              <a:ext uri="{FF2B5EF4-FFF2-40B4-BE49-F238E27FC236}">
                                                <a16:creationId xmlns:a16="http://schemas.microsoft.com/office/drawing/2014/main" id="{8D226A4D-B36D-44E2-9A6C-21394F3D3273}"/>
                                              </a:ext>
                                            </a:extLst>
                                          </p:cNvPr>
                                          <p:cNvSpPr txBox="1"/>
                                          <p:nvPr/>
                                        </p:nvSpPr>
                                        <p:spPr>
                                          <a:xfrm>
                                            <a:off x="588708" y="2745709"/>
                                            <a:ext cx="516067" cy="292388"/>
                                          </a:xfrm>
                                          <a:prstGeom prst="rect">
                                            <a:avLst/>
                                          </a:prstGeom>
                                          <a:noFill/>
                                        </p:spPr>
                                        <p:txBody>
                                          <a:bodyPr wrap="square" rtlCol="0">
                                            <a:spAutoFit/>
                                          </a:bodyPr>
                                          <a:lstStyle/>
                                          <a:p>
                                            <a:r>
                                              <a:rPr lang="en-US" sz="1300" dirty="0"/>
                                              <a:t>-100</a:t>
                                            </a:r>
                                          </a:p>
                                        </p:txBody>
                                      </p:sp>
                                      <p:sp>
                                        <p:nvSpPr>
                                          <p:cNvPr id="76" name="TextBox 75">
                                            <a:extLst>
                                              <a:ext uri="{FF2B5EF4-FFF2-40B4-BE49-F238E27FC236}">
                                                <a16:creationId xmlns:a16="http://schemas.microsoft.com/office/drawing/2014/main" id="{D177DA96-BF8B-44C8-9317-149048CC7058}"/>
                                              </a:ext>
                                            </a:extLst>
                                          </p:cNvPr>
                                          <p:cNvSpPr txBox="1"/>
                                          <p:nvPr/>
                                        </p:nvSpPr>
                                        <p:spPr>
                                          <a:xfrm>
                                            <a:off x="580020" y="3919143"/>
                                            <a:ext cx="539236" cy="292388"/>
                                          </a:xfrm>
                                          <a:prstGeom prst="rect">
                                            <a:avLst/>
                                          </a:prstGeom>
                                          <a:noFill/>
                                        </p:spPr>
                                        <p:txBody>
                                          <a:bodyPr wrap="square" rtlCol="0">
                                            <a:spAutoFit/>
                                          </a:bodyPr>
                                          <a:lstStyle/>
                                          <a:p>
                                            <a:r>
                                              <a:rPr lang="en-US" sz="1300" dirty="0"/>
                                              <a:t>-500</a:t>
                                            </a:r>
                                          </a:p>
                                        </p:txBody>
                                      </p:sp>
                                      <p:grpSp>
                                        <p:nvGrpSpPr>
                                          <p:cNvPr id="77" name="Group 76">
                                            <a:extLst>
                                              <a:ext uri="{FF2B5EF4-FFF2-40B4-BE49-F238E27FC236}">
                                                <a16:creationId xmlns:a16="http://schemas.microsoft.com/office/drawing/2014/main" id="{58C034AE-98BF-4A47-B047-AA31A7EC1E07}"/>
                                              </a:ext>
                                            </a:extLst>
                                          </p:cNvPr>
                                          <p:cNvGrpSpPr/>
                                          <p:nvPr/>
                                        </p:nvGrpSpPr>
                                        <p:grpSpPr>
                                          <a:xfrm>
                                            <a:off x="890115" y="1667342"/>
                                            <a:ext cx="3844465" cy="2721175"/>
                                            <a:chOff x="890115" y="1667342"/>
                                            <a:chExt cx="3844465" cy="2721175"/>
                                          </a:xfrm>
                                        </p:grpSpPr>
                                        <p:grpSp>
                                          <p:nvGrpSpPr>
                                            <p:cNvPr id="78" name="Group 77">
                                              <a:extLst>
                                                <a:ext uri="{FF2B5EF4-FFF2-40B4-BE49-F238E27FC236}">
                                                  <a16:creationId xmlns:a16="http://schemas.microsoft.com/office/drawing/2014/main" id="{79A1DA18-D83E-4484-8203-8C52B9DCA69F}"/>
                                                </a:ext>
                                              </a:extLst>
                                            </p:cNvPr>
                                            <p:cNvGrpSpPr/>
                                            <p:nvPr/>
                                          </p:nvGrpSpPr>
                                          <p:grpSpPr>
                                            <a:xfrm>
                                              <a:off x="927434" y="1667342"/>
                                              <a:ext cx="3807146" cy="2467824"/>
                                              <a:chOff x="913911" y="1631933"/>
                                              <a:chExt cx="3807146" cy="2467824"/>
                                            </a:xfrm>
                                          </p:grpSpPr>
                                          <p:sp>
                                            <p:nvSpPr>
                                              <p:cNvPr id="83" name="Flowchart: Connector 82">
                                                <a:extLst>
                                                  <a:ext uri="{FF2B5EF4-FFF2-40B4-BE49-F238E27FC236}">
                                                    <a16:creationId xmlns:a16="http://schemas.microsoft.com/office/drawing/2014/main" id="{E3424330-4EB1-45D8-88C8-4C48731FEA6D}"/>
                                                  </a:ext>
                                                </a:extLst>
                                              </p:cNvPr>
                                              <p:cNvSpPr/>
                                              <p:nvPr/>
                                            </p:nvSpPr>
                                            <p:spPr>
                                              <a:xfrm>
                                                <a:off x="2398612" y="2542882"/>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C675D86B-25F3-4243-935F-3BCC3F017D3F}"/>
                                                  </a:ext>
                                                </a:extLst>
                                              </p:cNvPr>
                                              <p:cNvSpPr/>
                                              <p:nvPr/>
                                            </p:nvSpPr>
                                            <p:spPr>
                                              <a:xfrm>
                                                <a:off x="3939948" y="254194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EDC4061B-3B08-4E26-8E41-ECB8B6D822C1}"/>
                                                  </a:ext>
                                                </a:extLst>
                                              </p:cNvPr>
                                              <p:cNvSpPr/>
                                              <p:nvPr/>
                                            </p:nvSpPr>
                                            <p:spPr>
                                              <a:xfrm>
                                                <a:off x="1760446" y="255468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a:extLst>
                                                  <a:ext uri="{FF2B5EF4-FFF2-40B4-BE49-F238E27FC236}">
                                                    <a16:creationId xmlns:a16="http://schemas.microsoft.com/office/drawing/2014/main" id="{3755DA66-7FA9-418B-851E-D6667115E708}"/>
                                                  </a:ext>
                                                </a:extLst>
                                              </p:cNvPr>
                                              <p:cNvSpPr/>
                                              <p:nvPr/>
                                            </p:nvSpPr>
                                            <p:spPr>
                                              <a:xfrm>
                                                <a:off x="3143246" y="255786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2281D8A-7EE0-428E-AD9D-0DB6BCF44BC5}"/>
                                                  </a:ext>
                                                </a:extLst>
                                              </p:cNvPr>
                                              <p:cNvSpPr/>
                                              <p:nvPr/>
                                            </p:nvSpPr>
                                            <p:spPr>
                                              <a:xfrm>
                                                <a:off x="2447406" y="385682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9127596C-94E1-4345-A140-7D310F52A1C2}"/>
                                                  </a:ext>
                                                </a:extLst>
                                              </p:cNvPr>
                                              <p:cNvSpPr/>
                                              <p:nvPr/>
                                            </p:nvSpPr>
                                            <p:spPr>
                                              <a:xfrm>
                                                <a:off x="1717037" y="3878491"/>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6B36C283-6BDE-49EB-9609-4B5D489D1D84}"/>
                                                  </a:ext>
                                                </a:extLst>
                                              </p:cNvPr>
                                              <p:cNvGrpSpPr/>
                                              <p:nvPr/>
                                            </p:nvGrpSpPr>
                                            <p:grpSpPr>
                                              <a:xfrm>
                                                <a:off x="913911" y="1631933"/>
                                                <a:ext cx="3807146" cy="2467824"/>
                                                <a:chOff x="913911" y="1625583"/>
                                                <a:chExt cx="3807146" cy="2467824"/>
                                              </a:xfrm>
                                            </p:grpSpPr>
                                            <p:cxnSp>
                                              <p:nvCxnSpPr>
                                                <p:cNvPr id="90" name="Straight Connector 89">
                                                  <a:extLst>
                                                    <a:ext uri="{FF2B5EF4-FFF2-40B4-BE49-F238E27FC236}">
                                                      <a16:creationId xmlns:a16="http://schemas.microsoft.com/office/drawing/2014/main" id="{225A96E7-43FD-40DF-9510-7DEAAAF961A6}"/>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4CA045C-3A1C-4D17-A950-FDCF81E4FB80}"/>
                                                    </a:ext>
                                                  </a:extLst>
                                                </p:cNvPr>
                                                <p:cNvCxnSpPr>
                                                  <a:cxnSpLocks/>
                                                </p:cNvCxnSpPr>
                                                <p:nvPr/>
                                              </p:nvCxnSpPr>
                                              <p:spPr>
                                                <a:xfrm rot="16200000">
                                                  <a:off x="2817484" y="2106991"/>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5AC401-2F45-4FB8-8539-0D20ACDB83E7}"/>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0A4034F-C5C8-450B-B700-8D1FE6A255B7}"/>
                                                    </a:ext>
                                                  </a:extLst>
                                                </p:cNvPr>
                                                <p:cNvCxnSpPr/>
                                                <p:nvPr/>
                                              </p:nvCxnSpPr>
                                              <p:spPr>
                                                <a:xfrm>
                                                  <a:off x="920917" y="2843002"/>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C807643-F1F7-4742-AD8B-8EFF66D25916}"/>
                                                    </a:ext>
                                                  </a:extLst>
                                                </p:cNvPr>
                                                <p:cNvCxnSpPr/>
                                                <p:nvPr/>
                                              </p:nvCxnSpPr>
                                              <p:spPr>
                                                <a:xfrm>
                                                  <a:off x="920917" y="311295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658176E-9C4E-404A-AEBA-CBDCB95073E8}"/>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5FE8DC7-242A-44E0-AF6A-00ACE130311A}"/>
                                                    </a:ext>
                                                  </a:extLst>
                                                </p:cNvPr>
                                                <p:cNvCxnSpPr>
                                                  <a:cxnSpLocks/>
                                                </p:cNvCxnSpPr>
                                                <p:nvPr/>
                                              </p:nvCxnSpPr>
                                              <p:spPr>
                                                <a:xfrm rot="5400000">
                                                  <a:off x="1689077"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239077-28FA-4857-BC80-8429CCFB5AE4}"/>
                                                    </a:ext>
                                                  </a:extLst>
                                                </p:cNvPr>
                                                <p:cNvCxnSpPr>
                                                  <a:cxnSpLocks/>
                                                </p:cNvCxnSpPr>
                                                <p:nvPr/>
                                              </p:nvCxnSpPr>
                                              <p:spPr>
                                                <a:xfrm rot="5400000">
                                                  <a:off x="3904750"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F613E9A-A351-4989-BEF5-CCE91009CABE}"/>
                                                    </a:ext>
                                                  </a:extLst>
                                                </p:cNvPr>
                                                <p:cNvCxnSpPr>
                                                  <a:cxnSpLocks/>
                                                </p:cNvCxnSpPr>
                                                <p:nvPr/>
                                              </p:nvCxnSpPr>
                                              <p:spPr>
                                                <a:xfrm rot="5400000">
                                                  <a:off x="4677819" y="40443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E37AEB4-FB87-486E-8879-F029F23C02C3}"/>
                                                    </a:ext>
                                                  </a:extLst>
                                                </p:cNvPr>
                                                <p:cNvCxnSpPr/>
                                                <p:nvPr/>
                                              </p:nvCxnSpPr>
                                              <p:spPr>
                                                <a:xfrm>
                                                  <a:off x="920917" y="22102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00F876-40D4-4EA8-9DF4-58B6FBA55862}"/>
                                                    </a:ext>
                                                  </a:extLst>
                                                </p:cNvPr>
                                                <p:cNvCxnSpPr>
                                                  <a:cxnSpLocks/>
                                                </p:cNvCxnSpPr>
                                                <p:nvPr/>
                                              </p:nvCxnSpPr>
                                              <p:spPr>
                                                <a:xfrm rot="5400000">
                                                  <a:off x="3172714"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9" name="TextBox 78">
                                              <a:extLst>
                                                <a:ext uri="{FF2B5EF4-FFF2-40B4-BE49-F238E27FC236}">
                                                  <a16:creationId xmlns:a16="http://schemas.microsoft.com/office/drawing/2014/main" id="{F5C8C6C7-D4D6-43FC-8BD5-484888A69E75}"/>
                                                </a:ext>
                                              </a:extLst>
                                            </p:cNvPr>
                                            <p:cNvSpPr txBox="1"/>
                                            <p:nvPr/>
                                          </p:nvSpPr>
                                          <p:spPr>
                                            <a:xfrm>
                                              <a:off x="1610678" y="4096127"/>
                                              <a:ext cx="325644" cy="253855"/>
                                            </a:xfrm>
                                            <a:prstGeom prst="rect">
                                              <a:avLst/>
                                            </a:prstGeom>
                                            <a:noFill/>
                                          </p:spPr>
                                          <p:txBody>
                                            <a:bodyPr wrap="square" rtlCol="0">
                                              <a:spAutoFit/>
                                            </a:bodyPr>
                                            <a:lstStyle/>
                                            <a:p>
                                              <a:r>
                                                <a:rPr lang="en-US" sz="1300" dirty="0"/>
                                                <a:t>12</a:t>
                                              </a:r>
                                            </a:p>
                                          </p:txBody>
                                        </p:sp>
                                        <p:sp>
                                          <p:nvSpPr>
                                            <p:cNvPr id="80" name="TextBox 79">
                                              <a:extLst>
                                                <a:ext uri="{FF2B5EF4-FFF2-40B4-BE49-F238E27FC236}">
                                                  <a16:creationId xmlns:a16="http://schemas.microsoft.com/office/drawing/2014/main" id="{C0C3FA2E-FDD1-473C-A4F3-746B85289895}"/>
                                                </a:ext>
                                              </a:extLst>
                                            </p:cNvPr>
                                            <p:cNvSpPr txBox="1"/>
                                            <p:nvPr/>
                                          </p:nvSpPr>
                                          <p:spPr>
                                            <a:xfrm>
                                              <a:off x="3089258" y="4096127"/>
                                              <a:ext cx="327171" cy="253855"/>
                                            </a:xfrm>
                                            <a:prstGeom prst="rect">
                                              <a:avLst/>
                                            </a:prstGeom>
                                            <a:noFill/>
                                          </p:spPr>
                                          <p:txBody>
                                            <a:bodyPr wrap="square" rtlCol="0">
                                              <a:spAutoFit/>
                                            </a:bodyPr>
                                            <a:lstStyle/>
                                            <a:p>
                                              <a:r>
                                                <a:rPr lang="en-US" sz="1300" dirty="0"/>
                                                <a:t>44</a:t>
                                              </a:r>
                                            </a:p>
                                          </p:txBody>
                                        </p:sp>
                                        <p:sp>
                                          <p:nvSpPr>
                                            <p:cNvPr id="81" name="TextBox 80">
                                              <a:extLst>
                                                <a:ext uri="{FF2B5EF4-FFF2-40B4-BE49-F238E27FC236}">
                                                  <a16:creationId xmlns:a16="http://schemas.microsoft.com/office/drawing/2014/main" id="{C5CA35A5-4E24-46F2-85B8-ED06F9530BD7}"/>
                                                </a:ext>
                                              </a:extLst>
                                            </p:cNvPr>
                                            <p:cNvSpPr txBox="1"/>
                                            <p:nvPr/>
                                          </p:nvSpPr>
                                          <p:spPr>
                                            <a:xfrm>
                                              <a:off x="890115" y="4096129"/>
                                              <a:ext cx="249091" cy="292388"/>
                                            </a:xfrm>
                                            <a:prstGeom prst="rect">
                                              <a:avLst/>
                                            </a:prstGeom>
                                            <a:noFill/>
                                          </p:spPr>
                                          <p:txBody>
                                            <a:bodyPr wrap="square" rtlCol="0">
                                              <a:spAutoFit/>
                                            </a:bodyPr>
                                            <a:lstStyle/>
                                            <a:p>
                                              <a:pPr algn="ctr"/>
                                              <a:r>
                                                <a:rPr lang="en-US" sz="1300" dirty="0"/>
                                                <a:t>0</a:t>
                                              </a:r>
                                            </a:p>
                                          </p:txBody>
                                        </p:sp>
                                        <p:sp>
                                          <p:nvSpPr>
                                            <p:cNvPr id="82" name="TextBox 81">
                                              <a:extLst>
                                                <a:ext uri="{FF2B5EF4-FFF2-40B4-BE49-F238E27FC236}">
                                                  <a16:creationId xmlns:a16="http://schemas.microsoft.com/office/drawing/2014/main" id="{408BA0DD-F6A9-4CE9-8E9C-C1361301F6CC}"/>
                                                </a:ext>
                                              </a:extLst>
                                            </p:cNvPr>
                                            <p:cNvSpPr txBox="1"/>
                                            <p:nvPr/>
                                          </p:nvSpPr>
                                          <p:spPr>
                                            <a:xfrm>
                                              <a:off x="3821430" y="4096127"/>
                                              <a:ext cx="263117" cy="253855"/>
                                            </a:xfrm>
                                            <a:prstGeom prst="rect">
                                              <a:avLst/>
                                            </a:prstGeom>
                                            <a:noFill/>
                                          </p:spPr>
                                          <p:txBody>
                                            <a:bodyPr wrap="square" rtlCol="0">
                                              <a:spAutoFit/>
                                            </a:bodyPr>
                                            <a:lstStyle/>
                                            <a:p>
                                              <a:r>
                                                <a:rPr lang="en-US" sz="1300" dirty="0"/>
                                                <a:t>56</a:t>
                                              </a:r>
                                            </a:p>
                                          </p:txBody>
                                        </p:sp>
                                      </p:grpSp>
                                    </p:grpSp>
                                  </p:grpSp>
                                  <p:cxnSp>
                                    <p:nvCxnSpPr>
                                      <p:cNvPr id="68" name="Straight Connector 67">
                                        <a:extLst>
                                          <a:ext uri="{FF2B5EF4-FFF2-40B4-BE49-F238E27FC236}">
                                            <a16:creationId xmlns:a16="http://schemas.microsoft.com/office/drawing/2014/main" id="{EA57987A-A87B-42CE-BBFF-5407FF023741}"/>
                                          </a:ext>
                                        </a:extLst>
                                      </p:cNvPr>
                                      <p:cNvCxnSpPr>
                                        <a:cxnSpLocks/>
                                      </p:cNvCxnSpPr>
                                      <p:nvPr/>
                                    </p:nvCxnSpPr>
                                    <p:spPr>
                                      <a:xfrm rot="5400000">
                                        <a:off x="304867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3" name="Flowchart: Connector 62">
                                    <a:extLst>
                                      <a:ext uri="{FF2B5EF4-FFF2-40B4-BE49-F238E27FC236}">
                                        <a16:creationId xmlns:a16="http://schemas.microsoft.com/office/drawing/2014/main" id="{FF3DDDBC-78DC-4EDA-B8DF-E5251551AB2F}"/>
                                      </a:ext>
                                    </a:extLst>
                                  </p:cNvPr>
                                  <p:cNvSpPr/>
                                  <p:nvPr/>
                                </p:nvSpPr>
                                <p:spPr>
                                  <a:xfrm>
                                    <a:off x="4619529" y="4153623"/>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A63A5D1A-42DC-4B5C-B595-EA2E6AB1549B}"/>
                                      </a:ext>
                                    </a:extLst>
                                  </p:cNvPr>
                                  <p:cNvSpPr/>
                                  <p:nvPr/>
                                </p:nvSpPr>
                                <p:spPr>
                                  <a:xfrm>
                                    <a:off x="5391791" y="337148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grpSp>
                  <p:cxnSp>
                    <p:nvCxnSpPr>
                      <p:cNvPr id="50" name="Straight Connector 49">
                        <a:extLst>
                          <a:ext uri="{FF2B5EF4-FFF2-40B4-BE49-F238E27FC236}">
                            <a16:creationId xmlns:a16="http://schemas.microsoft.com/office/drawing/2014/main" id="{39B51A9D-F871-4FA3-8A5F-FB369C8960EC}"/>
                          </a:ext>
                        </a:extLst>
                      </p:cNvPr>
                      <p:cNvCxnSpPr/>
                      <p:nvPr/>
                    </p:nvCxnSpPr>
                    <p:spPr>
                      <a:xfrm>
                        <a:off x="1467367" y="232116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518E093E-0286-41CA-835C-A03D9F7D0691}"/>
                        </a:ext>
                      </a:extLst>
                    </p:cNvPr>
                    <p:cNvCxnSpPr/>
                    <p:nvPr/>
                  </p:nvCxnSpPr>
                  <p:spPr>
                    <a:xfrm>
                      <a:off x="1467367" y="2920289"/>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EC135D14-E638-453D-AF19-CD21E14EF014}"/>
                      </a:ext>
                    </a:extLst>
                  </p:cNvPr>
                  <p:cNvCxnSpPr/>
                  <p:nvPr/>
                </p:nvCxnSpPr>
                <p:spPr>
                  <a:xfrm>
                    <a:off x="1467367" y="382489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5961148D-1292-4793-A167-0559726C668F}"/>
                    </a:ext>
                  </a:extLst>
                </p:cNvPr>
                <p:cNvCxnSpPr/>
                <p:nvPr/>
              </p:nvCxnSpPr>
              <p:spPr>
                <a:xfrm>
                  <a:off x="1467367" y="4132121"/>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C4617993-C835-4759-B3DC-36E3EF7963F9}"/>
                  </a:ext>
                </a:extLst>
              </p:cNvPr>
              <p:cNvSpPr/>
              <p:nvPr/>
            </p:nvSpPr>
            <p:spPr>
              <a:xfrm>
                <a:off x="1527858" y="2123954"/>
                <a:ext cx="3906456" cy="856527"/>
              </a:xfrm>
              <a:custGeom>
                <a:avLst/>
                <a:gdLst>
                  <a:gd name="connsiteX0" fmla="*/ 0 w 3906456"/>
                  <a:gd name="connsiteY0" fmla="*/ 798654 h 856527"/>
                  <a:gd name="connsiteX1" fmla="*/ 787079 w 3906456"/>
                  <a:gd name="connsiteY1" fmla="*/ 850740 h 856527"/>
                  <a:gd name="connsiteX2" fmla="*/ 1562583 w 3906456"/>
                  <a:gd name="connsiteY2" fmla="*/ 839165 h 856527"/>
                  <a:gd name="connsiteX3" fmla="*/ 2355448 w 3906456"/>
                  <a:gd name="connsiteY3" fmla="*/ 856527 h 856527"/>
                  <a:gd name="connsiteX4" fmla="*/ 3125165 w 3906456"/>
                  <a:gd name="connsiteY4" fmla="*/ 839165 h 856527"/>
                  <a:gd name="connsiteX5" fmla="*/ 3906456 w 3906456"/>
                  <a:gd name="connsiteY5" fmla="*/ 0 h 85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56" h="856527">
                    <a:moveTo>
                      <a:pt x="0" y="798654"/>
                    </a:moveTo>
                    <a:lnTo>
                      <a:pt x="787079" y="850740"/>
                    </a:lnTo>
                    <a:lnTo>
                      <a:pt x="1562583" y="839165"/>
                    </a:lnTo>
                    <a:lnTo>
                      <a:pt x="2355448" y="856527"/>
                    </a:lnTo>
                    <a:lnTo>
                      <a:pt x="3125165" y="839165"/>
                    </a:lnTo>
                    <a:lnTo>
                      <a:pt x="3906456"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7E957C4-D6B3-40F8-B2BA-6E6963981155}"/>
                  </a:ext>
                </a:extLst>
              </p:cNvPr>
              <p:cNvSpPr/>
              <p:nvPr/>
            </p:nvSpPr>
            <p:spPr>
              <a:xfrm>
                <a:off x="1542742" y="2936974"/>
                <a:ext cx="3861361" cy="1371600"/>
              </a:xfrm>
              <a:custGeom>
                <a:avLst/>
                <a:gdLst>
                  <a:gd name="connsiteX0" fmla="*/ 0 w 3900669"/>
                  <a:gd name="connsiteY0" fmla="*/ 0 h 1371600"/>
                  <a:gd name="connsiteX1" fmla="*/ 798653 w 3900669"/>
                  <a:gd name="connsiteY1" fmla="*/ 1371600 h 1371600"/>
                  <a:gd name="connsiteX2" fmla="*/ 1562583 w 3900669"/>
                  <a:gd name="connsiteY2" fmla="*/ 1336876 h 1371600"/>
                  <a:gd name="connsiteX3" fmla="*/ 2332299 w 3900669"/>
                  <a:gd name="connsiteY3" fmla="*/ 1279002 h 1371600"/>
                  <a:gd name="connsiteX4" fmla="*/ 3119377 w 3900669"/>
                  <a:gd name="connsiteY4" fmla="*/ 1244278 h 1371600"/>
                  <a:gd name="connsiteX5" fmla="*/ 3900669 w 3900669"/>
                  <a:gd name="connsiteY5" fmla="*/ 468774 h 1371600"/>
                  <a:gd name="connsiteX6" fmla="*/ 3900669 w 3900669"/>
                  <a:gd name="connsiteY6" fmla="*/ 47456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669" h="1371600">
                    <a:moveTo>
                      <a:pt x="0" y="0"/>
                    </a:moveTo>
                    <a:lnTo>
                      <a:pt x="798653" y="1371600"/>
                    </a:lnTo>
                    <a:lnTo>
                      <a:pt x="1562583" y="1336876"/>
                    </a:lnTo>
                    <a:lnTo>
                      <a:pt x="2332299" y="1279002"/>
                    </a:lnTo>
                    <a:lnTo>
                      <a:pt x="3119377" y="1244278"/>
                    </a:lnTo>
                    <a:lnTo>
                      <a:pt x="3900669" y="468774"/>
                    </a:lnTo>
                    <a:lnTo>
                      <a:pt x="3900669" y="474562"/>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 name="Rectangle 17">
            <a:extLst>
              <a:ext uri="{FF2B5EF4-FFF2-40B4-BE49-F238E27FC236}">
                <a16:creationId xmlns:a16="http://schemas.microsoft.com/office/drawing/2014/main" id="{E225B67D-8199-48F3-AD37-2BADEE498A72}"/>
              </a:ext>
            </a:extLst>
          </p:cNvPr>
          <p:cNvSpPr/>
          <p:nvPr/>
        </p:nvSpPr>
        <p:spPr>
          <a:xfrm>
            <a:off x="2045987" y="1182518"/>
            <a:ext cx="8100027" cy="646331"/>
          </a:xfrm>
          <a:prstGeom prst="rect">
            <a:avLst/>
          </a:prstGeom>
        </p:spPr>
        <p:txBody>
          <a:bodyPr wrap="square">
            <a:spAutoFit/>
          </a:bodyPr>
          <a:lstStyle/>
          <a:p>
            <a:pPr algn="ctr"/>
            <a:r>
              <a:rPr lang="en-US" b="1" dirty="0">
                <a:solidFill>
                  <a:schemeClr val="accent2"/>
                </a:solidFill>
              </a:rPr>
              <a:t>Phase III (BORA) Extension Study of SIROCCO and CALIMA Patients (</a:t>
            </a:r>
            <a:r>
              <a:rPr lang="en-US" b="1" dirty="0">
                <a:solidFill>
                  <a:schemeClr val="accent2"/>
                </a:solidFill>
                <a:cs typeface="Arial" panose="020B0604020202020204" pitchFamily="34" charset="0"/>
              </a:rPr>
              <a:t>≥300 cells/µL): </a:t>
            </a:r>
            <a:r>
              <a:rPr lang="en-US" b="1" dirty="0">
                <a:solidFill>
                  <a:schemeClr val="accent2"/>
                </a:solidFill>
              </a:rPr>
              <a:t>Change in Blood EOS</a:t>
            </a:r>
            <a:r>
              <a:rPr lang="en-US" b="1" dirty="0">
                <a:solidFill>
                  <a:schemeClr val="accent2"/>
                </a:solidFill>
                <a:cs typeface="Arial" panose="020B0604020202020204" pitchFamily="34" charset="0"/>
              </a:rPr>
              <a:t> </a:t>
            </a:r>
            <a:r>
              <a:rPr lang="en-US" b="1" dirty="0">
                <a:solidFill>
                  <a:schemeClr val="accent2"/>
                </a:solidFill>
              </a:rPr>
              <a:t>From the BORA Baseline</a:t>
            </a:r>
            <a:endParaRPr lang="en-US" b="1" baseline="30000" dirty="0">
              <a:solidFill>
                <a:schemeClr val="accent2"/>
              </a:solidFill>
            </a:endParaRPr>
          </a:p>
        </p:txBody>
      </p:sp>
      <p:grpSp>
        <p:nvGrpSpPr>
          <p:cNvPr id="101" name="Group 100">
            <a:extLst>
              <a:ext uri="{FF2B5EF4-FFF2-40B4-BE49-F238E27FC236}">
                <a16:creationId xmlns:a16="http://schemas.microsoft.com/office/drawing/2014/main" id="{3C7BA1FC-805D-4335-AED1-4A907AA86B4B}"/>
              </a:ext>
            </a:extLst>
          </p:cNvPr>
          <p:cNvGrpSpPr/>
          <p:nvPr/>
        </p:nvGrpSpPr>
        <p:grpSpPr>
          <a:xfrm>
            <a:off x="7666934" y="1859846"/>
            <a:ext cx="1216579" cy="284144"/>
            <a:chOff x="8571694" y="1967768"/>
            <a:chExt cx="1646220" cy="284144"/>
          </a:xfrm>
        </p:grpSpPr>
        <p:cxnSp>
          <p:nvCxnSpPr>
            <p:cNvPr id="102" name="Straight Arrow Connector 101">
              <a:extLst>
                <a:ext uri="{FF2B5EF4-FFF2-40B4-BE49-F238E27FC236}">
                  <a16:creationId xmlns:a16="http://schemas.microsoft.com/office/drawing/2014/main" id="{C8FD0723-EE0F-4531-AF31-1429E23469EB}"/>
                </a:ext>
              </a:extLst>
            </p:cNvPr>
            <p:cNvCxnSpPr>
              <a:cxnSpLocks/>
            </p:cNvCxnSpPr>
            <p:nvPr/>
          </p:nvCxnSpPr>
          <p:spPr>
            <a:xfrm rot="16200000">
              <a:off x="9412538" y="1488388"/>
              <a:ext cx="0" cy="1527048"/>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TextBox 15">
              <a:extLst>
                <a:ext uri="{FF2B5EF4-FFF2-40B4-BE49-F238E27FC236}">
                  <a16:creationId xmlns:a16="http://schemas.microsoft.com/office/drawing/2014/main" id="{A385970B-C1C0-48F9-98CC-29A64B5ACFD2}"/>
                </a:ext>
              </a:extLst>
            </p:cNvPr>
            <p:cNvSpPr txBox="1"/>
            <p:nvPr/>
          </p:nvSpPr>
          <p:spPr>
            <a:xfrm>
              <a:off x="8571694" y="1967768"/>
              <a:ext cx="1646220"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 Off-treatment period</a:t>
              </a:r>
            </a:p>
          </p:txBody>
        </p:sp>
      </p:grpSp>
      <p:sp>
        <p:nvSpPr>
          <p:cNvPr id="104" name="Rectangle: Rounded Corners 20">
            <a:extLst>
              <a:ext uri="{FF2B5EF4-FFF2-40B4-BE49-F238E27FC236}">
                <a16:creationId xmlns:a16="http://schemas.microsoft.com/office/drawing/2014/main" id="{945F2C99-3460-42B9-85D0-38CC5DAE90B3}"/>
              </a:ext>
            </a:extLst>
          </p:cNvPr>
          <p:cNvSpPr/>
          <p:nvPr/>
        </p:nvSpPr>
        <p:spPr>
          <a:xfrm>
            <a:off x="-2" y="561822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buClr>
                <a:schemeClr val="accent2"/>
              </a:buClr>
            </a:pPr>
            <a:r>
              <a:rPr lang="en-US" sz="1400" b="1" dirty="0">
                <a:solidFill>
                  <a:schemeClr val="tx1">
                    <a:lumMod val="75000"/>
                    <a:lumOff val="25000"/>
                  </a:schemeClr>
                </a:solidFill>
              </a:rPr>
              <a:t>There was sustained depletion of blood EOS counts throughout the treatment period and gradual recovery of EOS  </a:t>
            </a:r>
          </a:p>
          <a:p>
            <a:pPr marL="640080" algn="ctr">
              <a:buClr>
                <a:schemeClr val="accent2"/>
              </a:buClr>
            </a:pPr>
            <a:r>
              <a:rPr lang="en-US" sz="1400" b="1" dirty="0">
                <a:solidFill>
                  <a:schemeClr val="tx1">
                    <a:lumMod val="75000"/>
                    <a:lumOff val="25000"/>
                  </a:schemeClr>
                </a:solidFill>
              </a:rPr>
              <a:t>during the off treatment period in both groups</a:t>
            </a:r>
          </a:p>
        </p:txBody>
      </p:sp>
      <p:sp>
        <p:nvSpPr>
          <p:cNvPr id="105" name="Right Brace 104">
            <a:extLst>
              <a:ext uri="{FF2B5EF4-FFF2-40B4-BE49-F238E27FC236}">
                <a16:creationId xmlns:a16="http://schemas.microsoft.com/office/drawing/2014/main" id="{DE9B5349-3C68-4C13-9BF8-1315CC5E801A}"/>
              </a:ext>
            </a:extLst>
          </p:cNvPr>
          <p:cNvSpPr/>
          <p:nvPr/>
        </p:nvSpPr>
        <p:spPr>
          <a:xfrm>
            <a:off x="9770611" y="2265568"/>
            <a:ext cx="278771" cy="7261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78BC572B-A442-46C3-98BE-4F6474EEAF09}"/>
              </a:ext>
            </a:extLst>
          </p:cNvPr>
          <p:cNvSpPr txBox="1"/>
          <p:nvPr/>
        </p:nvSpPr>
        <p:spPr>
          <a:xfrm>
            <a:off x="10101225" y="2265568"/>
            <a:ext cx="1582484" cy="646331"/>
          </a:xfrm>
          <a:prstGeom prst="rect">
            <a:avLst/>
          </a:prstGeom>
          <a:noFill/>
        </p:spPr>
        <p:txBody>
          <a:bodyPr wrap="none" rtlCol="0">
            <a:spAutoFit/>
          </a:bodyPr>
          <a:lstStyle/>
          <a:p>
            <a:r>
              <a:rPr lang="en-US" dirty="0"/>
              <a:t>Continuously </a:t>
            </a:r>
          </a:p>
          <a:p>
            <a:r>
              <a:rPr lang="en-US" dirty="0"/>
              <a:t>exposed</a:t>
            </a:r>
          </a:p>
        </p:txBody>
      </p:sp>
      <p:sp>
        <p:nvSpPr>
          <p:cNvPr id="107" name="Right Brace 106">
            <a:extLst>
              <a:ext uri="{FF2B5EF4-FFF2-40B4-BE49-F238E27FC236}">
                <a16:creationId xmlns:a16="http://schemas.microsoft.com/office/drawing/2014/main" id="{857ACD28-42D0-4AE3-8F79-69E7A0F21CE8}"/>
              </a:ext>
            </a:extLst>
          </p:cNvPr>
          <p:cNvSpPr/>
          <p:nvPr/>
        </p:nvSpPr>
        <p:spPr>
          <a:xfrm>
            <a:off x="9751164" y="3735024"/>
            <a:ext cx="325869" cy="10978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a:extLst>
              <a:ext uri="{FF2B5EF4-FFF2-40B4-BE49-F238E27FC236}">
                <a16:creationId xmlns:a16="http://schemas.microsoft.com/office/drawing/2014/main" id="{DF0ED85D-9CB8-4334-B2A7-55A8054107DA}"/>
              </a:ext>
            </a:extLst>
          </p:cNvPr>
          <p:cNvSpPr txBox="1"/>
          <p:nvPr/>
        </p:nvSpPr>
        <p:spPr>
          <a:xfrm>
            <a:off x="10156577" y="3946102"/>
            <a:ext cx="1849843" cy="646331"/>
          </a:xfrm>
          <a:prstGeom prst="rect">
            <a:avLst/>
          </a:prstGeom>
          <a:noFill/>
        </p:spPr>
        <p:txBody>
          <a:bodyPr wrap="square" rtlCol="0">
            <a:spAutoFit/>
          </a:bodyPr>
          <a:lstStyle/>
          <a:p>
            <a:r>
              <a:rPr lang="en-US" dirty="0"/>
              <a:t>New to benralizumab</a:t>
            </a:r>
          </a:p>
        </p:txBody>
      </p:sp>
    </p:spTree>
    <p:extLst>
      <p:ext uri="{BB962C8B-B14F-4D97-AF65-F5344CB8AC3E}">
        <p14:creationId xmlns:p14="http://schemas.microsoft.com/office/powerpoint/2010/main" val="1951929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f6428a215fd8b75d74dd12f2b88c15812c8e"/>
</p:tagLst>
</file>

<file path=ppt/theme/theme1.xml><?xml version="1.0" encoding="utf-8"?>
<a:theme xmlns:a="http://schemas.openxmlformats.org/drawingml/2006/main" name="Slide Templat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48932</TotalTime>
  <Words>9638</Words>
  <Application>Microsoft Office PowerPoint</Application>
  <PresentationFormat>Widescreen</PresentationFormat>
  <Paragraphs>1325</Paragraphs>
  <Slides>42</Slides>
  <Notes>42</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ＭＳ Ｐゴシック</vt:lpstr>
      <vt:lpstr>Arial</vt:lpstr>
      <vt:lpstr>Calibri</vt:lpstr>
      <vt:lpstr>Helvetica</vt:lpstr>
      <vt:lpstr>Symbol</vt:lpstr>
      <vt:lpstr>Times New Roman</vt:lpstr>
      <vt:lpstr>Slide Template</vt:lpstr>
      <vt:lpstr>PowerPoint Presentation</vt:lpstr>
      <vt:lpstr>FASENRA (benralizumab 30 mg subcutaneous injection) </vt:lpstr>
      <vt:lpstr>FASENRA</vt:lpstr>
      <vt:lpstr>Benralizumab Has Been Added as Step 5 Treatment in GINA 2018 </vt:lpstr>
      <vt:lpstr>Benralizumab Mechanism of Action: Enhanced Antibody-Dependent Cell-Mediated Cytotoxicity</vt:lpstr>
      <vt:lpstr>The Role of Eosinophils in the Pathophysiology of Eosinophilic Asthma1-8</vt:lpstr>
      <vt:lpstr>Benralizumab Mechanism of Action: In Vitro Fluorescence Imaging</vt:lpstr>
      <vt:lpstr>Rapid Blood Eosinophil Depletion in 24 Hours</vt:lpstr>
      <vt:lpstr>Reduction of Mean Blood EOS Counts Maintained in Patients    Continuously Exposed to Benralizumab for up to 2 Years</vt:lpstr>
      <vt:lpstr>ZONDA Sputum Substudy: Benralizumab Depleted Mature  Sputum EOS and Reduced Sputum EOS Progenitors and ILC2 Cells</vt:lpstr>
      <vt:lpstr>Pivotal Studies: Overview</vt:lpstr>
      <vt:lpstr>Exacerbation Studies (SIROCCO and CALIMA): Overview </vt:lpstr>
      <vt:lpstr>Oral Corticosteroid Reduction Trial (ZONDA): Overview</vt:lpstr>
      <vt:lpstr>Patient Flow From SIROCCO/CALIMA/ZONDA (BORA): Overview</vt:lpstr>
      <vt:lpstr>Efficacy: Benralizumab’s Reduction of Exacerbations and OCS-Sparing Effect</vt:lpstr>
      <vt:lpstr>Benralizumab Significantly Reduced Annual Exacerbation Rate</vt:lpstr>
      <vt:lpstr>Annual Asthma Exacerbation Rates Were Lower with 2 Years of Treatment</vt:lpstr>
      <vt:lpstr>Greater Improvements in Exacerbation Reduction With Benralizumab  vs. Placebo With Increasing Baseline Blood Eosinophil Levels</vt:lpstr>
      <vt:lpstr>Greater Improvements in Exacerbation Reduction With Benralizumab   vs. Placebo in Increasing Number of Historical Asthma Exacerbations </vt:lpstr>
      <vt:lpstr>Exacerbation Rate Reduction Based on Clinical Predictors of              Response (≥300 EOS)</vt:lpstr>
      <vt:lpstr>Exacerbation Rate Reduction Based on Clinical Predictors of              Response (&lt;300 EOS cells/µL )</vt:lpstr>
      <vt:lpstr>Benralizumab Demonstrated Exacerbation Reductions Independent of  Allergic Status (Atopy and IgE Concentration)</vt:lpstr>
      <vt:lpstr>Benralizumab Significantly Reduced OCS Doses While Maintaining     Asthma Control at Week 28 in Patients With Severe Asthma vs. Placebo</vt:lpstr>
      <vt:lpstr>Benralizumab Reduced Annual Exacerbation Rate While Reducing Background OCS Use</vt:lpstr>
      <vt:lpstr>Efficacy: Effect on Lung Function</vt:lpstr>
      <vt:lpstr>Benralizumab Significantly Increased Prebronchodilator FEV1 </vt:lpstr>
      <vt:lpstr>Improvements in FEV1 Were Observed as Early as Week 4 and  Were Maintained Throughout the Treatment Period</vt:lpstr>
      <vt:lpstr>Greater Improvements in FEV1 With Increasing Baseline Blood       Eosinophil Levels</vt:lpstr>
      <vt:lpstr>Greater Improvements With Benralizumab vs. Placebo in FEV1 With Increasing Number of Historical Asthma Exacerbations</vt:lpstr>
      <vt:lpstr>Improvements in Prebronchodilator FEV1 at Week 28 in Patients on         Daily OCS1,2</vt:lpstr>
      <vt:lpstr>Change in FEV1 Over 28 Weeks</vt:lpstr>
      <vt:lpstr>Efficacy: Effect on Patient- Reported Outcomes</vt:lpstr>
      <vt:lpstr>Benralizumab Improved Asthma Control and Quality of Life</vt:lpstr>
      <vt:lpstr>BORA: ACQ-6 Score Mean Change From Baseline (SIROCCO and      CALIMA, Adult Patients)</vt:lpstr>
      <vt:lpstr>BORA: AQLQ(S)+12 Score Mean Change From Baseline (SIROCCO           and CALIMA, Adult Patients)</vt:lpstr>
      <vt:lpstr>Safety and Tolerability Profile </vt:lpstr>
      <vt:lpstr>Benralizumab Safety Results From Pivotal Clinical Studies (N=2514)  of 48 to 56 Weeks in Duration</vt:lpstr>
      <vt:lpstr>BORA Safety Summary</vt:lpstr>
      <vt:lpstr>Dosing and Administration</vt:lpstr>
      <vt:lpstr>FASENRA Posology and Method of Administration</vt:lpstr>
      <vt:lpstr>Summary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Kwiatek, Justin</dc:creator>
  <cp:lastModifiedBy>Sarah Williams</cp:lastModifiedBy>
  <cp:revision>533</cp:revision>
  <cp:lastPrinted>2017-11-14T16:14:39Z</cp:lastPrinted>
  <dcterms:created xsi:type="dcterms:W3CDTF">2015-10-23T18:57:23Z</dcterms:created>
  <dcterms:modified xsi:type="dcterms:W3CDTF">2019-07-09T09:46:35Z</dcterms:modified>
</cp:coreProperties>
</file>